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1" r:id="rId3"/>
    <p:sldId id="282" r:id="rId4"/>
    <p:sldId id="272" r:id="rId5"/>
    <p:sldId id="283" r:id="rId6"/>
    <p:sldId id="285" r:id="rId7"/>
    <p:sldId id="286" r:id="rId8"/>
    <p:sldId id="287" r:id="rId9"/>
    <p:sldId id="289" r:id="rId10"/>
    <p:sldId id="284" r:id="rId11"/>
    <p:sldId id="288" r:id="rId12"/>
    <p:sldId id="292" r:id="rId13"/>
    <p:sldId id="290" r:id="rId14"/>
    <p:sldId id="293" r:id="rId15"/>
    <p:sldId id="264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  <a:srgbClr val="008000"/>
    <a:srgbClr val="000099"/>
    <a:srgbClr val="0033CC"/>
    <a:srgbClr val="66FFFF"/>
    <a:srgbClr val="CC0099"/>
    <a:srgbClr val="FF0000"/>
    <a:srgbClr val="FF33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2" autoAdjust="0"/>
    <p:restoredTop sz="94660"/>
  </p:normalViewPr>
  <p:slideViewPr>
    <p:cSldViewPr>
      <p:cViewPr>
        <p:scale>
          <a:sx n="70" d="100"/>
          <a:sy n="70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8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3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6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8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4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5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5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8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5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A29B-89BA-4308-9E72-1A7A102DA969}" type="datetimeFigureOut">
              <a:rPr lang="ru-RU" smtClean="0"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A6A08-EBBA-49AA-B6A2-229AB68B4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63" y="1002208"/>
            <a:ext cx="9061637" cy="4154984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Взаимное расположение графиков линейных функций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1894" y="6257835"/>
            <a:ext cx="5868145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Преподаватель математики Каримова С.Р.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09363" y="5949280"/>
            <a:ext cx="1708632" cy="365125"/>
          </a:xfrm>
        </p:spPr>
        <p:txBody>
          <a:bodyPr/>
          <a:lstStyle/>
          <a:p>
            <a:fld id="{33D54441-D21A-4B86-8402-889E002506BA}" type="datetime1"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17.11.2012</a:t>
            </a:fld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783" y="404664"/>
            <a:ext cx="24298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Московское СВУ</a:t>
            </a:r>
            <a:endParaRPr lang="ru-RU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5966" y="5157192"/>
            <a:ext cx="8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Урок 2</a:t>
            </a:r>
            <a:endParaRPr lang="ru-RU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9828" y="61584"/>
            <a:ext cx="219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3861048"/>
            <a:ext cx="9036496" cy="3046988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а) у = 2х. Графиком является прямая, проходящая через начало координат и точку (2; 4).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у = –4. Графиком является прямая, проходящая через точку (0; –4) и параллельная оси 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24923"/>
            <a:ext cx="3960440" cy="31574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14934"/>
              </p:ext>
            </p:extLst>
          </p:nvPr>
        </p:nvGraphicFramePr>
        <p:xfrm>
          <a:off x="5639193" y="836712"/>
          <a:ext cx="231591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72"/>
                <a:gridCol w="771972"/>
                <a:gridCol w="7719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794193"/>
              </p:ext>
            </p:extLst>
          </p:nvPr>
        </p:nvGraphicFramePr>
        <p:xfrm>
          <a:off x="5635942" y="2204864"/>
          <a:ext cx="231591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72"/>
                <a:gridCol w="771972"/>
                <a:gridCol w="7719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6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100" y="1840756"/>
            <a:ext cx="8964488" cy="2308324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Найдите  координаты  точки  пересечения  графиков  функций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= –10х – 9  и  у = –24х + 19.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0"/>
            <a:ext cx="2826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641" y="1192501"/>
            <a:ext cx="8964488" cy="5509200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Решим уравнение: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–10х – 9 = –24х + 19;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–10х + 24х = 19 + 9;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14х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28;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 = 28 : 14;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 = 2, значит, абсцисса точки пересечения графиков равна 2. Найдем соответствующее значение ординаты: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х = 2, то у = –10 • 2 – 9 = –29.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Точка пересечения имеет координаты (2; –29).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Ответ: (2; –29).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39828" y="61584"/>
            <a:ext cx="219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72816"/>
            <a:ext cx="9144000" cy="2308324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Задайте формулой линейную функцию, график которой параллелен прямой у = –8х + 11 и проходит через начало координат.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0"/>
            <a:ext cx="2826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72816"/>
            <a:ext cx="9144000" cy="3697166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График параллелен прямой у = –8х + 11, значит, угловые коэффициенты равны. Так как прямая проходит через начало координат, то это – прямая пропорциональность. Значит, у = –8х.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Ответ: у = –8х.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39828" y="61584"/>
            <a:ext cx="219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880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Задание на самоподготовку.</a:t>
            </a:r>
            <a:endParaRPr lang="ru-RU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5595" y="3429000"/>
            <a:ext cx="914400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 15, п. 16. № 360; № 363; № 372.</a:t>
            </a:r>
            <a:endParaRPr lang="ru-RU" sz="4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64400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3" y="1"/>
            <a:ext cx="4539363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115"/>
            <a:ext cx="4368153" cy="358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77" y="-29060"/>
            <a:ext cx="4336362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10521" y="-73344"/>
            <a:ext cx="2494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4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477347" y="1843599"/>
            <a:ext cx="2197166" cy="2030724"/>
            <a:chOff x="4067944" y="2184847"/>
            <a:chExt cx="2304256" cy="2030724"/>
          </a:xfrm>
        </p:grpSpPr>
        <p:sp>
          <p:nvSpPr>
            <p:cNvPr id="2" name="Шестиугольник 1"/>
            <p:cNvSpPr/>
            <p:nvPr/>
          </p:nvSpPr>
          <p:spPr>
            <a:xfrm>
              <a:off x="4067944" y="2184847"/>
              <a:ext cx="2304256" cy="2030724"/>
            </a:xfrm>
            <a:prstGeom prst="hexagon">
              <a:avLst/>
            </a:prstGeom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175034" y="2777740"/>
              <a:ext cx="205056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Линейная</a:t>
              </a:r>
            </a:p>
            <a:p>
              <a:pPr lvl="0" algn="ctr"/>
              <a:r>
                <a:rPr lang="ru-RU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функция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634217" y="5259866"/>
            <a:ext cx="1728191" cy="1604051"/>
            <a:chOff x="6065689" y="3225951"/>
            <a:chExt cx="1728191" cy="1604051"/>
          </a:xfrm>
        </p:grpSpPr>
        <p:sp>
          <p:nvSpPr>
            <p:cNvPr id="41" name="Шестиугольник 40"/>
            <p:cNvSpPr/>
            <p:nvPr/>
          </p:nvSpPr>
          <p:spPr>
            <a:xfrm>
              <a:off x="6065689" y="3225951"/>
              <a:ext cx="1728191" cy="1604051"/>
            </a:xfrm>
            <a:prstGeom prst="hexagon">
              <a:avLst/>
            </a:prstGeom>
            <a:solidFill>
              <a:srgbClr val="FFC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293233" y="3776700"/>
              <a:ext cx="1273105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y = - 3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415809" y="24749"/>
            <a:ext cx="1842172" cy="1604051"/>
            <a:chOff x="4352529" y="510013"/>
            <a:chExt cx="1842172" cy="1604051"/>
          </a:xfrm>
        </p:grpSpPr>
        <p:sp>
          <p:nvSpPr>
            <p:cNvPr id="66" name="Шестиугольник 65"/>
            <p:cNvSpPr/>
            <p:nvPr/>
          </p:nvSpPr>
          <p:spPr>
            <a:xfrm>
              <a:off x="4409521" y="510013"/>
              <a:ext cx="1728191" cy="1604051"/>
            </a:xfrm>
            <a:prstGeom prst="hexagon">
              <a:avLst/>
            </a:prstGeom>
            <a:solidFill>
              <a:srgbClr val="FF66C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352529" y="1008629"/>
              <a:ext cx="1842172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y = 1 + 0,75x</a:t>
              </a:r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Шестиугольник 86"/>
          <p:cNvSpPr/>
          <p:nvPr/>
        </p:nvSpPr>
        <p:spPr>
          <a:xfrm>
            <a:off x="1876493" y="5253948"/>
            <a:ext cx="1728191" cy="1604051"/>
          </a:xfrm>
          <a:prstGeom prst="hexagon">
            <a:avLst/>
          </a:prstGeom>
          <a:solidFill>
            <a:srgbClr val="0033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у= – х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472799" y="1844824"/>
            <a:ext cx="1728191" cy="1604051"/>
            <a:chOff x="2821415" y="1403987"/>
            <a:chExt cx="1728191" cy="1604051"/>
          </a:xfrm>
        </p:grpSpPr>
        <p:sp>
          <p:nvSpPr>
            <p:cNvPr id="90" name="Шестиугольник 89"/>
            <p:cNvSpPr/>
            <p:nvPr/>
          </p:nvSpPr>
          <p:spPr>
            <a:xfrm>
              <a:off x="2821415" y="1403987"/>
              <a:ext cx="1728191" cy="1604051"/>
            </a:xfrm>
            <a:prstGeom prst="hexagon">
              <a:avLst/>
            </a:prstGeom>
            <a:solidFill>
              <a:srgbClr val="FF0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Прямоугольник 53"/>
                <p:cNvSpPr/>
                <p:nvPr/>
              </p:nvSpPr>
              <p:spPr>
                <a:xfrm>
                  <a:off x="2885323" y="1893106"/>
                  <a:ext cx="1607107" cy="62581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ru-RU" sz="24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</a:t>
                  </a:r>
                  <a:r>
                    <a:rPr lang="ru-RU" sz="24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=0,</a:t>
                  </a:r>
                  <a:r>
                    <a:rPr lang="ru-RU" sz="24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14:m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х−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ru-RU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54" name="Прямоугольник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5323" y="1893106"/>
                  <a:ext cx="1607107" cy="62581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303" b="-77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Группа 9"/>
          <p:cNvGrpSpPr/>
          <p:nvPr/>
        </p:nvGrpSpPr>
        <p:grpSpPr>
          <a:xfrm>
            <a:off x="3686540" y="5217277"/>
            <a:ext cx="1728191" cy="1604051"/>
            <a:chOff x="4468991" y="4319381"/>
            <a:chExt cx="1728191" cy="1604051"/>
          </a:xfrm>
        </p:grpSpPr>
        <p:sp>
          <p:nvSpPr>
            <p:cNvPr id="45" name="Шестиугольник 44"/>
            <p:cNvSpPr/>
            <p:nvPr/>
          </p:nvSpPr>
          <p:spPr>
            <a:xfrm>
              <a:off x="4468991" y="4319381"/>
              <a:ext cx="1728191" cy="1604051"/>
            </a:xfrm>
            <a:prstGeom prst="hexagon">
              <a:avLst/>
            </a:prstGeom>
            <a:solidFill>
              <a:srgbClr val="66006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29695" y="4838892"/>
              <a:ext cx="14670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у= 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 – </a:t>
              </a:r>
              <a:r>
                <a:rPr lang="ru-RU" sz="2800" b="1" dirty="0">
                  <a:latin typeface="Times New Roman" pitchFamily="18" charset="0"/>
                  <a:cs typeface="Times New Roman" pitchFamily="18" charset="0"/>
                </a:rPr>
                <a:t>х 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524328" y="3573016"/>
            <a:ext cx="1728191" cy="1604051"/>
            <a:chOff x="5951714" y="1485619"/>
            <a:chExt cx="1728191" cy="1604051"/>
          </a:xfrm>
        </p:grpSpPr>
        <p:sp>
          <p:nvSpPr>
            <p:cNvPr id="48" name="Шестиугольник 47"/>
            <p:cNvSpPr/>
            <p:nvPr/>
          </p:nvSpPr>
          <p:spPr>
            <a:xfrm>
              <a:off x="5951714" y="1485619"/>
              <a:ext cx="1728191" cy="1604051"/>
            </a:xfrm>
            <a:prstGeom prst="hexagon">
              <a:avLst/>
            </a:prstGeom>
            <a:solidFill>
              <a:srgbClr val="0080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Прямоугольник 91"/>
                <p:cNvSpPr/>
                <p:nvPr/>
              </p:nvSpPr>
              <p:spPr>
                <a:xfrm>
                  <a:off x="6003026" y="1886765"/>
                  <a:ext cx="1624868" cy="80175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ru-RU" sz="24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</a:t>
                  </a:r>
                  <a:r>
                    <a:rPr lang="ru-RU" sz="24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-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ru-RU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2" name="Прямоугольник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3026" y="1886765"/>
                  <a:ext cx="1624868" cy="8017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639" b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Группа 12"/>
          <p:cNvGrpSpPr/>
          <p:nvPr/>
        </p:nvGrpSpPr>
        <p:grpSpPr>
          <a:xfrm>
            <a:off x="7452321" y="5253949"/>
            <a:ext cx="1728191" cy="1604051"/>
            <a:chOff x="611560" y="3994277"/>
            <a:chExt cx="1728191" cy="1604051"/>
          </a:xfrm>
        </p:grpSpPr>
        <p:sp>
          <p:nvSpPr>
            <p:cNvPr id="93" name="Шестиугольник 92"/>
            <p:cNvSpPr/>
            <p:nvPr/>
          </p:nvSpPr>
          <p:spPr>
            <a:xfrm>
              <a:off x="611560" y="3994277"/>
              <a:ext cx="1728191" cy="1604051"/>
            </a:xfrm>
            <a:prstGeom prst="hexagon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4" name="Прямоугольник 93"/>
                <p:cNvSpPr/>
                <p:nvPr/>
              </p:nvSpPr>
              <p:spPr>
                <a:xfrm>
                  <a:off x="719935" y="4438237"/>
                  <a:ext cx="1511440" cy="8013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ru-RU" sz="24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</a:t>
                  </a:r>
                  <a:r>
                    <a:rPr lang="ru-RU" sz="24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=0,</a:t>
                  </a:r>
                  <a:r>
                    <a:rPr lang="ru-RU" sz="24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14:m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2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х</m:t>
                          </m:r>
                        </m:den>
                      </m:f>
                    </m:oMath>
                  </a14:m>
                  <a:endParaRPr lang="ru-RU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4" name="Прямоугольник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935" y="4438237"/>
                  <a:ext cx="1511440" cy="8013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645" b="-7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Группа 11"/>
          <p:cNvGrpSpPr/>
          <p:nvPr/>
        </p:nvGrpSpPr>
        <p:grpSpPr>
          <a:xfrm>
            <a:off x="-22472" y="5217277"/>
            <a:ext cx="1728191" cy="1604051"/>
            <a:chOff x="503184" y="1647737"/>
            <a:chExt cx="1728191" cy="1604051"/>
          </a:xfrm>
        </p:grpSpPr>
        <p:sp>
          <p:nvSpPr>
            <p:cNvPr id="95" name="Шестиугольник 94"/>
            <p:cNvSpPr/>
            <p:nvPr/>
          </p:nvSpPr>
          <p:spPr>
            <a:xfrm>
              <a:off x="503184" y="1647737"/>
              <a:ext cx="1728191" cy="1604051"/>
            </a:xfrm>
            <a:prstGeom prst="hexagon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6" name="Прямоугольник 95"/>
                <p:cNvSpPr/>
                <p:nvPr/>
              </p:nvSpPr>
              <p:spPr>
                <a:xfrm>
                  <a:off x="564811" y="2151796"/>
                  <a:ext cx="1597938" cy="5959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lvl="0" algn="ctr"/>
                  <a:r>
                    <a:rPr lang="ru-RU" sz="28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</a:t>
                  </a:r>
                  <a:r>
                    <a:rPr lang="ru-RU" sz="2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8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=1+2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ru-RU" sz="32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ru-RU" sz="32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ru-RU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96" name="Прямоугольник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811" y="2151796"/>
                  <a:ext cx="1597938" cy="5959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844" b="-268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3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59597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график функции, заданной формулой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–2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+ 0,5.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Линейная функция задана формулой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12. Найдите: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значение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1,2; –3;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значение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при котором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0; –1,5.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Постройте график функции, заданной формулой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–3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1,5.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Линейная функция задана формулой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–4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+ 7. Найдите: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значение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–1,3; 8;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значение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при котором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–2,8; 0.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288" y="-17140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работа.</a:t>
            </a:r>
          </a:p>
        </p:txBody>
      </p:sp>
    </p:spTree>
    <p:extLst>
      <p:ext uri="{BB962C8B-B14F-4D97-AF65-F5344CB8AC3E}">
        <p14:creationId xmlns:p14="http://schemas.microsoft.com/office/powerpoint/2010/main" val="137580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-4680" y="476672"/>
                <a:ext cx="9148680" cy="560563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52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Отметьте  знаком         пары  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функций,  графики  которых  пересекаются:</a:t>
                </a:r>
              </a:p>
              <a:p>
                <a:pPr indent="1160463">
                  <a:lnSpc>
                    <a:spcPct val="200000"/>
                  </a:lnSpc>
                </a:pP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а) 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х   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 у 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= 0,4x – 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1; </a:t>
                </a:r>
              </a:p>
              <a:p>
                <a:pPr indent="1160463">
                  <a:lnSpc>
                    <a:spcPct val="200000"/>
                  </a:lnSpc>
                </a:pP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б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) у = 4,2х + 2 и у = –4,2х – 2;</a:t>
                </a:r>
              </a:p>
              <a:p>
                <a:pPr indent="1160463">
                  <a:lnSpc>
                    <a:spcPct val="200000"/>
                  </a:lnSpc>
                </a:pP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в) у = 3х + 1 и у = х + 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1;  </a:t>
                </a:r>
              </a:p>
              <a:p>
                <a:pPr indent="1160463">
                  <a:lnSpc>
                    <a:spcPct val="200000"/>
                  </a:lnSpc>
                </a:pP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г) </a:t>
                </a:r>
                <a:r>
                  <a:rPr lang="ru-RU" sz="3200" dirty="0">
                    <a:latin typeface="Times New Roman" pitchFamily="18" charset="0"/>
                    <a:cs typeface="Times New Roman" pitchFamily="18" charset="0"/>
                  </a:rPr>
                  <a:t>у = 2х + 5 и у = 2х – 10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0" y="476672"/>
                <a:ext cx="9148680" cy="5605637"/>
              </a:xfrm>
              <a:prstGeom prst="rect">
                <a:avLst/>
              </a:prstGeom>
              <a:blipFill rotWithShape="1">
                <a:blip r:embed="rId2"/>
                <a:stretch>
                  <a:fillRect l="-1666" t="-1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497078" y="-138301"/>
            <a:ext cx="1904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 е с т</a:t>
            </a:r>
            <a:endParaRPr lang="ru-RU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707904" y="6093296"/>
            <a:ext cx="741518" cy="57606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660249" y="6093296"/>
            <a:ext cx="741518" cy="57606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401767" y="6019233"/>
            <a:ext cx="741518" cy="57606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6310911" y="5794277"/>
            <a:ext cx="741518" cy="57606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3236860" y="476672"/>
            <a:ext cx="741518" cy="57606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0275" y="1412776"/>
            <a:ext cx="9252520" cy="4435830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Функция задана формулой у = 2х – 15. Определите: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 значение у, если х = –3,5;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значение х, при котором у = –5;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в)проходит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 график функции через точку K 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10;5).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0"/>
            <a:ext cx="3117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11" y="404664"/>
            <a:ext cx="9122689" cy="6494085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у = 2х – 15.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 Если х = –3,5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  то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= 2 • (–3,5) – 15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–7 – 15 = –22;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если у = –5,		то    2х – 15 = –5;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			       2х = –5 + 15;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			       2х = 10;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			       х = 5;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 –5 = 2 • 10 – 15;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–5 = 20 – 15;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–5 = 5 – неверно, значит, график функции не проходит через точку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K (10; –5).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Ответ: а) –22; б) 5; в) не проходит.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0"/>
            <a:ext cx="219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67" y="1628800"/>
            <a:ext cx="9252520" cy="3046988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а) Постройте график функции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= –3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3.</a:t>
            </a:r>
          </a:p>
          <a:p>
            <a:pPr>
              <a:lnSpc>
                <a:spcPct val="20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Укажите  с  помощью  графика,  при  каком  значении 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значение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равно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0"/>
            <a:ext cx="3117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7"/>
            <a:ext cx="3966647" cy="382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70824" y="3853027"/>
            <a:ext cx="9223920" cy="3046988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а) у = –3х – 3.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Построим две точки, принадлежащие графику: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х = 0, то у = –3 • 0 – 3 = –3;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если х = –2, то у = (–3) • (–2) – 3 = 3.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(0; –3), (–2; 3).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Если у = –6, то х = 1.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1136" y="24867"/>
            <a:ext cx="219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42955"/>
              </p:ext>
            </p:extLst>
          </p:nvPr>
        </p:nvGraphicFramePr>
        <p:xfrm>
          <a:off x="5639193" y="836712"/>
          <a:ext cx="231591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972"/>
                <a:gridCol w="771972"/>
                <a:gridCol w="7719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99">
                        <a:alpha val="7568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0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84784"/>
            <a:ext cx="8964488" cy="2308324"/>
          </a:xfrm>
          <a:prstGeom prst="rect">
            <a:avLst/>
          </a:prstGeom>
          <a:solidFill>
            <a:schemeClr val="accent1">
              <a:lumMod val="20000"/>
              <a:lumOff val="80000"/>
              <a:alpha val="52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В одной и той же системе координат постройте график функций: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 у = 2х;		б) у = –4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0"/>
            <a:ext cx="2826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756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265</cp:revision>
  <dcterms:created xsi:type="dcterms:W3CDTF">2012-11-04T16:40:22Z</dcterms:created>
  <dcterms:modified xsi:type="dcterms:W3CDTF">2012-11-17T18:34:47Z</dcterms:modified>
</cp:coreProperties>
</file>