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9" d="100"/>
          <a:sy n="99" d="100"/>
        </p:scale>
        <p:origin x="-24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1050;&#1085;&#1080;&#1075;&#1072;1"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1050;&#1085;&#1080;&#1075;&#1072;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1050;&#1085;&#1080;&#1075;&#1072;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1050;&#1085;&#1080;&#1075;&#1072;1"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1050;&#1085;&#1080;&#1075;&#1072;1"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1050;&#1085;&#1080;&#1075;&#1072;1"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1050;&#1085;&#1080;&#1075;&#1072;1"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1050;&#1085;&#1080;&#1075;&#1072;1"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1050;&#1085;&#1080;&#1075;&#1072;1"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1050;&#1085;&#1080;&#1075;&#1072;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0"/>
    <c:plotArea>
      <c:layout/>
      <c:pieChart>
        <c:varyColors val="1"/>
        <c:ser>
          <c:idx val="0"/>
          <c:order val="0"/>
          <c:val>
            <c:numRef>
              <c:f>Лист1!$A$1:$A$7</c:f>
              <c:numCache>
                <c:formatCode>General</c:formatCode>
                <c:ptCount val="7"/>
                <c:pt idx="0">
                  <c:v>3</c:v>
                </c:pt>
                <c:pt idx="1">
                  <c:v>5</c:v>
                </c:pt>
                <c:pt idx="2">
                  <c:v>7</c:v>
                </c:pt>
                <c:pt idx="3">
                  <c:v>4</c:v>
                </c:pt>
                <c:pt idx="4">
                  <c:v>6</c:v>
                </c:pt>
                <c:pt idx="5">
                  <c:v>3</c:v>
                </c:pt>
                <c:pt idx="6">
                  <c:v>2</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pieChart>
        <c:varyColors val="1"/>
        <c:ser>
          <c:idx val="0"/>
          <c:order val="0"/>
          <c:dLbls>
            <c:txPr>
              <a:bodyPr/>
              <a:lstStyle/>
              <a:p>
                <a:pPr>
                  <a:defRPr sz="2800" b="1"/>
                </a:pPr>
                <a:endParaRPr lang="ru-RU"/>
              </a:p>
            </c:txPr>
            <c:showLegendKey val="0"/>
            <c:showVal val="1"/>
            <c:showCatName val="0"/>
            <c:showSerName val="0"/>
            <c:showPercent val="0"/>
            <c:showBubbleSize val="0"/>
            <c:showLeaderLines val="1"/>
          </c:dLbls>
          <c:val>
            <c:numRef>
              <c:f>Лист2!$B$2:$F$2</c:f>
              <c:numCache>
                <c:formatCode>General</c:formatCode>
                <c:ptCount val="5"/>
                <c:pt idx="0">
                  <c:v>4</c:v>
                </c:pt>
                <c:pt idx="1">
                  <c:v>3</c:v>
                </c:pt>
                <c:pt idx="2">
                  <c:v>4</c:v>
                </c:pt>
                <c:pt idx="3">
                  <c:v>5</c:v>
                </c:pt>
                <c:pt idx="4">
                  <c:v>4</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400">
          <a:latin typeface="Times New Roman" pitchFamily="18" charset="0"/>
          <a:cs typeface="Times New Roman" pitchFamily="18" charset="0"/>
        </a:defRPr>
      </a:pPr>
      <a:endParaRPr lang="ru-RU"/>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30"/>
    </mc:Choice>
    <mc:Fallback>
      <c:style val="30"/>
    </mc:Fallback>
  </mc:AlternateContent>
  <c:chart>
    <c:autoTitleDeleted val="0"/>
    <c:plotArea>
      <c:layout/>
      <c:barChart>
        <c:barDir val="col"/>
        <c:grouping val="clustered"/>
        <c:varyColors val="0"/>
        <c:ser>
          <c:idx val="0"/>
          <c:order val="0"/>
          <c:invertIfNegative val="0"/>
          <c:val>
            <c:numRef>
              <c:f>Лист1!$A$1:$A$7</c:f>
              <c:numCache>
                <c:formatCode>General</c:formatCode>
                <c:ptCount val="7"/>
                <c:pt idx="0">
                  <c:v>3</c:v>
                </c:pt>
                <c:pt idx="1">
                  <c:v>5</c:v>
                </c:pt>
                <c:pt idx="2">
                  <c:v>7</c:v>
                </c:pt>
                <c:pt idx="3">
                  <c:v>4</c:v>
                </c:pt>
                <c:pt idx="4">
                  <c:v>6</c:v>
                </c:pt>
                <c:pt idx="5">
                  <c:v>3</c:v>
                </c:pt>
                <c:pt idx="6">
                  <c:v>2</c:v>
                </c:pt>
              </c:numCache>
            </c:numRef>
          </c:val>
        </c:ser>
        <c:dLbls>
          <c:showLegendKey val="0"/>
          <c:showVal val="0"/>
          <c:showCatName val="0"/>
          <c:showSerName val="0"/>
          <c:showPercent val="0"/>
          <c:showBubbleSize val="0"/>
        </c:dLbls>
        <c:gapWidth val="150"/>
        <c:axId val="78168448"/>
        <c:axId val="78169984"/>
      </c:barChart>
      <c:catAx>
        <c:axId val="78168448"/>
        <c:scaling>
          <c:orientation val="minMax"/>
        </c:scaling>
        <c:delete val="0"/>
        <c:axPos val="b"/>
        <c:majorTickMark val="out"/>
        <c:minorTickMark val="none"/>
        <c:tickLblPos val="nextTo"/>
        <c:crossAx val="78169984"/>
        <c:crosses val="autoZero"/>
        <c:auto val="1"/>
        <c:lblAlgn val="ctr"/>
        <c:lblOffset val="100"/>
        <c:noMultiLvlLbl val="0"/>
      </c:catAx>
      <c:valAx>
        <c:axId val="78169984"/>
        <c:scaling>
          <c:orientation val="minMax"/>
        </c:scaling>
        <c:delete val="0"/>
        <c:axPos val="l"/>
        <c:majorGridlines/>
        <c:numFmt formatCode="General" sourceLinked="1"/>
        <c:majorTickMark val="out"/>
        <c:minorTickMark val="none"/>
        <c:tickLblPos val="nextTo"/>
        <c:crossAx val="78168448"/>
        <c:crosses val="autoZero"/>
        <c:crossBetween val="between"/>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29"/>
    </mc:Choice>
    <mc:Fallback>
      <c:style val="29"/>
    </mc:Fallback>
  </mc:AlternateContent>
  <c:chart>
    <c:autoTitleDeleted val="0"/>
    <c:plotArea>
      <c:layout/>
      <c:lineChart>
        <c:grouping val="standard"/>
        <c:varyColors val="0"/>
        <c:ser>
          <c:idx val="0"/>
          <c:order val="0"/>
          <c:val>
            <c:numRef>
              <c:f>Лист1!$A$1:$A$7</c:f>
              <c:numCache>
                <c:formatCode>General</c:formatCode>
                <c:ptCount val="7"/>
                <c:pt idx="0">
                  <c:v>3</c:v>
                </c:pt>
                <c:pt idx="1">
                  <c:v>5</c:v>
                </c:pt>
                <c:pt idx="2">
                  <c:v>7</c:v>
                </c:pt>
                <c:pt idx="3">
                  <c:v>4</c:v>
                </c:pt>
                <c:pt idx="4">
                  <c:v>6</c:v>
                </c:pt>
                <c:pt idx="5">
                  <c:v>3</c:v>
                </c:pt>
                <c:pt idx="6">
                  <c:v>2</c:v>
                </c:pt>
              </c:numCache>
            </c:numRef>
          </c:val>
          <c:smooth val="0"/>
        </c:ser>
        <c:dLbls>
          <c:showLegendKey val="0"/>
          <c:showVal val="0"/>
          <c:showCatName val="0"/>
          <c:showSerName val="0"/>
          <c:showPercent val="0"/>
          <c:showBubbleSize val="0"/>
        </c:dLbls>
        <c:marker val="1"/>
        <c:smooth val="0"/>
        <c:axId val="80614528"/>
        <c:axId val="80616064"/>
      </c:lineChart>
      <c:catAx>
        <c:axId val="80614528"/>
        <c:scaling>
          <c:orientation val="minMax"/>
        </c:scaling>
        <c:delete val="0"/>
        <c:axPos val="b"/>
        <c:majorTickMark val="out"/>
        <c:minorTickMark val="none"/>
        <c:tickLblPos val="nextTo"/>
        <c:crossAx val="80616064"/>
        <c:crosses val="autoZero"/>
        <c:auto val="1"/>
        <c:lblAlgn val="ctr"/>
        <c:lblOffset val="100"/>
        <c:noMultiLvlLbl val="0"/>
      </c:catAx>
      <c:valAx>
        <c:axId val="80616064"/>
        <c:scaling>
          <c:orientation val="minMax"/>
        </c:scaling>
        <c:delete val="0"/>
        <c:axPos val="l"/>
        <c:majorGridlines/>
        <c:numFmt formatCode="General" sourceLinked="1"/>
        <c:majorTickMark val="out"/>
        <c:minorTickMark val="none"/>
        <c:tickLblPos val="nextTo"/>
        <c:crossAx val="80614528"/>
        <c:crosses val="autoZero"/>
        <c:crossBetween val="between"/>
      </c:valAx>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0"/>
    <c:plotArea>
      <c:layout/>
      <c:pieChart>
        <c:varyColors val="1"/>
        <c:ser>
          <c:idx val="0"/>
          <c:order val="0"/>
          <c:explosion val="25"/>
          <c:val>
            <c:numRef>
              <c:f>Лист1!$A$1:$A$7</c:f>
              <c:numCache>
                <c:formatCode>General</c:formatCode>
                <c:ptCount val="7"/>
                <c:pt idx="0">
                  <c:v>3</c:v>
                </c:pt>
                <c:pt idx="1">
                  <c:v>5</c:v>
                </c:pt>
                <c:pt idx="2">
                  <c:v>7</c:v>
                </c:pt>
                <c:pt idx="3">
                  <c:v>4</c:v>
                </c:pt>
                <c:pt idx="4">
                  <c:v>6</c:v>
                </c:pt>
                <c:pt idx="5">
                  <c:v>3</c:v>
                </c:pt>
                <c:pt idx="6">
                  <c:v>2</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30"/>
    </mc:Choice>
    <mc:Fallback>
      <c:style val="30"/>
    </mc:Fallback>
  </mc:AlternateContent>
  <c:chart>
    <c:autoTitleDeleted val="0"/>
    <c:plotArea>
      <c:layout/>
      <c:barChart>
        <c:barDir val="col"/>
        <c:grouping val="clustered"/>
        <c:varyColors val="0"/>
        <c:ser>
          <c:idx val="0"/>
          <c:order val="0"/>
          <c:invertIfNegative val="0"/>
          <c:val>
            <c:numRef>
              <c:f>Лист1!$A$1:$A$7</c:f>
              <c:numCache>
                <c:formatCode>General</c:formatCode>
                <c:ptCount val="7"/>
                <c:pt idx="0">
                  <c:v>3</c:v>
                </c:pt>
                <c:pt idx="1">
                  <c:v>5</c:v>
                </c:pt>
                <c:pt idx="2">
                  <c:v>7</c:v>
                </c:pt>
                <c:pt idx="3">
                  <c:v>4</c:v>
                </c:pt>
                <c:pt idx="4">
                  <c:v>6</c:v>
                </c:pt>
                <c:pt idx="5">
                  <c:v>3</c:v>
                </c:pt>
                <c:pt idx="6">
                  <c:v>2</c:v>
                </c:pt>
              </c:numCache>
            </c:numRef>
          </c:val>
        </c:ser>
        <c:dLbls>
          <c:showLegendKey val="0"/>
          <c:showVal val="0"/>
          <c:showCatName val="0"/>
          <c:showSerName val="0"/>
          <c:showPercent val="0"/>
          <c:showBubbleSize val="0"/>
        </c:dLbls>
        <c:gapWidth val="150"/>
        <c:axId val="96443008"/>
        <c:axId val="96461184"/>
      </c:barChart>
      <c:catAx>
        <c:axId val="96443008"/>
        <c:scaling>
          <c:orientation val="minMax"/>
        </c:scaling>
        <c:delete val="0"/>
        <c:axPos val="b"/>
        <c:majorTickMark val="out"/>
        <c:minorTickMark val="none"/>
        <c:tickLblPos val="nextTo"/>
        <c:crossAx val="96461184"/>
        <c:crosses val="autoZero"/>
        <c:auto val="1"/>
        <c:lblAlgn val="ctr"/>
        <c:lblOffset val="100"/>
        <c:noMultiLvlLbl val="0"/>
      </c:catAx>
      <c:valAx>
        <c:axId val="96461184"/>
        <c:scaling>
          <c:orientation val="minMax"/>
        </c:scaling>
        <c:delete val="0"/>
        <c:axPos val="l"/>
        <c:majorGridlines/>
        <c:numFmt formatCode="General" sourceLinked="1"/>
        <c:majorTickMark val="out"/>
        <c:minorTickMark val="none"/>
        <c:tickLblPos val="nextTo"/>
        <c:crossAx val="96443008"/>
        <c:crosses val="autoZero"/>
        <c:crossBetween val="between"/>
      </c:valAx>
    </c:plotArea>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29"/>
    </mc:Choice>
    <mc:Fallback>
      <c:style val="29"/>
    </mc:Fallback>
  </mc:AlternateContent>
  <c:chart>
    <c:autoTitleDeleted val="0"/>
    <c:plotArea>
      <c:layout/>
      <c:lineChart>
        <c:grouping val="standard"/>
        <c:varyColors val="0"/>
        <c:ser>
          <c:idx val="0"/>
          <c:order val="0"/>
          <c:val>
            <c:numRef>
              <c:f>Лист1!$A$1:$A$7</c:f>
              <c:numCache>
                <c:formatCode>General</c:formatCode>
                <c:ptCount val="7"/>
                <c:pt idx="0">
                  <c:v>3</c:v>
                </c:pt>
                <c:pt idx="1">
                  <c:v>5</c:v>
                </c:pt>
                <c:pt idx="2">
                  <c:v>7</c:v>
                </c:pt>
                <c:pt idx="3">
                  <c:v>4</c:v>
                </c:pt>
                <c:pt idx="4">
                  <c:v>6</c:v>
                </c:pt>
                <c:pt idx="5">
                  <c:v>3</c:v>
                </c:pt>
                <c:pt idx="6">
                  <c:v>2</c:v>
                </c:pt>
              </c:numCache>
            </c:numRef>
          </c:val>
          <c:smooth val="0"/>
        </c:ser>
        <c:dLbls>
          <c:showLegendKey val="0"/>
          <c:showVal val="0"/>
          <c:showCatName val="0"/>
          <c:showSerName val="0"/>
          <c:showPercent val="0"/>
          <c:showBubbleSize val="0"/>
        </c:dLbls>
        <c:marker val="1"/>
        <c:smooth val="0"/>
        <c:axId val="111295872"/>
        <c:axId val="111297664"/>
      </c:lineChart>
      <c:catAx>
        <c:axId val="111295872"/>
        <c:scaling>
          <c:orientation val="minMax"/>
        </c:scaling>
        <c:delete val="0"/>
        <c:axPos val="b"/>
        <c:majorTickMark val="out"/>
        <c:minorTickMark val="none"/>
        <c:tickLblPos val="nextTo"/>
        <c:crossAx val="111297664"/>
        <c:crosses val="autoZero"/>
        <c:auto val="1"/>
        <c:lblAlgn val="ctr"/>
        <c:lblOffset val="100"/>
        <c:noMultiLvlLbl val="0"/>
      </c:catAx>
      <c:valAx>
        <c:axId val="111297664"/>
        <c:scaling>
          <c:orientation val="minMax"/>
        </c:scaling>
        <c:delete val="0"/>
        <c:axPos val="l"/>
        <c:majorGridlines/>
        <c:numFmt formatCode="General" sourceLinked="1"/>
        <c:majorTickMark val="out"/>
        <c:minorTickMark val="none"/>
        <c:tickLblPos val="nextTo"/>
        <c:crossAx val="111295872"/>
        <c:crosses val="autoZero"/>
        <c:crossBetween val="between"/>
      </c:valAx>
    </c:plotArea>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27"/>
    </mc:Choice>
    <mc:Fallback>
      <c:style val="27"/>
    </mc:Fallback>
  </mc:AlternateContent>
  <c:chart>
    <c:autoTitleDeleted val="0"/>
    <c:plotArea>
      <c:layout/>
      <c:lineChart>
        <c:grouping val="standard"/>
        <c:varyColors val="0"/>
        <c:ser>
          <c:idx val="0"/>
          <c:order val="0"/>
          <c:val>
            <c:numRef>
              <c:f>Лист2!$B$2:$F$2</c:f>
              <c:numCache>
                <c:formatCode>General</c:formatCode>
                <c:ptCount val="5"/>
                <c:pt idx="0">
                  <c:v>4</c:v>
                </c:pt>
                <c:pt idx="1">
                  <c:v>3</c:v>
                </c:pt>
                <c:pt idx="2">
                  <c:v>4</c:v>
                </c:pt>
                <c:pt idx="3">
                  <c:v>5</c:v>
                </c:pt>
                <c:pt idx="4">
                  <c:v>4</c:v>
                </c:pt>
              </c:numCache>
            </c:numRef>
          </c:val>
          <c:smooth val="0"/>
        </c:ser>
        <c:dLbls>
          <c:showLegendKey val="0"/>
          <c:showVal val="0"/>
          <c:showCatName val="0"/>
          <c:showSerName val="0"/>
          <c:showPercent val="0"/>
          <c:showBubbleSize val="0"/>
        </c:dLbls>
        <c:marker val="1"/>
        <c:smooth val="0"/>
        <c:axId val="111330432"/>
        <c:axId val="111332352"/>
      </c:lineChart>
      <c:catAx>
        <c:axId val="111330432"/>
        <c:scaling>
          <c:orientation val="minMax"/>
        </c:scaling>
        <c:delete val="0"/>
        <c:axPos val="b"/>
        <c:title>
          <c:tx>
            <c:rich>
              <a:bodyPr/>
              <a:lstStyle/>
              <a:p>
                <a:pPr>
                  <a:defRPr/>
                </a:pPr>
                <a:r>
                  <a:rPr lang="ru-RU" dirty="0" smtClean="0"/>
                  <a:t>Суворовцы</a:t>
                </a:r>
                <a:endParaRPr lang="ru-RU" dirty="0"/>
              </a:p>
            </c:rich>
          </c:tx>
          <c:layout/>
          <c:overlay val="0"/>
        </c:title>
        <c:majorTickMark val="out"/>
        <c:minorTickMark val="none"/>
        <c:tickLblPos val="nextTo"/>
        <c:crossAx val="111332352"/>
        <c:crosses val="autoZero"/>
        <c:auto val="1"/>
        <c:lblAlgn val="ctr"/>
        <c:lblOffset val="100"/>
        <c:noMultiLvlLbl val="0"/>
      </c:catAx>
      <c:valAx>
        <c:axId val="111332352"/>
        <c:scaling>
          <c:orientation val="minMax"/>
        </c:scaling>
        <c:delete val="0"/>
        <c:axPos val="l"/>
        <c:majorGridlines/>
        <c:title>
          <c:tx>
            <c:rich>
              <a:bodyPr rot="-5400000" vert="horz"/>
              <a:lstStyle/>
              <a:p>
                <a:pPr>
                  <a:defRPr/>
                </a:pPr>
                <a:r>
                  <a:rPr lang="ru-RU"/>
                  <a:t>Отметки</a:t>
                </a:r>
              </a:p>
            </c:rich>
          </c:tx>
          <c:layout/>
          <c:overlay val="0"/>
        </c:title>
        <c:numFmt formatCode="General" sourceLinked="1"/>
        <c:majorTickMark val="out"/>
        <c:minorTickMark val="none"/>
        <c:tickLblPos val="nextTo"/>
        <c:crossAx val="111330432"/>
        <c:crosses val="autoZero"/>
        <c:crossBetween val="between"/>
      </c:valAx>
    </c:plotArea>
    <c:plotVisOnly val="1"/>
    <c:dispBlanksAs val="gap"/>
    <c:showDLblsOverMax val="0"/>
  </c:chart>
  <c:txPr>
    <a:bodyPr/>
    <a:lstStyle/>
    <a:p>
      <a:pPr>
        <a:defRPr sz="2000" b="1">
          <a:latin typeface="Times New Roman" pitchFamily="18" charset="0"/>
          <a:cs typeface="Times New Roman" pitchFamily="18" charset="0"/>
        </a:defRPr>
      </a:pPr>
      <a:endParaRPr lang="ru-RU"/>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27"/>
    </mc:Choice>
    <mc:Fallback>
      <c:style val="27"/>
    </mc:Fallback>
  </mc:AlternateContent>
  <c:chart>
    <c:autoTitleDeleted val="0"/>
    <c:plotArea>
      <c:layout/>
      <c:barChart>
        <c:barDir val="col"/>
        <c:grouping val="clustered"/>
        <c:varyColors val="0"/>
        <c:ser>
          <c:idx val="0"/>
          <c:order val="0"/>
          <c:spPr>
            <a:solidFill>
              <a:srgbClr val="003300"/>
            </a:solidFill>
          </c:spPr>
          <c:invertIfNegative val="0"/>
          <c:val>
            <c:numRef>
              <c:f>Лист2!$B$2:$F$2</c:f>
              <c:numCache>
                <c:formatCode>General</c:formatCode>
                <c:ptCount val="5"/>
                <c:pt idx="0">
                  <c:v>4</c:v>
                </c:pt>
                <c:pt idx="1">
                  <c:v>3</c:v>
                </c:pt>
                <c:pt idx="2">
                  <c:v>4</c:v>
                </c:pt>
                <c:pt idx="3">
                  <c:v>5</c:v>
                </c:pt>
                <c:pt idx="4">
                  <c:v>4</c:v>
                </c:pt>
              </c:numCache>
            </c:numRef>
          </c:val>
        </c:ser>
        <c:dLbls>
          <c:showLegendKey val="0"/>
          <c:showVal val="0"/>
          <c:showCatName val="0"/>
          <c:showSerName val="0"/>
          <c:showPercent val="0"/>
          <c:showBubbleSize val="0"/>
        </c:dLbls>
        <c:gapWidth val="150"/>
        <c:overlap val="-40"/>
        <c:axId val="111362048"/>
        <c:axId val="111363968"/>
      </c:barChart>
      <c:catAx>
        <c:axId val="111362048"/>
        <c:scaling>
          <c:orientation val="minMax"/>
        </c:scaling>
        <c:delete val="0"/>
        <c:axPos val="b"/>
        <c:title>
          <c:tx>
            <c:rich>
              <a:bodyPr/>
              <a:lstStyle/>
              <a:p>
                <a:pPr>
                  <a:defRPr/>
                </a:pPr>
                <a:r>
                  <a:rPr lang="ru-RU"/>
                  <a:t>суворовцы</a:t>
                </a:r>
              </a:p>
            </c:rich>
          </c:tx>
          <c:layout/>
          <c:overlay val="0"/>
        </c:title>
        <c:majorTickMark val="out"/>
        <c:minorTickMark val="none"/>
        <c:tickLblPos val="nextTo"/>
        <c:crossAx val="111363968"/>
        <c:crosses val="autoZero"/>
        <c:auto val="1"/>
        <c:lblAlgn val="ctr"/>
        <c:lblOffset val="100"/>
        <c:noMultiLvlLbl val="0"/>
      </c:catAx>
      <c:valAx>
        <c:axId val="111363968"/>
        <c:scaling>
          <c:orientation val="minMax"/>
        </c:scaling>
        <c:delete val="0"/>
        <c:axPos val="l"/>
        <c:majorGridlines/>
        <c:title>
          <c:tx>
            <c:rich>
              <a:bodyPr rot="-5400000" vert="horz"/>
              <a:lstStyle/>
              <a:p>
                <a:pPr>
                  <a:defRPr/>
                </a:pPr>
                <a:r>
                  <a:rPr lang="ru-RU"/>
                  <a:t>Отметки</a:t>
                </a:r>
              </a:p>
            </c:rich>
          </c:tx>
          <c:layout/>
          <c:overlay val="0"/>
        </c:title>
        <c:numFmt formatCode="General" sourceLinked="1"/>
        <c:majorTickMark val="out"/>
        <c:minorTickMark val="none"/>
        <c:tickLblPos val="nextTo"/>
        <c:crossAx val="111362048"/>
        <c:crosses val="autoZero"/>
        <c:crossBetween val="between"/>
      </c:valAx>
    </c:plotArea>
    <c:plotVisOnly val="1"/>
    <c:dispBlanksAs val="gap"/>
    <c:showDLblsOverMax val="0"/>
  </c:chart>
  <c:txPr>
    <a:bodyPr/>
    <a:lstStyle/>
    <a:p>
      <a:pPr>
        <a:defRPr sz="2000" b="1">
          <a:latin typeface="Times New Roman" pitchFamily="18" charset="0"/>
          <a:cs typeface="Times New Roman" pitchFamily="18" charset="0"/>
        </a:defRPr>
      </a:pPr>
      <a:endParaRPr lang="ru-RU"/>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27"/>
    </mc:Choice>
    <mc:Fallback>
      <c:style val="27"/>
    </mc:Fallback>
  </mc:AlternateContent>
  <c:chart>
    <c:autoTitleDeleted val="0"/>
    <c:plotArea>
      <c:layout/>
      <c:barChart>
        <c:barDir val="col"/>
        <c:grouping val="clustered"/>
        <c:varyColors val="0"/>
        <c:ser>
          <c:idx val="0"/>
          <c:order val="0"/>
          <c:spPr>
            <a:solidFill>
              <a:schemeClr val="tx2">
                <a:lumMod val="75000"/>
              </a:schemeClr>
            </a:solidFill>
          </c:spPr>
          <c:invertIfNegative val="0"/>
          <c:val>
            <c:numRef>
              <c:f>Лист2!$B$2:$F$2</c:f>
              <c:numCache>
                <c:formatCode>General</c:formatCode>
                <c:ptCount val="5"/>
                <c:pt idx="0">
                  <c:v>4</c:v>
                </c:pt>
                <c:pt idx="1">
                  <c:v>3</c:v>
                </c:pt>
                <c:pt idx="2">
                  <c:v>4</c:v>
                </c:pt>
                <c:pt idx="3">
                  <c:v>5</c:v>
                </c:pt>
                <c:pt idx="4">
                  <c:v>4</c:v>
                </c:pt>
              </c:numCache>
            </c:numRef>
          </c:val>
        </c:ser>
        <c:dLbls>
          <c:showLegendKey val="0"/>
          <c:showVal val="0"/>
          <c:showCatName val="0"/>
          <c:showSerName val="0"/>
          <c:showPercent val="0"/>
          <c:showBubbleSize val="0"/>
        </c:dLbls>
        <c:gapWidth val="2"/>
        <c:overlap val="-40"/>
        <c:axId val="112199168"/>
        <c:axId val="112201088"/>
      </c:barChart>
      <c:catAx>
        <c:axId val="112199168"/>
        <c:scaling>
          <c:orientation val="minMax"/>
        </c:scaling>
        <c:delete val="0"/>
        <c:axPos val="b"/>
        <c:title>
          <c:tx>
            <c:rich>
              <a:bodyPr/>
              <a:lstStyle/>
              <a:p>
                <a:pPr>
                  <a:defRPr/>
                </a:pPr>
                <a:r>
                  <a:rPr lang="ru-RU"/>
                  <a:t>суворовцы</a:t>
                </a:r>
              </a:p>
            </c:rich>
          </c:tx>
          <c:layout/>
          <c:overlay val="0"/>
        </c:title>
        <c:majorTickMark val="out"/>
        <c:minorTickMark val="none"/>
        <c:tickLblPos val="nextTo"/>
        <c:crossAx val="112201088"/>
        <c:crosses val="autoZero"/>
        <c:auto val="1"/>
        <c:lblAlgn val="ctr"/>
        <c:lblOffset val="100"/>
        <c:noMultiLvlLbl val="0"/>
      </c:catAx>
      <c:valAx>
        <c:axId val="112201088"/>
        <c:scaling>
          <c:orientation val="minMax"/>
        </c:scaling>
        <c:delete val="0"/>
        <c:axPos val="l"/>
        <c:majorGridlines/>
        <c:title>
          <c:tx>
            <c:rich>
              <a:bodyPr rot="-5400000" vert="horz"/>
              <a:lstStyle/>
              <a:p>
                <a:pPr>
                  <a:defRPr/>
                </a:pPr>
                <a:r>
                  <a:rPr lang="ru-RU"/>
                  <a:t>Отметки</a:t>
                </a:r>
              </a:p>
            </c:rich>
          </c:tx>
          <c:layout/>
          <c:overlay val="0"/>
        </c:title>
        <c:numFmt formatCode="General" sourceLinked="1"/>
        <c:majorTickMark val="out"/>
        <c:minorTickMark val="none"/>
        <c:tickLblPos val="nextTo"/>
        <c:crossAx val="112199168"/>
        <c:crosses val="autoZero"/>
        <c:crossBetween val="between"/>
      </c:valAx>
    </c:plotArea>
    <c:plotVisOnly val="1"/>
    <c:dispBlanksAs val="gap"/>
    <c:showDLblsOverMax val="0"/>
  </c:chart>
  <c:txPr>
    <a:bodyPr/>
    <a:lstStyle/>
    <a:p>
      <a:pPr>
        <a:defRPr sz="2000" b="1">
          <a:latin typeface="Times New Roman" pitchFamily="18" charset="0"/>
          <a:cs typeface="Times New Roman" pitchFamily="18" charset="0"/>
        </a:defRPr>
      </a:pPr>
      <a:endParaRPr lang="ru-RU"/>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C5D73A79-8338-42D8-871E-A3B00DE3DC6F}" type="datetimeFigureOut">
              <a:rPr lang="ru-RU" smtClean="0"/>
              <a:t>01.02.2012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5BFA56F-1EBA-4A61-81FE-48CBEFD9232F}" type="slidenum">
              <a:rPr lang="ru-RU" smtClean="0"/>
              <a:t>‹#›</a:t>
            </a:fld>
            <a:endParaRPr lang="ru-RU"/>
          </a:p>
        </p:txBody>
      </p:sp>
    </p:spTree>
    <p:extLst>
      <p:ext uri="{BB962C8B-B14F-4D97-AF65-F5344CB8AC3E}">
        <p14:creationId xmlns:p14="http://schemas.microsoft.com/office/powerpoint/2010/main" val="27762173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5D73A79-8338-42D8-871E-A3B00DE3DC6F}" type="datetimeFigureOut">
              <a:rPr lang="ru-RU" smtClean="0"/>
              <a:t>01.02.2012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5BFA56F-1EBA-4A61-81FE-48CBEFD9232F}" type="slidenum">
              <a:rPr lang="ru-RU" smtClean="0"/>
              <a:t>‹#›</a:t>
            </a:fld>
            <a:endParaRPr lang="ru-RU"/>
          </a:p>
        </p:txBody>
      </p:sp>
    </p:spTree>
    <p:extLst>
      <p:ext uri="{BB962C8B-B14F-4D97-AF65-F5344CB8AC3E}">
        <p14:creationId xmlns:p14="http://schemas.microsoft.com/office/powerpoint/2010/main" val="14091338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5D73A79-8338-42D8-871E-A3B00DE3DC6F}" type="datetimeFigureOut">
              <a:rPr lang="ru-RU" smtClean="0"/>
              <a:t>01.02.2012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5BFA56F-1EBA-4A61-81FE-48CBEFD9232F}" type="slidenum">
              <a:rPr lang="ru-RU" smtClean="0"/>
              <a:t>‹#›</a:t>
            </a:fld>
            <a:endParaRPr lang="ru-RU"/>
          </a:p>
        </p:txBody>
      </p:sp>
    </p:spTree>
    <p:extLst>
      <p:ext uri="{BB962C8B-B14F-4D97-AF65-F5344CB8AC3E}">
        <p14:creationId xmlns:p14="http://schemas.microsoft.com/office/powerpoint/2010/main" val="4698169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5D73A79-8338-42D8-871E-A3B00DE3DC6F}" type="datetimeFigureOut">
              <a:rPr lang="ru-RU" smtClean="0"/>
              <a:t>01.02.2012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5BFA56F-1EBA-4A61-81FE-48CBEFD9232F}" type="slidenum">
              <a:rPr lang="ru-RU" smtClean="0"/>
              <a:t>‹#›</a:t>
            </a:fld>
            <a:endParaRPr lang="ru-RU"/>
          </a:p>
        </p:txBody>
      </p:sp>
    </p:spTree>
    <p:extLst>
      <p:ext uri="{BB962C8B-B14F-4D97-AF65-F5344CB8AC3E}">
        <p14:creationId xmlns:p14="http://schemas.microsoft.com/office/powerpoint/2010/main" val="25072748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C5D73A79-8338-42D8-871E-A3B00DE3DC6F}" type="datetimeFigureOut">
              <a:rPr lang="ru-RU" smtClean="0"/>
              <a:t>01.02.2012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5BFA56F-1EBA-4A61-81FE-48CBEFD9232F}" type="slidenum">
              <a:rPr lang="ru-RU" smtClean="0"/>
              <a:t>‹#›</a:t>
            </a:fld>
            <a:endParaRPr lang="ru-RU"/>
          </a:p>
        </p:txBody>
      </p:sp>
    </p:spTree>
    <p:extLst>
      <p:ext uri="{BB962C8B-B14F-4D97-AF65-F5344CB8AC3E}">
        <p14:creationId xmlns:p14="http://schemas.microsoft.com/office/powerpoint/2010/main" val="31136751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C5D73A79-8338-42D8-871E-A3B00DE3DC6F}" type="datetimeFigureOut">
              <a:rPr lang="ru-RU" smtClean="0"/>
              <a:t>01.02.2012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5BFA56F-1EBA-4A61-81FE-48CBEFD9232F}" type="slidenum">
              <a:rPr lang="ru-RU" smtClean="0"/>
              <a:t>‹#›</a:t>
            </a:fld>
            <a:endParaRPr lang="ru-RU"/>
          </a:p>
        </p:txBody>
      </p:sp>
    </p:spTree>
    <p:extLst>
      <p:ext uri="{BB962C8B-B14F-4D97-AF65-F5344CB8AC3E}">
        <p14:creationId xmlns:p14="http://schemas.microsoft.com/office/powerpoint/2010/main" val="2817729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C5D73A79-8338-42D8-871E-A3B00DE3DC6F}" type="datetimeFigureOut">
              <a:rPr lang="ru-RU" smtClean="0"/>
              <a:t>01.02.2012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5BFA56F-1EBA-4A61-81FE-48CBEFD9232F}" type="slidenum">
              <a:rPr lang="ru-RU" smtClean="0"/>
              <a:t>‹#›</a:t>
            </a:fld>
            <a:endParaRPr lang="ru-RU"/>
          </a:p>
        </p:txBody>
      </p:sp>
    </p:spTree>
    <p:extLst>
      <p:ext uri="{BB962C8B-B14F-4D97-AF65-F5344CB8AC3E}">
        <p14:creationId xmlns:p14="http://schemas.microsoft.com/office/powerpoint/2010/main" val="944416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C5D73A79-8338-42D8-871E-A3B00DE3DC6F}" type="datetimeFigureOut">
              <a:rPr lang="ru-RU" smtClean="0"/>
              <a:t>01.02.2012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5BFA56F-1EBA-4A61-81FE-48CBEFD9232F}" type="slidenum">
              <a:rPr lang="ru-RU" smtClean="0"/>
              <a:t>‹#›</a:t>
            </a:fld>
            <a:endParaRPr lang="ru-RU"/>
          </a:p>
        </p:txBody>
      </p:sp>
    </p:spTree>
    <p:extLst>
      <p:ext uri="{BB962C8B-B14F-4D97-AF65-F5344CB8AC3E}">
        <p14:creationId xmlns:p14="http://schemas.microsoft.com/office/powerpoint/2010/main" val="40891337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5D73A79-8338-42D8-871E-A3B00DE3DC6F}" type="datetimeFigureOut">
              <a:rPr lang="ru-RU" smtClean="0"/>
              <a:t>01.02.2012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5BFA56F-1EBA-4A61-81FE-48CBEFD9232F}" type="slidenum">
              <a:rPr lang="ru-RU" smtClean="0"/>
              <a:t>‹#›</a:t>
            </a:fld>
            <a:endParaRPr lang="ru-RU"/>
          </a:p>
        </p:txBody>
      </p:sp>
    </p:spTree>
    <p:extLst>
      <p:ext uri="{BB962C8B-B14F-4D97-AF65-F5344CB8AC3E}">
        <p14:creationId xmlns:p14="http://schemas.microsoft.com/office/powerpoint/2010/main" val="35829774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5D73A79-8338-42D8-871E-A3B00DE3DC6F}" type="datetimeFigureOut">
              <a:rPr lang="ru-RU" smtClean="0"/>
              <a:t>01.02.2012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5BFA56F-1EBA-4A61-81FE-48CBEFD9232F}" type="slidenum">
              <a:rPr lang="ru-RU" smtClean="0"/>
              <a:t>‹#›</a:t>
            </a:fld>
            <a:endParaRPr lang="ru-RU"/>
          </a:p>
        </p:txBody>
      </p:sp>
    </p:spTree>
    <p:extLst>
      <p:ext uri="{BB962C8B-B14F-4D97-AF65-F5344CB8AC3E}">
        <p14:creationId xmlns:p14="http://schemas.microsoft.com/office/powerpoint/2010/main" val="3154797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5D73A79-8338-42D8-871E-A3B00DE3DC6F}" type="datetimeFigureOut">
              <a:rPr lang="ru-RU" smtClean="0"/>
              <a:t>01.02.2012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5BFA56F-1EBA-4A61-81FE-48CBEFD9232F}" type="slidenum">
              <a:rPr lang="ru-RU" smtClean="0"/>
              <a:t>‹#›</a:t>
            </a:fld>
            <a:endParaRPr lang="ru-RU"/>
          </a:p>
        </p:txBody>
      </p:sp>
    </p:spTree>
    <p:extLst>
      <p:ext uri="{BB962C8B-B14F-4D97-AF65-F5344CB8AC3E}">
        <p14:creationId xmlns:p14="http://schemas.microsoft.com/office/powerpoint/2010/main" val="324231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D73A79-8338-42D8-871E-A3B00DE3DC6F}" type="datetimeFigureOut">
              <a:rPr lang="ru-RU" smtClean="0"/>
              <a:t>01.02.2012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BFA56F-1EBA-4A61-81FE-48CBEFD9232F}" type="slidenum">
              <a:rPr lang="ru-RU" smtClean="0"/>
              <a:t>‹#›</a:t>
            </a:fld>
            <a:endParaRPr lang="ru-RU"/>
          </a:p>
        </p:txBody>
      </p:sp>
    </p:spTree>
    <p:extLst>
      <p:ext uri="{BB962C8B-B14F-4D97-AF65-F5344CB8AC3E}">
        <p14:creationId xmlns:p14="http://schemas.microsoft.com/office/powerpoint/2010/main" val="26907587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xml"/><Relationship Id="rId4" Type="http://schemas.openxmlformats.org/officeDocument/2006/relationships/chart" Target="../charts/chart3.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1.xml"/><Relationship Id="rId4" Type="http://schemas.openxmlformats.org/officeDocument/2006/relationships/chart" Target="../charts/chart6.xml"/></Relationships>
</file>

<file path=ppt/slides/_rels/slide5.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Диаграмма 10"/>
          <p:cNvGraphicFramePr>
            <a:graphicFrameLocks/>
          </p:cNvGraphicFramePr>
          <p:nvPr>
            <p:extLst>
              <p:ext uri="{D42A27DB-BD31-4B8C-83A1-F6EECF244321}">
                <p14:modId xmlns:p14="http://schemas.microsoft.com/office/powerpoint/2010/main" val="1400894439"/>
              </p:ext>
            </p:extLst>
          </p:nvPr>
        </p:nvGraphicFramePr>
        <p:xfrm>
          <a:off x="329355" y="4077072"/>
          <a:ext cx="2226421" cy="2016224"/>
        </p:xfrm>
        <a:graphic>
          <a:graphicData uri="http://schemas.openxmlformats.org/drawingml/2006/chart">
            <c:chart xmlns:c="http://schemas.openxmlformats.org/drawingml/2006/chart" xmlns:r="http://schemas.openxmlformats.org/officeDocument/2006/relationships" r:id="rId2"/>
          </a:graphicData>
        </a:graphic>
      </p:graphicFrame>
      <p:sp>
        <p:nvSpPr>
          <p:cNvPr id="4" name="Прямоугольник 3"/>
          <p:cNvSpPr/>
          <p:nvPr/>
        </p:nvSpPr>
        <p:spPr>
          <a:xfrm>
            <a:off x="922815" y="2276872"/>
            <a:ext cx="7286098" cy="2123658"/>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66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Статистическая </a:t>
            </a:r>
          </a:p>
          <a:p>
            <a:pPr algn="ctr"/>
            <a:r>
              <a:rPr lang="ru-RU" sz="66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обработка данных</a:t>
            </a:r>
            <a:endParaRPr lang="ru-RU" sz="66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endParaRPr>
          </a:p>
        </p:txBody>
      </p:sp>
      <p:sp>
        <p:nvSpPr>
          <p:cNvPr id="5" name="TextBox 4"/>
          <p:cNvSpPr txBox="1"/>
          <p:nvPr/>
        </p:nvSpPr>
        <p:spPr>
          <a:xfrm>
            <a:off x="323528" y="379403"/>
            <a:ext cx="4070858" cy="338554"/>
          </a:xfrm>
          <a:prstGeom prst="rect">
            <a:avLst/>
          </a:prstGeom>
          <a:noFill/>
        </p:spPr>
        <p:txBody>
          <a:bodyPr wrap="none" rtlCol="0">
            <a:spAutoFit/>
          </a:bodyPr>
          <a:lstStyle/>
          <a:p>
            <a:r>
              <a:rPr lang="ru-RU" sz="1600" b="1" dirty="0" smtClean="0">
                <a:solidFill>
                  <a:srgbClr val="003300"/>
                </a:solidFill>
              </a:rPr>
              <a:t>Московское суворовское военное училище</a:t>
            </a:r>
            <a:endParaRPr lang="ru-RU" sz="1600" b="1" dirty="0">
              <a:solidFill>
                <a:srgbClr val="003300"/>
              </a:solidFill>
            </a:endParaRPr>
          </a:p>
        </p:txBody>
      </p:sp>
      <p:sp>
        <p:nvSpPr>
          <p:cNvPr id="6" name="TextBox 5"/>
          <p:cNvSpPr txBox="1"/>
          <p:nvPr/>
        </p:nvSpPr>
        <p:spPr>
          <a:xfrm>
            <a:off x="899592" y="1484784"/>
            <a:ext cx="1237968" cy="338554"/>
          </a:xfrm>
          <a:prstGeom prst="rect">
            <a:avLst/>
          </a:prstGeom>
          <a:noFill/>
        </p:spPr>
        <p:txBody>
          <a:bodyPr wrap="none" rtlCol="0">
            <a:spAutoFit/>
          </a:bodyPr>
          <a:lstStyle/>
          <a:p>
            <a:r>
              <a:rPr lang="ru-RU" sz="1600" b="1" i="1" u="sng" dirty="0" smtClean="0">
                <a:solidFill>
                  <a:schemeClr val="accent4">
                    <a:lumMod val="50000"/>
                  </a:schemeClr>
                </a:solidFill>
              </a:rPr>
              <a:t>Тема урока:</a:t>
            </a:r>
            <a:endParaRPr lang="ru-RU" sz="1600" b="1" i="1" u="sng" dirty="0">
              <a:solidFill>
                <a:schemeClr val="accent4">
                  <a:lumMod val="50000"/>
                </a:schemeClr>
              </a:solidFill>
            </a:endParaRPr>
          </a:p>
        </p:txBody>
      </p:sp>
      <p:sp>
        <p:nvSpPr>
          <p:cNvPr id="7" name="TextBox 6"/>
          <p:cNvSpPr txBox="1"/>
          <p:nvPr/>
        </p:nvSpPr>
        <p:spPr>
          <a:xfrm>
            <a:off x="395536" y="6093296"/>
            <a:ext cx="2952603" cy="338554"/>
          </a:xfrm>
          <a:prstGeom prst="rect">
            <a:avLst/>
          </a:prstGeom>
          <a:noFill/>
        </p:spPr>
        <p:txBody>
          <a:bodyPr wrap="none" rtlCol="0">
            <a:spAutoFit/>
          </a:bodyPr>
          <a:lstStyle/>
          <a:p>
            <a:r>
              <a:rPr lang="ru-RU" sz="1600" b="1" i="1" dirty="0" smtClean="0">
                <a:solidFill>
                  <a:schemeClr val="accent5">
                    <a:lumMod val="50000"/>
                  </a:schemeClr>
                </a:solidFill>
              </a:rPr>
              <a:t>Преподаватель Каримова С.Р.</a:t>
            </a:r>
            <a:endParaRPr lang="ru-RU" sz="1600" b="1" i="1" dirty="0">
              <a:solidFill>
                <a:schemeClr val="accent5">
                  <a:lumMod val="50000"/>
                </a:schemeClr>
              </a:solidFill>
            </a:endParaRPr>
          </a:p>
        </p:txBody>
      </p:sp>
      <p:graphicFrame>
        <p:nvGraphicFramePr>
          <p:cNvPr id="8" name="Диаграмма 7"/>
          <p:cNvGraphicFramePr>
            <a:graphicFrameLocks/>
          </p:cNvGraphicFramePr>
          <p:nvPr>
            <p:extLst>
              <p:ext uri="{D42A27DB-BD31-4B8C-83A1-F6EECF244321}">
                <p14:modId xmlns:p14="http://schemas.microsoft.com/office/powerpoint/2010/main" val="1275423220"/>
              </p:ext>
            </p:extLst>
          </p:nvPr>
        </p:nvGraphicFramePr>
        <p:xfrm>
          <a:off x="5148064" y="4581128"/>
          <a:ext cx="3707904" cy="185072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Диаграмма 8"/>
          <p:cNvGraphicFramePr>
            <a:graphicFrameLocks/>
          </p:cNvGraphicFramePr>
          <p:nvPr>
            <p:extLst>
              <p:ext uri="{D42A27DB-BD31-4B8C-83A1-F6EECF244321}">
                <p14:modId xmlns:p14="http://schemas.microsoft.com/office/powerpoint/2010/main" val="1477160425"/>
              </p:ext>
            </p:extLst>
          </p:nvPr>
        </p:nvGraphicFramePr>
        <p:xfrm>
          <a:off x="5148064" y="113184"/>
          <a:ext cx="3989800" cy="216368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2067988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404664"/>
            <a:ext cx="8640960" cy="2308324"/>
          </a:xfrm>
          <a:prstGeom prst="rect">
            <a:avLst/>
          </a:prstGeom>
        </p:spPr>
        <p:txBody>
          <a:bodyPr wrap="square">
            <a:spAutoFit/>
          </a:bodyPr>
          <a:lstStyle/>
          <a:p>
            <a:pPr indent="452438" algn="just"/>
            <a:r>
              <a:rPr lang="ru-RU" sz="2000" dirty="0">
                <a:latin typeface="Times New Roman" pitchFamily="18" charset="0"/>
                <a:cs typeface="Times New Roman" pitchFamily="18" charset="0"/>
              </a:rPr>
              <a:t>Обычно результатами измерений являются некоторые числа. </a:t>
            </a:r>
            <a:r>
              <a:rPr lang="ru-RU" sz="2000" b="1" dirty="0">
                <a:solidFill>
                  <a:srgbClr val="0070C0"/>
                </a:solidFill>
                <a:latin typeface="Times New Roman" pitchFamily="18" charset="0"/>
                <a:cs typeface="Times New Roman" pitchFamily="18" charset="0"/>
              </a:rPr>
              <a:t>Каждое число, встретившееся в конкретном измерении</a:t>
            </a:r>
            <a:r>
              <a:rPr lang="ru-RU" sz="2000" dirty="0">
                <a:latin typeface="Times New Roman" pitchFamily="18" charset="0"/>
                <a:cs typeface="Times New Roman" pitchFamily="18" charset="0"/>
              </a:rPr>
              <a:t>, называют </a:t>
            </a:r>
            <a:r>
              <a:rPr lang="ru-RU" sz="2400" b="1" dirty="0" smtClean="0">
                <a:solidFill>
                  <a:srgbClr val="FF0000"/>
                </a:solidFill>
                <a:latin typeface="Times New Roman" pitchFamily="18" charset="0"/>
                <a:cs typeface="Times New Roman" pitchFamily="18" charset="0"/>
              </a:rPr>
              <a:t>вариантой </a:t>
            </a:r>
            <a:r>
              <a:rPr lang="ru-RU" sz="2000" dirty="0" smtClean="0">
                <a:latin typeface="Times New Roman" pitchFamily="18" charset="0"/>
                <a:cs typeface="Times New Roman" pitchFamily="18" charset="0"/>
              </a:rPr>
              <a:t>измерения</a:t>
            </a:r>
            <a:r>
              <a:rPr lang="ru-RU" sz="2000" dirty="0">
                <a:latin typeface="Times New Roman" pitchFamily="18" charset="0"/>
                <a:cs typeface="Times New Roman" pitchFamily="18" charset="0"/>
              </a:rPr>
              <a:t>. В конкретном измерении его варианты могут быть никак не связаны (например, билетики с результатами голосования). Однако обычно результаты обрабатываются. Если записать </a:t>
            </a:r>
            <a:r>
              <a:rPr lang="ru-RU" sz="2000" b="1" dirty="0">
                <a:solidFill>
                  <a:srgbClr val="0070C0"/>
                </a:solidFill>
                <a:latin typeface="Times New Roman" pitchFamily="18" charset="0"/>
                <a:cs typeface="Times New Roman" pitchFamily="18" charset="0"/>
              </a:rPr>
              <a:t>все варианты измерения </a:t>
            </a:r>
            <a:r>
              <a:rPr lang="ru-RU" sz="2000" dirty="0">
                <a:latin typeface="Times New Roman" pitchFamily="18" charset="0"/>
                <a:cs typeface="Times New Roman" pitchFamily="18" charset="0"/>
              </a:rPr>
              <a:t>в некотором порядке (например, по времени поступления голосов в жюри), то получится </a:t>
            </a:r>
            <a:r>
              <a:rPr lang="ru-RU" sz="2000" b="1" dirty="0">
                <a:solidFill>
                  <a:srgbClr val="FF0000"/>
                </a:solidFill>
                <a:latin typeface="Times New Roman" pitchFamily="18" charset="0"/>
                <a:cs typeface="Times New Roman" pitchFamily="18" charset="0"/>
              </a:rPr>
              <a:t>ряд данных измерения</a:t>
            </a:r>
            <a:r>
              <a:rPr lang="ru-RU" sz="2000" dirty="0" smtClean="0">
                <a:latin typeface="Times New Roman" pitchFamily="18" charset="0"/>
                <a:cs typeface="Times New Roman" pitchFamily="18" charset="0"/>
              </a:rPr>
              <a:t>.</a:t>
            </a:r>
            <a:endParaRPr lang="ru-RU" sz="2000" dirty="0">
              <a:latin typeface="Times New Roman" pitchFamily="18" charset="0"/>
              <a:cs typeface="Times New Roman" pitchFamily="18" charset="0"/>
            </a:endParaRPr>
          </a:p>
        </p:txBody>
      </p:sp>
      <p:sp>
        <p:nvSpPr>
          <p:cNvPr id="3" name="Rectangle 1"/>
          <p:cNvSpPr>
            <a:spLocks noChangeArrowheads="1"/>
          </p:cNvSpPr>
          <p:nvPr/>
        </p:nvSpPr>
        <p:spPr bwMode="auto">
          <a:xfrm>
            <a:off x="323528" y="2888650"/>
            <a:ext cx="8496944"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lang="ru-RU" sz="2000" dirty="0" smtClean="0">
                <a:latin typeface="Times New Roman" pitchFamily="18" charset="0"/>
                <a:cs typeface="Times New Roman" pitchFamily="18" charset="0"/>
              </a:rPr>
              <a:t>Если записать полученные </a:t>
            </a:r>
            <a:r>
              <a:rPr lang="ru-RU" sz="2000" dirty="0">
                <a:latin typeface="Times New Roman" pitchFamily="18" charset="0"/>
                <a:cs typeface="Times New Roman" pitchFamily="18" charset="0"/>
              </a:rPr>
              <a:t>варианты в порядке их возрастания (точнее, </a:t>
            </a:r>
            <a:r>
              <a:rPr lang="ru-RU" sz="2000" dirty="0" err="1">
                <a:latin typeface="Times New Roman" pitchFamily="18" charset="0"/>
                <a:cs typeface="Times New Roman" pitchFamily="18" charset="0"/>
              </a:rPr>
              <a:t>неубывания</a:t>
            </a:r>
            <a:r>
              <a:rPr lang="ru-RU" sz="2000" dirty="0" smtClean="0">
                <a:latin typeface="Times New Roman" pitchFamily="18" charset="0"/>
                <a:cs typeface="Times New Roman" pitchFamily="18" charset="0"/>
              </a:rPr>
              <a:t>), получим </a:t>
            </a:r>
            <a:r>
              <a:rPr lang="ru-RU" sz="2000" b="1" dirty="0" smtClean="0">
                <a:solidFill>
                  <a:srgbClr val="FF0000"/>
                </a:solidFill>
                <a:latin typeface="Times New Roman" pitchFamily="18" charset="0"/>
                <a:cs typeface="Times New Roman" pitchFamily="18" charset="0"/>
              </a:rPr>
              <a:t>сгруппированный ряд </a:t>
            </a:r>
            <a:r>
              <a:rPr lang="ru-RU" sz="2000" b="1" dirty="0">
                <a:solidFill>
                  <a:srgbClr val="FF0000"/>
                </a:solidFill>
                <a:latin typeface="Times New Roman" pitchFamily="18" charset="0"/>
                <a:cs typeface="Times New Roman" pitchFamily="18" charset="0"/>
              </a:rPr>
              <a:t>данных</a:t>
            </a:r>
            <a:r>
              <a:rPr lang="ru-RU" sz="2000" dirty="0">
                <a:latin typeface="Times New Roman" pitchFamily="18" charset="0"/>
                <a:cs typeface="Times New Roman" pitchFamily="18" charset="0"/>
              </a:rPr>
              <a:t>: 1,1,…, 1; 2,2,…,2;</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Arial" charset="0"/>
                <a:cs typeface="Arial" charset="0"/>
              </a:rPr>
              <a:t>  </a:t>
            </a:r>
            <a:endParaRPr kumimoji="0" lang="ru-RU" sz="2400" b="0" i="0" u="none" strike="noStrike" cap="none" normalizeH="0" baseline="0" dirty="0" smtClean="0">
              <a:ln>
                <a:noFill/>
              </a:ln>
              <a:solidFill>
                <a:schemeClr val="tx1"/>
              </a:solidFill>
              <a:effectLst/>
              <a:latin typeface="Arial" charset="0"/>
              <a:cs typeface="Arial" charset="0"/>
            </a:endParaRPr>
          </a:p>
        </p:txBody>
      </p:sp>
      <p:pic>
        <p:nvPicPr>
          <p:cNvPr id="3074" name="Picture 2" descr="http://www.testsoch.com/wp-content/imageg/003/image02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0467" y="3900462"/>
            <a:ext cx="7707957" cy="7688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23609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22392" y="260647"/>
            <a:ext cx="8064896" cy="1323439"/>
          </a:xfrm>
          <a:prstGeom prst="rect">
            <a:avLst/>
          </a:prstGeom>
        </p:spPr>
        <p:txBody>
          <a:bodyPr wrap="square">
            <a:spAutoFit/>
          </a:bodyPr>
          <a:lstStyle/>
          <a:p>
            <a:pPr indent="452438" algn="just"/>
            <a:r>
              <a:rPr lang="ru-RU" sz="2000" dirty="0">
                <a:latin typeface="Times New Roman" pitchFamily="18" charset="0"/>
                <a:cs typeface="Times New Roman" pitchFamily="18" charset="0"/>
              </a:rPr>
              <a:t>Среднюю варианту в группированном ряде данных в случае нечетного количества чисел или среднее арифметическое двух стоящих посередине </a:t>
            </a:r>
            <a:r>
              <a:rPr lang="ru-RU" sz="2000" i="1" dirty="0" smtClean="0">
                <a:latin typeface="Times New Roman" pitchFamily="18" charset="0"/>
                <a:cs typeface="Times New Roman" pitchFamily="18" charset="0"/>
              </a:rPr>
              <a:t>вариант</a:t>
            </a:r>
            <a:r>
              <a:rPr lang="ru-RU" sz="2000" dirty="0" smtClean="0">
                <a:latin typeface="Times New Roman" pitchFamily="18" charset="0"/>
                <a:cs typeface="Times New Roman" pitchFamily="18" charset="0"/>
              </a:rPr>
              <a:t> </a:t>
            </a:r>
            <a:r>
              <a:rPr lang="ru-RU" sz="2000" dirty="0">
                <a:latin typeface="Times New Roman" pitchFamily="18" charset="0"/>
                <a:cs typeface="Times New Roman" pitchFamily="18" charset="0"/>
              </a:rPr>
              <a:t>в случае четного количества чисел называют </a:t>
            </a:r>
            <a:r>
              <a:rPr lang="ru-RU" sz="2000" b="1" dirty="0" smtClean="0">
                <a:solidFill>
                  <a:srgbClr val="FF0000"/>
                </a:solidFill>
                <a:latin typeface="Times New Roman" pitchFamily="18" charset="0"/>
                <a:cs typeface="Times New Roman" pitchFamily="18" charset="0"/>
              </a:rPr>
              <a:t>медианой измерения</a:t>
            </a:r>
            <a:r>
              <a:rPr lang="ru-RU" sz="2000" dirty="0">
                <a:latin typeface="Times New Roman" pitchFamily="18" charset="0"/>
                <a:cs typeface="Times New Roman" pitchFamily="18" charset="0"/>
              </a:rPr>
              <a:t>.</a:t>
            </a:r>
          </a:p>
        </p:txBody>
      </p:sp>
      <p:sp>
        <p:nvSpPr>
          <p:cNvPr id="4" name="Rectangle 1"/>
          <p:cNvSpPr>
            <a:spLocks noChangeArrowheads="1"/>
          </p:cNvSpPr>
          <p:nvPr/>
        </p:nvSpPr>
        <p:spPr bwMode="auto">
          <a:xfrm>
            <a:off x="566976" y="2066668"/>
            <a:ext cx="7975728"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R="0" lvl="0" indent="452438" algn="just" defTabSz="914400" rtl="0" eaLnBrk="1" fontAlgn="base" latinLnBrk="0" hangingPunct="1">
              <a:lnSpc>
                <a:spcPct val="100000"/>
              </a:lnSpc>
              <a:spcBef>
                <a:spcPct val="0"/>
              </a:spcBef>
              <a:spcAft>
                <a:spcPct val="0"/>
              </a:spcAft>
              <a:buClrTx/>
              <a:buSzTx/>
              <a:buFontTx/>
              <a:buNone/>
              <a:tabLst/>
            </a:pPr>
            <a:r>
              <a:rPr lang="ru-RU" sz="2000" dirty="0">
                <a:latin typeface="Times New Roman" pitchFamily="18" charset="0"/>
                <a:cs typeface="Times New Roman" pitchFamily="18" charset="0"/>
              </a:rPr>
              <a:t>В нашем примере </a:t>
            </a:r>
            <a:r>
              <a:rPr lang="ru-RU" sz="2000" dirty="0" smtClean="0">
                <a:latin typeface="Times New Roman" pitchFamily="18" charset="0"/>
                <a:cs typeface="Times New Roman" pitchFamily="18" charset="0"/>
              </a:rPr>
              <a:t>суворовцу </a:t>
            </a:r>
            <a:r>
              <a:rPr lang="ru-RU" sz="2000" dirty="0">
                <a:latin typeface="Times New Roman" pitchFamily="18" charset="0"/>
                <a:cs typeface="Times New Roman" pitchFamily="18" charset="0"/>
              </a:rPr>
              <a:t>1 </a:t>
            </a:r>
            <a:r>
              <a:rPr lang="ru-RU" sz="2000" dirty="0" smtClean="0">
                <a:latin typeface="Times New Roman" pitchFamily="18" charset="0"/>
                <a:cs typeface="Times New Roman" pitchFamily="18" charset="0"/>
              </a:rPr>
              <a:t>соответствует отметка 4. </a:t>
            </a:r>
            <a:r>
              <a:rPr lang="ru-RU" sz="2000" dirty="0">
                <a:latin typeface="Times New Roman" pitchFamily="18" charset="0"/>
                <a:cs typeface="Times New Roman" pitchFamily="18" charset="0"/>
              </a:rPr>
              <a:t>Поэтому говорят, что </a:t>
            </a:r>
            <a:r>
              <a:rPr lang="ru-RU" sz="2000" b="1" i="1" dirty="0" smtClean="0">
                <a:solidFill>
                  <a:srgbClr val="FF0000"/>
                </a:solidFill>
                <a:latin typeface="Times New Roman" pitchFamily="18" charset="0"/>
                <a:cs typeface="Times New Roman" pitchFamily="18" charset="0"/>
              </a:rPr>
              <a:t>абсолютная частота </a:t>
            </a:r>
            <a:r>
              <a:rPr lang="ru-RU" sz="2000" dirty="0">
                <a:latin typeface="Times New Roman" pitchFamily="18" charset="0"/>
                <a:cs typeface="Times New Roman" pitchFamily="18" charset="0"/>
              </a:rPr>
              <a:t>(или </a:t>
            </a:r>
            <a:r>
              <a:rPr lang="ru-RU" sz="2000" b="1" dirty="0" smtClean="0">
                <a:solidFill>
                  <a:srgbClr val="FF0000"/>
                </a:solidFill>
                <a:latin typeface="Times New Roman" pitchFamily="18" charset="0"/>
                <a:cs typeface="Times New Roman" pitchFamily="18" charset="0"/>
              </a:rPr>
              <a:t>кратность</a:t>
            </a:r>
            <a:r>
              <a:rPr lang="ru-RU" sz="2000" dirty="0" smtClean="0">
                <a:latin typeface="Times New Roman" pitchFamily="18" charset="0"/>
                <a:cs typeface="Times New Roman" pitchFamily="18" charset="0"/>
              </a:rPr>
              <a:t>) варианты </a:t>
            </a:r>
            <a:r>
              <a:rPr lang="ru-RU" sz="2000" dirty="0">
                <a:latin typeface="Times New Roman" pitchFamily="18" charset="0"/>
                <a:cs typeface="Times New Roman" pitchFamily="18" charset="0"/>
              </a:rPr>
              <a:t>1 равна </a:t>
            </a:r>
            <a:r>
              <a:rPr lang="ru-RU" sz="2000" dirty="0" smtClean="0">
                <a:latin typeface="Times New Roman" pitchFamily="18" charset="0"/>
                <a:cs typeface="Times New Roman" pitchFamily="18" charset="0"/>
              </a:rPr>
              <a:t>четырем. </a:t>
            </a:r>
            <a:r>
              <a:rPr lang="ru-RU" sz="2000" dirty="0">
                <a:latin typeface="Times New Roman" pitchFamily="18" charset="0"/>
                <a:cs typeface="Times New Roman" pitchFamily="18" charset="0"/>
              </a:rPr>
              <a:t>Поэтому (в другой терминологии) ранее приведенная таблица имеет вид:</a:t>
            </a:r>
          </a:p>
        </p:txBody>
      </p:sp>
      <p:graphicFrame>
        <p:nvGraphicFramePr>
          <p:cNvPr id="5" name="Таблица 4"/>
          <p:cNvGraphicFramePr>
            <a:graphicFrameLocks noGrp="1"/>
          </p:cNvGraphicFramePr>
          <p:nvPr>
            <p:extLst>
              <p:ext uri="{D42A27DB-BD31-4B8C-83A1-F6EECF244321}">
                <p14:modId xmlns:p14="http://schemas.microsoft.com/office/powerpoint/2010/main" val="1980045350"/>
              </p:ext>
            </p:extLst>
          </p:nvPr>
        </p:nvGraphicFramePr>
        <p:xfrm>
          <a:off x="611560" y="4005064"/>
          <a:ext cx="5555678" cy="792480"/>
        </p:xfrm>
        <a:graphic>
          <a:graphicData uri="http://schemas.openxmlformats.org/drawingml/2006/table">
            <a:tbl>
              <a:tblPr firstRow="1" bandRow="1">
                <a:tableStyleId>{5940675A-B579-460E-94D1-54222C63F5DA}</a:tableStyleId>
              </a:tblPr>
              <a:tblGrid>
                <a:gridCol w="1296144"/>
                <a:gridCol w="504056"/>
                <a:gridCol w="432048"/>
                <a:gridCol w="504056"/>
                <a:gridCol w="576064"/>
                <a:gridCol w="504056"/>
                <a:gridCol w="1739254"/>
              </a:tblGrid>
              <a:tr h="360236">
                <a:tc>
                  <a:txBody>
                    <a:bodyPr/>
                    <a:lstStyle/>
                    <a:p>
                      <a:r>
                        <a:rPr lang="ru-RU" sz="1800" b="1" kern="1200" dirty="0" smtClean="0">
                          <a:solidFill>
                            <a:schemeClr val="tx1"/>
                          </a:solidFill>
                          <a:latin typeface="Times New Roman" pitchFamily="18" charset="0"/>
                          <a:ea typeface="+mn-ea"/>
                          <a:cs typeface="Times New Roman" pitchFamily="18" charset="0"/>
                        </a:rPr>
                        <a:t>Варианта</a:t>
                      </a:r>
                      <a:endParaRPr lang="ru-RU" sz="1800" b="1" kern="1200" dirty="0">
                        <a:solidFill>
                          <a:schemeClr val="tx1"/>
                        </a:solidFill>
                        <a:latin typeface="Times New Roman" pitchFamily="18" charset="0"/>
                        <a:ea typeface="+mn-ea"/>
                        <a:cs typeface="Times New Roman" pitchFamily="18" charset="0"/>
                      </a:endParaRPr>
                    </a:p>
                  </a:txBody>
                  <a:tcPr/>
                </a:tc>
                <a:tc>
                  <a:txBody>
                    <a:bodyPr/>
                    <a:lstStyle/>
                    <a:p>
                      <a:pPr algn="ctr"/>
                      <a:r>
                        <a:rPr lang="ru-RU" sz="2000" b="1" kern="1200" dirty="0" smtClean="0">
                          <a:solidFill>
                            <a:srgbClr val="0070C0"/>
                          </a:solidFill>
                          <a:latin typeface="Times New Roman" pitchFamily="18" charset="0"/>
                          <a:ea typeface="+mn-ea"/>
                          <a:cs typeface="Times New Roman" pitchFamily="18" charset="0"/>
                        </a:rPr>
                        <a:t>1</a:t>
                      </a:r>
                      <a:endParaRPr lang="ru-RU" sz="2000" b="1" kern="1200" dirty="0">
                        <a:solidFill>
                          <a:srgbClr val="0070C0"/>
                        </a:solidFill>
                        <a:latin typeface="Times New Roman" pitchFamily="18" charset="0"/>
                        <a:ea typeface="+mn-ea"/>
                        <a:cs typeface="Times New Roman" pitchFamily="18" charset="0"/>
                      </a:endParaRPr>
                    </a:p>
                  </a:txBody>
                  <a:tcPr/>
                </a:tc>
                <a:tc>
                  <a:txBody>
                    <a:bodyPr/>
                    <a:lstStyle/>
                    <a:p>
                      <a:pPr algn="ctr"/>
                      <a:r>
                        <a:rPr lang="ru-RU" sz="2000" b="1" kern="1200" dirty="0" smtClean="0">
                          <a:solidFill>
                            <a:srgbClr val="0070C0"/>
                          </a:solidFill>
                          <a:latin typeface="Times New Roman" pitchFamily="18" charset="0"/>
                          <a:ea typeface="+mn-ea"/>
                          <a:cs typeface="Times New Roman" pitchFamily="18" charset="0"/>
                        </a:rPr>
                        <a:t>2</a:t>
                      </a:r>
                      <a:endParaRPr lang="ru-RU" sz="2000" b="1" kern="1200" dirty="0">
                        <a:solidFill>
                          <a:srgbClr val="0070C0"/>
                        </a:solidFill>
                        <a:latin typeface="Times New Roman" pitchFamily="18" charset="0"/>
                        <a:ea typeface="+mn-ea"/>
                        <a:cs typeface="Times New Roman" pitchFamily="18" charset="0"/>
                      </a:endParaRPr>
                    </a:p>
                  </a:txBody>
                  <a:tcPr/>
                </a:tc>
                <a:tc>
                  <a:txBody>
                    <a:bodyPr/>
                    <a:lstStyle/>
                    <a:p>
                      <a:pPr algn="ctr"/>
                      <a:r>
                        <a:rPr lang="ru-RU" sz="2000" b="1" kern="1200" dirty="0" smtClean="0">
                          <a:solidFill>
                            <a:srgbClr val="0070C0"/>
                          </a:solidFill>
                          <a:latin typeface="Times New Roman" pitchFamily="18" charset="0"/>
                          <a:ea typeface="+mn-ea"/>
                          <a:cs typeface="Times New Roman" pitchFamily="18" charset="0"/>
                        </a:rPr>
                        <a:t>3</a:t>
                      </a:r>
                      <a:endParaRPr lang="ru-RU" sz="2000" b="1" kern="1200" dirty="0">
                        <a:solidFill>
                          <a:srgbClr val="0070C0"/>
                        </a:solidFill>
                        <a:latin typeface="Times New Roman" pitchFamily="18" charset="0"/>
                        <a:ea typeface="+mn-ea"/>
                        <a:cs typeface="Times New Roman" pitchFamily="18" charset="0"/>
                      </a:endParaRPr>
                    </a:p>
                  </a:txBody>
                  <a:tcPr/>
                </a:tc>
                <a:tc>
                  <a:txBody>
                    <a:bodyPr/>
                    <a:lstStyle/>
                    <a:p>
                      <a:pPr algn="ctr"/>
                      <a:r>
                        <a:rPr lang="ru-RU" sz="2000" b="1" kern="1200" dirty="0" smtClean="0">
                          <a:solidFill>
                            <a:srgbClr val="0070C0"/>
                          </a:solidFill>
                          <a:latin typeface="Times New Roman" pitchFamily="18" charset="0"/>
                          <a:ea typeface="+mn-ea"/>
                          <a:cs typeface="Times New Roman" pitchFamily="18" charset="0"/>
                        </a:rPr>
                        <a:t>4</a:t>
                      </a:r>
                      <a:endParaRPr lang="ru-RU" sz="2000" b="1" kern="1200" dirty="0">
                        <a:solidFill>
                          <a:srgbClr val="0070C0"/>
                        </a:solidFill>
                        <a:latin typeface="Times New Roman" pitchFamily="18" charset="0"/>
                        <a:ea typeface="+mn-ea"/>
                        <a:cs typeface="Times New Roman" pitchFamily="18" charset="0"/>
                      </a:endParaRPr>
                    </a:p>
                  </a:txBody>
                  <a:tcPr/>
                </a:tc>
                <a:tc>
                  <a:txBody>
                    <a:bodyPr/>
                    <a:lstStyle/>
                    <a:p>
                      <a:pPr algn="ctr"/>
                      <a:r>
                        <a:rPr lang="ru-RU" sz="2000" b="1" kern="1200" dirty="0" smtClean="0">
                          <a:solidFill>
                            <a:srgbClr val="0070C0"/>
                          </a:solidFill>
                          <a:latin typeface="Times New Roman" pitchFamily="18" charset="0"/>
                          <a:ea typeface="+mn-ea"/>
                          <a:cs typeface="Times New Roman" pitchFamily="18" charset="0"/>
                        </a:rPr>
                        <a:t>5</a:t>
                      </a:r>
                      <a:endParaRPr lang="ru-RU" sz="2000" b="1" kern="1200" dirty="0">
                        <a:solidFill>
                          <a:srgbClr val="0070C0"/>
                        </a:solidFill>
                        <a:latin typeface="Times New Roman" pitchFamily="18" charset="0"/>
                        <a:ea typeface="+mn-ea"/>
                        <a:cs typeface="Times New Roman" pitchFamily="18" charset="0"/>
                      </a:endParaRPr>
                    </a:p>
                  </a:txBody>
                  <a:tcPr/>
                </a:tc>
                <a:tc>
                  <a:txBody>
                    <a:bodyPr/>
                    <a:lstStyle/>
                    <a:p>
                      <a:pPr algn="ctr"/>
                      <a:r>
                        <a:rPr lang="ru-RU" sz="2000" b="1" kern="1200" dirty="0" smtClean="0">
                          <a:solidFill>
                            <a:srgbClr val="0070C0"/>
                          </a:solidFill>
                          <a:latin typeface="Times New Roman" pitchFamily="18" charset="0"/>
                          <a:ea typeface="+mn-ea"/>
                          <a:cs typeface="Times New Roman" pitchFamily="18" charset="0"/>
                        </a:rPr>
                        <a:t>Сумма</a:t>
                      </a:r>
                      <a:endParaRPr lang="ru-RU" sz="2000" b="1" kern="1200" dirty="0">
                        <a:solidFill>
                          <a:srgbClr val="0070C0"/>
                        </a:solidFill>
                        <a:latin typeface="Times New Roman" pitchFamily="18" charset="0"/>
                        <a:ea typeface="+mn-ea"/>
                        <a:cs typeface="Times New Roman" pitchFamily="18" charset="0"/>
                      </a:endParaRPr>
                    </a:p>
                  </a:txBody>
                  <a:tcPr/>
                </a:tc>
              </a:tr>
              <a:tr h="360236">
                <a:tc>
                  <a:txBody>
                    <a:bodyPr/>
                    <a:lstStyle/>
                    <a:p>
                      <a:r>
                        <a:rPr lang="ru-RU" sz="1800" b="1" kern="1200" dirty="0" smtClean="0">
                          <a:solidFill>
                            <a:schemeClr val="tx1"/>
                          </a:solidFill>
                          <a:latin typeface="Times New Roman" pitchFamily="18" charset="0"/>
                          <a:ea typeface="+mn-ea"/>
                          <a:cs typeface="Times New Roman" pitchFamily="18" charset="0"/>
                        </a:rPr>
                        <a:t>Кратность </a:t>
                      </a:r>
                      <a:endParaRPr lang="ru-RU" sz="1800" b="1" kern="1200" dirty="0">
                        <a:solidFill>
                          <a:schemeClr val="tx1"/>
                        </a:solidFill>
                        <a:latin typeface="Times New Roman" pitchFamily="18" charset="0"/>
                        <a:ea typeface="+mn-ea"/>
                        <a:cs typeface="Times New Roman" pitchFamily="18" charset="0"/>
                      </a:endParaRPr>
                    </a:p>
                  </a:txBody>
                  <a:tcPr/>
                </a:tc>
                <a:tc>
                  <a:txBody>
                    <a:bodyPr/>
                    <a:lstStyle/>
                    <a:p>
                      <a:pPr algn="ctr"/>
                      <a:r>
                        <a:rPr lang="ru-RU" sz="2000" b="1" kern="1200" dirty="0" smtClean="0">
                          <a:solidFill>
                            <a:schemeClr val="tx1"/>
                          </a:solidFill>
                          <a:latin typeface="Times New Roman" pitchFamily="18" charset="0"/>
                          <a:ea typeface="+mn-ea"/>
                          <a:cs typeface="Times New Roman" pitchFamily="18" charset="0"/>
                        </a:rPr>
                        <a:t>4</a:t>
                      </a:r>
                      <a:endParaRPr lang="ru-RU" sz="2000" b="1" kern="1200" dirty="0">
                        <a:solidFill>
                          <a:schemeClr val="tx1"/>
                        </a:solidFill>
                        <a:latin typeface="Times New Roman" pitchFamily="18" charset="0"/>
                        <a:ea typeface="+mn-ea"/>
                        <a:cs typeface="Times New Roman" pitchFamily="18" charset="0"/>
                      </a:endParaRPr>
                    </a:p>
                  </a:txBody>
                  <a:tcPr/>
                </a:tc>
                <a:tc>
                  <a:txBody>
                    <a:bodyPr/>
                    <a:lstStyle/>
                    <a:p>
                      <a:pPr algn="ctr"/>
                      <a:r>
                        <a:rPr lang="ru-RU" sz="2000" b="1" kern="1200" dirty="0" smtClean="0">
                          <a:solidFill>
                            <a:schemeClr val="tx1"/>
                          </a:solidFill>
                          <a:latin typeface="Times New Roman" pitchFamily="18" charset="0"/>
                          <a:ea typeface="+mn-ea"/>
                          <a:cs typeface="Times New Roman" pitchFamily="18" charset="0"/>
                        </a:rPr>
                        <a:t>3</a:t>
                      </a:r>
                      <a:endParaRPr lang="ru-RU" sz="2000" b="1" kern="1200" dirty="0">
                        <a:solidFill>
                          <a:schemeClr val="tx1"/>
                        </a:solidFill>
                        <a:latin typeface="Times New Roman" pitchFamily="18" charset="0"/>
                        <a:ea typeface="+mn-ea"/>
                        <a:cs typeface="Times New Roman" pitchFamily="18" charset="0"/>
                      </a:endParaRPr>
                    </a:p>
                  </a:txBody>
                  <a:tcPr/>
                </a:tc>
                <a:tc>
                  <a:txBody>
                    <a:bodyPr/>
                    <a:lstStyle/>
                    <a:p>
                      <a:pPr algn="ctr"/>
                      <a:r>
                        <a:rPr lang="ru-RU" sz="2000" b="1" kern="1200" dirty="0" smtClean="0">
                          <a:solidFill>
                            <a:schemeClr val="tx1"/>
                          </a:solidFill>
                          <a:latin typeface="Times New Roman" pitchFamily="18" charset="0"/>
                          <a:ea typeface="+mn-ea"/>
                          <a:cs typeface="Times New Roman" pitchFamily="18" charset="0"/>
                        </a:rPr>
                        <a:t>4</a:t>
                      </a:r>
                      <a:endParaRPr lang="ru-RU" sz="2000" b="1" kern="1200" dirty="0">
                        <a:solidFill>
                          <a:schemeClr val="tx1"/>
                        </a:solidFill>
                        <a:latin typeface="Times New Roman" pitchFamily="18" charset="0"/>
                        <a:ea typeface="+mn-ea"/>
                        <a:cs typeface="Times New Roman" pitchFamily="18" charset="0"/>
                      </a:endParaRPr>
                    </a:p>
                  </a:txBody>
                  <a:tcPr/>
                </a:tc>
                <a:tc>
                  <a:txBody>
                    <a:bodyPr/>
                    <a:lstStyle/>
                    <a:p>
                      <a:pPr algn="ctr"/>
                      <a:r>
                        <a:rPr lang="ru-RU" sz="2000" b="1" kern="1200" dirty="0" smtClean="0">
                          <a:solidFill>
                            <a:schemeClr val="tx1"/>
                          </a:solidFill>
                          <a:latin typeface="Times New Roman" pitchFamily="18" charset="0"/>
                          <a:ea typeface="+mn-ea"/>
                          <a:cs typeface="Times New Roman" pitchFamily="18" charset="0"/>
                        </a:rPr>
                        <a:t>5</a:t>
                      </a:r>
                      <a:endParaRPr lang="ru-RU" sz="2000" b="1" kern="1200" dirty="0">
                        <a:solidFill>
                          <a:schemeClr val="tx1"/>
                        </a:solidFill>
                        <a:latin typeface="Times New Roman" pitchFamily="18" charset="0"/>
                        <a:ea typeface="+mn-ea"/>
                        <a:cs typeface="Times New Roman" pitchFamily="18" charset="0"/>
                      </a:endParaRPr>
                    </a:p>
                  </a:txBody>
                  <a:tcPr/>
                </a:tc>
                <a:tc>
                  <a:txBody>
                    <a:bodyPr/>
                    <a:lstStyle/>
                    <a:p>
                      <a:pPr algn="ctr"/>
                      <a:r>
                        <a:rPr lang="ru-RU" sz="2000" b="1" kern="1200" dirty="0" smtClean="0">
                          <a:solidFill>
                            <a:schemeClr val="tx1"/>
                          </a:solidFill>
                          <a:latin typeface="Times New Roman" pitchFamily="18" charset="0"/>
                          <a:ea typeface="+mn-ea"/>
                          <a:cs typeface="Times New Roman" pitchFamily="18" charset="0"/>
                        </a:rPr>
                        <a:t>4</a:t>
                      </a:r>
                      <a:endParaRPr lang="ru-RU" sz="2000" b="1" kern="1200" dirty="0">
                        <a:solidFill>
                          <a:schemeClr val="tx1"/>
                        </a:solidFill>
                        <a:latin typeface="Times New Roman" pitchFamily="18" charset="0"/>
                        <a:ea typeface="+mn-ea"/>
                        <a:cs typeface="Times New Roman" pitchFamily="18" charset="0"/>
                      </a:endParaRPr>
                    </a:p>
                  </a:txBody>
                  <a:tcPr/>
                </a:tc>
                <a:tc>
                  <a:txBody>
                    <a:bodyPr/>
                    <a:lstStyle/>
                    <a:p>
                      <a:pPr algn="ctr"/>
                      <a:r>
                        <a:rPr lang="ru-RU" sz="2000" b="1" kern="1200" dirty="0" smtClean="0">
                          <a:solidFill>
                            <a:schemeClr val="tx1"/>
                          </a:solidFill>
                          <a:latin typeface="Times New Roman" pitchFamily="18" charset="0"/>
                          <a:ea typeface="+mn-ea"/>
                          <a:cs typeface="Times New Roman" pitchFamily="18" charset="0"/>
                        </a:rPr>
                        <a:t>20</a:t>
                      </a:r>
                      <a:endParaRPr lang="ru-RU" sz="2000" b="1" kern="1200" dirty="0">
                        <a:solidFill>
                          <a:schemeClr val="tx1"/>
                        </a:solidFill>
                        <a:latin typeface="Times New Roman" pitchFamily="18" charset="0"/>
                        <a:ea typeface="+mn-ea"/>
                        <a:cs typeface="Times New Roman" pitchFamily="18" charset="0"/>
                      </a:endParaRPr>
                    </a:p>
                  </a:txBody>
                  <a:tcPr/>
                </a:tc>
              </a:tr>
            </a:tbl>
          </a:graphicData>
        </a:graphic>
      </p:graphicFrame>
      <p:sp>
        <p:nvSpPr>
          <p:cNvPr id="6" name="Прямоугольник 5"/>
          <p:cNvSpPr/>
          <p:nvPr/>
        </p:nvSpPr>
        <p:spPr>
          <a:xfrm>
            <a:off x="611560" y="5085184"/>
            <a:ext cx="7488832" cy="1077218"/>
          </a:xfrm>
          <a:prstGeom prst="rect">
            <a:avLst/>
          </a:prstGeom>
        </p:spPr>
        <p:txBody>
          <a:bodyPr wrap="square">
            <a:spAutoFit/>
          </a:bodyPr>
          <a:lstStyle/>
          <a:p>
            <a:pPr algn="just"/>
            <a:r>
              <a:rPr lang="ru-RU" sz="2000" dirty="0">
                <a:latin typeface="Times New Roman" pitchFamily="18" charset="0"/>
                <a:cs typeface="Times New Roman" pitchFamily="18" charset="0"/>
              </a:rPr>
              <a:t>Таким образом, получаем </a:t>
            </a:r>
            <a:r>
              <a:rPr lang="ru-RU" sz="2400" b="1" dirty="0" smtClean="0">
                <a:solidFill>
                  <a:srgbClr val="FF0000"/>
                </a:solidFill>
                <a:latin typeface="Times New Roman" pitchFamily="18" charset="0"/>
                <a:cs typeface="Times New Roman" pitchFamily="18" charset="0"/>
              </a:rPr>
              <a:t>таблицу распределения данных </a:t>
            </a:r>
            <a:r>
              <a:rPr lang="ru-RU" sz="2000" dirty="0" smtClean="0">
                <a:latin typeface="Times New Roman" pitchFamily="18" charset="0"/>
                <a:cs typeface="Times New Roman" pitchFamily="18" charset="0"/>
              </a:rPr>
              <a:t>измерения</a:t>
            </a:r>
            <a:r>
              <a:rPr lang="ru-RU" sz="2000" dirty="0">
                <a:latin typeface="Times New Roman" pitchFamily="18" charset="0"/>
                <a:cs typeface="Times New Roman" pitchFamily="18" charset="0"/>
              </a:rPr>
              <a:t>. Графа «</a:t>
            </a:r>
            <a:r>
              <a:rPr lang="ru-RU" sz="2000" b="1" dirty="0">
                <a:solidFill>
                  <a:srgbClr val="0070C0"/>
                </a:solidFill>
                <a:latin typeface="Times New Roman" pitchFamily="18" charset="0"/>
                <a:cs typeface="Times New Roman" pitchFamily="18" charset="0"/>
              </a:rPr>
              <a:t>Сумма</a:t>
            </a:r>
            <a:r>
              <a:rPr lang="ru-RU" sz="2000" dirty="0">
                <a:latin typeface="Times New Roman" pitchFamily="18" charset="0"/>
                <a:cs typeface="Times New Roman" pitchFamily="18" charset="0"/>
              </a:rPr>
              <a:t>» добавляется для контроля: </a:t>
            </a:r>
            <a:r>
              <a:rPr lang="ru-RU" sz="2000" b="1" i="1" dirty="0">
                <a:latin typeface="Times New Roman" pitchFamily="18" charset="0"/>
                <a:cs typeface="Times New Roman" pitchFamily="18" charset="0"/>
              </a:rPr>
              <a:t>число в этой графе обязательно равняется </a:t>
            </a:r>
            <a:r>
              <a:rPr lang="ru-RU" sz="2000" b="1" dirty="0">
                <a:solidFill>
                  <a:srgbClr val="0070C0"/>
                </a:solidFill>
                <a:latin typeface="Times New Roman" pitchFamily="18" charset="0"/>
                <a:cs typeface="Times New Roman" pitchFamily="18" charset="0"/>
              </a:rPr>
              <a:t>объему измерения</a:t>
            </a:r>
            <a:r>
              <a:rPr lang="ru-RU" sz="2000" dirty="0">
                <a:latin typeface="Times New Roman" pitchFamily="18" charset="0"/>
                <a:cs typeface="Times New Roman" pitchFamily="18" charset="0"/>
              </a:rPr>
              <a:t>.</a:t>
            </a:r>
          </a:p>
        </p:txBody>
      </p:sp>
    </p:spTree>
    <p:extLst>
      <p:ext uri="{BB962C8B-B14F-4D97-AF65-F5344CB8AC3E}">
        <p14:creationId xmlns:p14="http://schemas.microsoft.com/office/powerpoint/2010/main" val="3193774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Прямоугольник 1"/>
              <p:cNvSpPr/>
              <p:nvPr/>
            </p:nvSpPr>
            <p:spPr>
              <a:xfrm>
                <a:off x="323528" y="548680"/>
                <a:ext cx="8208912" cy="1594860"/>
              </a:xfrm>
              <a:prstGeom prst="rect">
                <a:avLst/>
              </a:prstGeom>
            </p:spPr>
            <p:txBody>
              <a:bodyPr wrap="square">
                <a:spAutoFit/>
              </a:bodyPr>
              <a:lstStyle/>
              <a:p>
                <a:pPr indent="452438" algn="just"/>
                <a:r>
                  <a:rPr lang="ru-RU" sz="2000" dirty="0" smtClean="0">
                    <a:latin typeface="Times New Roman" pitchFamily="18" charset="0"/>
                    <a:cs typeface="Times New Roman" pitchFamily="18" charset="0"/>
                  </a:rPr>
                  <a:t>Введем еще понятие </a:t>
                </a:r>
                <a:r>
                  <a:rPr lang="ru-RU" sz="2000" b="1" dirty="0" smtClean="0">
                    <a:solidFill>
                      <a:srgbClr val="C00000"/>
                    </a:solidFill>
                    <a:latin typeface="Times New Roman" pitchFamily="18" charset="0"/>
                    <a:cs typeface="Times New Roman" pitchFamily="18" charset="0"/>
                  </a:rPr>
                  <a:t>частоты данной варианты </a:t>
                </a:r>
                <a:r>
                  <a:rPr lang="ru-RU" sz="2000" dirty="0" smtClean="0">
                    <a:latin typeface="Times New Roman" pitchFamily="18" charset="0"/>
                    <a:cs typeface="Times New Roman" pitchFamily="18" charset="0"/>
                  </a:rPr>
                  <a:t>- частное от деления кратности варианты на объем измерения. </a:t>
                </a:r>
              </a:p>
              <a:p>
                <a:pPr indent="452438" algn="just"/>
                <a:endParaRPr lang="ru-RU" sz="2000" dirty="0" smtClean="0">
                  <a:latin typeface="Times New Roman" pitchFamily="18" charset="0"/>
                  <a:cs typeface="Times New Roman" pitchFamily="18" charset="0"/>
                </a:endParaRPr>
              </a:p>
              <a:p>
                <a:pPr indent="452438" algn="just"/>
                <a14:m>
                  <m:oMathPara xmlns:m="http://schemas.openxmlformats.org/officeDocument/2006/math">
                    <m:oMathParaPr>
                      <m:jc m:val="centerGroup"/>
                    </m:oMathParaPr>
                    <m:oMath xmlns:m="http://schemas.openxmlformats.org/officeDocument/2006/math">
                      <m:r>
                        <a:rPr lang="ru-RU" sz="2000" b="0" i="1" smtClean="0">
                          <a:latin typeface="Cambria Math"/>
                          <a:cs typeface="Times New Roman" pitchFamily="18" charset="0"/>
                        </a:rPr>
                        <m:t>Частота варианты</m:t>
                      </m:r>
                      <m:r>
                        <a:rPr lang="en-US" sz="2000" i="1" smtClean="0">
                          <a:latin typeface="Cambria Math"/>
                          <a:cs typeface="Times New Roman" pitchFamily="18" charset="0"/>
                        </a:rPr>
                        <m:t>=</m:t>
                      </m:r>
                      <m:f>
                        <m:fPr>
                          <m:ctrlPr>
                            <a:rPr lang="en-US" sz="2000" i="1" smtClean="0">
                              <a:latin typeface="Cambria Math"/>
                              <a:cs typeface="Times New Roman" pitchFamily="18" charset="0"/>
                            </a:rPr>
                          </m:ctrlPr>
                        </m:fPr>
                        <m:num>
                          <m:r>
                            <a:rPr lang="ru-RU" sz="2000" b="0" i="1" smtClean="0">
                              <a:latin typeface="Cambria Math"/>
                              <a:cs typeface="Times New Roman" pitchFamily="18" charset="0"/>
                            </a:rPr>
                            <m:t>кратность варианты</m:t>
                          </m:r>
                        </m:num>
                        <m:den>
                          <m:r>
                            <a:rPr lang="ru-RU" sz="2000" b="0" i="1" smtClean="0">
                              <a:latin typeface="Cambria Math"/>
                              <a:cs typeface="Times New Roman" pitchFamily="18" charset="0"/>
                            </a:rPr>
                            <m:t>объем измерения</m:t>
                          </m:r>
                        </m:den>
                      </m:f>
                    </m:oMath>
                  </m:oMathPara>
                </a14:m>
                <a:endParaRPr lang="ru-RU" sz="2000" dirty="0" smtClean="0">
                  <a:latin typeface="Times New Roman" pitchFamily="18" charset="0"/>
                  <a:cs typeface="Times New Roman" pitchFamily="18" charset="0"/>
                </a:endParaRPr>
              </a:p>
            </p:txBody>
          </p:sp>
        </mc:Choice>
        <mc:Fallback xmlns="">
          <p:sp>
            <p:nvSpPr>
              <p:cNvPr id="2" name="Прямоугольник 1"/>
              <p:cNvSpPr>
                <a:spLocks noRot="1" noChangeAspect="1" noMove="1" noResize="1" noEditPoints="1" noAdjustHandles="1" noChangeArrowheads="1" noChangeShapeType="1" noTextEdit="1"/>
              </p:cNvSpPr>
              <p:nvPr/>
            </p:nvSpPr>
            <p:spPr>
              <a:xfrm>
                <a:off x="323528" y="548680"/>
                <a:ext cx="8208912" cy="1594860"/>
              </a:xfrm>
              <a:prstGeom prst="rect">
                <a:avLst/>
              </a:prstGeom>
              <a:blipFill rotWithShape="1">
                <a:blip r:embed="rId2"/>
                <a:stretch>
                  <a:fillRect l="-742" t="-1908" r="-742"/>
                </a:stretch>
              </a:blipFill>
            </p:spPr>
            <p:txBody>
              <a:bodyPr/>
              <a:lstStyle/>
              <a:p>
                <a:r>
                  <a:rPr lang="ru-RU">
                    <a:noFill/>
                  </a:rPr>
                  <a:t> </a:t>
                </a:r>
              </a:p>
            </p:txBody>
          </p:sp>
        </mc:Fallback>
      </mc:AlternateContent>
      <mc:AlternateContent xmlns:mc="http://schemas.openxmlformats.org/markup-compatibility/2006" xmlns:a14="http://schemas.microsoft.com/office/drawing/2010/main">
        <mc:Choice Requires="a14">
          <p:sp>
            <p:nvSpPr>
              <p:cNvPr id="3" name="Прямоугольник 2"/>
              <p:cNvSpPr/>
              <p:nvPr/>
            </p:nvSpPr>
            <p:spPr>
              <a:xfrm>
                <a:off x="611560" y="2852936"/>
                <a:ext cx="7920880" cy="537648"/>
              </a:xfrm>
              <a:prstGeom prst="rect">
                <a:avLst/>
              </a:prstGeom>
            </p:spPr>
            <p:txBody>
              <a:bodyPr wrap="square">
                <a:spAutoFit/>
              </a:bodyPr>
              <a:lstStyle/>
              <a:p>
                <a14:m>
                  <m:oMath xmlns:m="http://schemas.openxmlformats.org/officeDocument/2006/math">
                    <m:r>
                      <a:rPr lang="ru-RU" sz="2000" b="0" i="1" smtClean="0">
                        <a:latin typeface="Cambria Math"/>
                        <a:cs typeface="Times New Roman" pitchFamily="18" charset="0"/>
                      </a:rPr>
                      <m:t>Частота варианты(в процентах)</m:t>
                    </m:r>
                    <m:r>
                      <a:rPr lang="en-US" sz="2000" i="1" smtClean="0">
                        <a:latin typeface="Cambria Math"/>
                        <a:cs typeface="Times New Roman" pitchFamily="18" charset="0"/>
                      </a:rPr>
                      <m:t>=</m:t>
                    </m:r>
                    <m:f>
                      <m:fPr>
                        <m:ctrlPr>
                          <a:rPr lang="en-US" sz="2000" i="1" smtClean="0">
                            <a:latin typeface="Cambria Math"/>
                            <a:cs typeface="Times New Roman" pitchFamily="18" charset="0"/>
                          </a:rPr>
                        </m:ctrlPr>
                      </m:fPr>
                      <m:num>
                        <m:r>
                          <a:rPr lang="ru-RU" sz="2000" b="0" i="1" smtClean="0">
                            <a:latin typeface="Cambria Math"/>
                            <a:cs typeface="Times New Roman" pitchFamily="18" charset="0"/>
                          </a:rPr>
                          <m:t>кратность варианты</m:t>
                        </m:r>
                      </m:num>
                      <m:den>
                        <m:r>
                          <a:rPr lang="ru-RU" sz="2000" b="0" i="1" smtClean="0">
                            <a:latin typeface="Cambria Math"/>
                            <a:cs typeface="Times New Roman" pitchFamily="18" charset="0"/>
                          </a:rPr>
                          <m:t>объем измерения</m:t>
                        </m:r>
                      </m:den>
                    </m:f>
                  </m:oMath>
                </a14:m>
                <a:r>
                  <a:rPr lang="ru-RU" sz="2400" dirty="0" smtClean="0">
                    <a:latin typeface="Times New Roman" pitchFamily="18" charset="0"/>
                    <a:cs typeface="Times New Roman" pitchFamily="18" charset="0"/>
                  </a:rPr>
                  <a:t>. 100%</a:t>
                </a:r>
                <a:endParaRPr lang="ru-RU" sz="2400" dirty="0">
                  <a:latin typeface="Times New Roman" pitchFamily="18" charset="0"/>
                  <a:cs typeface="Times New Roman" pitchFamily="18" charset="0"/>
                </a:endParaRPr>
              </a:p>
            </p:txBody>
          </p:sp>
        </mc:Choice>
        <mc:Fallback xmlns="">
          <p:sp>
            <p:nvSpPr>
              <p:cNvPr id="3" name="Прямоугольник 2"/>
              <p:cNvSpPr>
                <a:spLocks noRot="1" noChangeAspect="1" noMove="1" noResize="1" noEditPoints="1" noAdjustHandles="1" noChangeArrowheads="1" noChangeShapeType="1" noTextEdit="1"/>
              </p:cNvSpPr>
              <p:nvPr/>
            </p:nvSpPr>
            <p:spPr>
              <a:xfrm>
                <a:off x="611560" y="2852936"/>
                <a:ext cx="7920880" cy="537648"/>
              </a:xfrm>
              <a:prstGeom prst="rect">
                <a:avLst/>
              </a:prstGeom>
              <a:blipFill rotWithShape="1">
                <a:blip r:embed="rId3"/>
                <a:stretch>
                  <a:fillRect t="-11364" b="-9091"/>
                </a:stretch>
              </a:blipFill>
            </p:spPr>
            <p:txBody>
              <a:bodyPr/>
              <a:lstStyle/>
              <a:p>
                <a:r>
                  <a:rPr lang="ru-RU">
                    <a:noFill/>
                  </a:rPr>
                  <a:t> </a:t>
                </a:r>
              </a:p>
            </p:txBody>
          </p:sp>
        </mc:Fallback>
      </mc:AlternateContent>
    </p:spTree>
    <p:extLst>
      <p:ext uri="{BB962C8B-B14F-4D97-AF65-F5344CB8AC3E}">
        <p14:creationId xmlns:p14="http://schemas.microsoft.com/office/powerpoint/2010/main" val="22266034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907704" y="1124744"/>
            <a:ext cx="5598368" cy="4662815"/>
          </a:xfrm>
          <a:prstGeom prst="rect">
            <a:avLst/>
          </a:prstGeom>
        </p:spPr>
        <p:txBody>
          <a:bodyPr wrap="square">
            <a:spAutoFit/>
          </a:bodyPr>
          <a:lstStyle/>
          <a:p>
            <a:pPr>
              <a:lnSpc>
                <a:spcPct val="150000"/>
              </a:lnSpc>
            </a:pPr>
            <a:r>
              <a:rPr lang="ru-RU" b="1" dirty="0" smtClean="0">
                <a:latin typeface="Times New Roman" pitchFamily="18" charset="0"/>
                <a:cs typeface="Times New Roman" pitchFamily="18" charset="0"/>
              </a:rPr>
              <a:t>III. Контрольные вопросы</a:t>
            </a:r>
            <a:endParaRPr lang="ru-RU" dirty="0" smtClean="0">
              <a:latin typeface="Times New Roman" pitchFamily="18" charset="0"/>
              <a:cs typeface="Times New Roman" pitchFamily="18" charset="0"/>
            </a:endParaRPr>
          </a:p>
          <a:p>
            <a:pPr>
              <a:lnSpc>
                <a:spcPct val="150000"/>
              </a:lnSpc>
            </a:pPr>
            <a:r>
              <a:rPr lang="ru-RU" dirty="0" smtClean="0">
                <a:latin typeface="Times New Roman" pitchFamily="18" charset="0"/>
                <a:cs typeface="Times New Roman" pitchFamily="18" charset="0"/>
              </a:rPr>
              <a:t>1. Основные задачи статистики.</a:t>
            </a:r>
          </a:p>
          <a:p>
            <a:pPr>
              <a:lnSpc>
                <a:spcPct val="150000"/>
              </a:lnSpc>
            </a:pPr>
            <a:r>
              <a:rPr lang="ru-RU" dirty="0" smtClean="0">
                <a:latin typeface="Times New Roman" pitchFamily="18" charset="0"/>
                <a:cs typeface="Times New Roman" pitchFamily="18" charset="0"/>
              </a:rPr>
              <a:t>2. Виды диаграмм распределения и их построение.</a:t>
            </a:r>
          </a:p>
          <a:p>
            <a:pPr>
              <a:lnSpc>
                <a:spcPct val="150000"/>
              </a:lnSpc>
            </a:pPr>
            <a:r>
              <a:rPr lang="ru-RU" dirty="0" smtClean="0">
                <a:latin typeface="Times New Roman" pitchFamily="18" charset="0"/>
                <a:cs typeface="Times New Roman" pitchFamily="18" charset="0"/>
              </a:rPr>
              <a:t>3. Объем измерения.</a:t>
            </a:r>
          </a:p>
          <a:p>
            <a:pPr>
              <a:lnSpc>
                <a:spcPct val="150000"/>
              </a:lnSpc>
            </a:pPr>
            <a:r>
              <a:rPr lang="ru-RU" dirty="0" smtClean="0">
                <a:latin typeface="Times New Roman" pitchFamily="18" charset="0"/>
                <a:cs typeface="Times New Roman" pitchFamily="18" charset="0"/>
              </a:rPr>
              <a:t>4. Понятие размаха измерения.</a:t>
            </a:r>
          </a:p>
          <a:p>
            <a:pPr>
              <a:lnSpc>
                <a:spcPct val="150000"/>
              </a:lnSpc>
            </a:pPr>
            <a:r>
              <a:rPr lang="ru-RU" dirty="0" smtClean="0">
                <a:latin typeface="Times New Roman" pitchFamily="18" charset="0"/>
                <a:cs typeface="Times New Roman" pitchFamily="18" charset="0"/>
              </a:rPr>
              <a:t>5. Мода измерения.</a:t>
            </a:r>
          </a:p>
          <a:p>
            <a:pPr>
              <a:lnSpc>
                <a:spcPct val="150000"/>
              </a:lnSpc>
            </a:pPr>
            <a:r>
              <a:rPr lang="ru-RU" dirty="0" smtClean="0">
                <a:latin typeface="Times New Roman" pitchFamily="18" charset="0"/>
                <a:cs typeface="Times New Roman" pitchFamily="18" charset="0"/>
              </a:rPr>
              <a:t>6. Среднее арифметическое.</a:t>
            </a:r>
          </a:p>
          <a:p>
            <a:pPr>
              <a:lnSpc>
                <a:spcPct val="150000"/>
              </a:lnSpc>
            </a:pPr>
            <a:endParaRPr lang="ru-RU" dirty="0" smtClean="0">
              <a:latin typeface="Times New Roman" pitchFamily="18" charset="0"/>
              <a:cs typeface="Times New Roman" pitchFamily="18" charset="0"/>
            </a:endParaRPr>
          </a:p>
          <a:p>
            <a:pPr>
              <a:lnSpc>
                <a:spcPct val="150000"/>
              </a:lnSpc>
            </a:pPr>
            <a:r>
              <a:rPr lang="ru-RU" b="1" dirty="0" smtClean="0">
                <a:latin typeface="Times New Roman" pitchFamily="18" charset="0"/>
                <a:cs typeface="Times New Roman" pitchFamily="18" charset="0"/>
              </a:rPr>
              <a:t>IV. Задание на с/п:</a:t>
            </a:r>
          </a:p>
          <a:p>
            <a:pPr>
              <a:lnSpc>
                <a:spcPct val="150000"/>
              </a:lnSpc>
            </a:pPr>
            <a:r>
              <a:rPr lang="ru-RU" b="1" dirty="0" smtClean="0">
                <a:latin typeface="Times New Roman" pitchFamily="18" charset="0"/>
                <a:cs typeface="Times New Roman" pitchFamily="18" charset="0"/>
              </a:rPr>
              <a:t>§ </a:t>
            </a:r>
            <a:r>
              <a:rPr lang="ru-RU" b="1" dirty="0" smtClean="0">
                <a:latin typeface="Times New Roman" pitchFamily="18" charset="0"/>
                <a:cs typeface="Times New Roman" pitchFamily="18" charset="0"/>
              </a:rPr>
              <a:t>18 (понятия, определения)</a:t>
            </a:r>
            <a:endParaRPr lang="ru-RU" b="1" dirty="0" smtClean="0">
              <a:latin typeface="Times New Roman" pitchFamily="18" charset="0"/>
              <a:cs typeface="Times New Roman" pitchFamily="18" charset="0"/>
            </a:endParaRPr>
          </a:p>
          <a:p>
            <a:pPr>
              <a:lnSpc>
                <a:spcPct val="150000"/>
              </a:lnSpc>
            </a:pPr>
            <a:r>
              <a:rPr lang="ru-RU" b="1" dirty="0" smtClean="0">
                <a:latin typeface="Times New Roman" pitchFamily="18" charset="0"/>
                <a:cs typeface="Times New Roman" pitchFamily="18" charset="0"/>
              </a:rPr>
              <a:t>№ 18.1, 18.2</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2344553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99592" y="1844824"/>
            <a:ext cx="7344816" cy="2862322"/>
          </a:xfrm>
          <a:prstGeom prst="rect">
            <a:avLst/>
          </a:prstGeom>
        </p:spPr>
        <p:txBody>
          <a:bodyPr wrap="square">
            <a:spAutoFit/>
          </a:bodyPr>
          <a:lstStyle/>
          <a:p>
            <a:pPr indent="452438" algn="just">
              <a:lnSpc>
                <a:spcPct val="150000"/>
              </a:lnSpc>
            </a:pPr>
            <a:r>
              <a:rPr lang="ru-RU" sz="2000" dirty="0" smtClean="0">
                <a:latin typeface="Times New Roman" pitchFamily="18" charset="0"/>
                <a:cs typeface="Times New Roman" pitchFamily="18" charset="0"/>
              </a:rPr>
              <a:t>Многие из нас участвуют в переписи населения, выборах, опросах и т. д. При этом появляется определенная информация. Задача – </a:t>
            </a:r>
            <a:r>
              <a:rPr lang="ru-RU" sz="2000" b="1" dirty="0" smtClean="0">
                <a:latin typeface="Times New Roman" pitchFamily="18" charset="0"/>
                <a:cs typeface="Times New Roman" pitchFamily="18" charset="0"/>
              </a:rPr>
              <a:t>ОТРАЖЕНИЕ </a:t>
            </a:r>
            <a:r>
              <a:rPr lang="ru-RU" sz="2000" dirty="0" smtClean="0">
                <a:latin typeface="Times New Roman" pitchFamily="18" charset="0"/>
                <a:cs typeface="Times New Roman" pitchFamily="18" charset="0"/>
              </a:rPr>
              <a:t>Этой </a:t>
            </a:r>
            <a:r>
              <a:rPr lang="ru-RU" sz="2000" b="1" dirty="0" smtClean="0">
                <a:latin typeface="Times New Roman" pitchFamily="18" charset="0"/>
                <a:cs typeface="Times New Roman" pitchFamily="18" charset="0"/>
              </a:rPr>
              <a:t>ИНФОРМАЦИИ </a:t>
            </a:r>
            <a:r>
              <a:rPr lang="ru-RU" sz="2000" dirty="0" smtClean="0">
                <a:latin typeface="Times New Roman" pitchFamily="18" charset="0"/>
                <a:cs typeface="Times New Roman" pitchFamily="18" charset="0"/>
              </a:rPr>
              <a:t>и ее </a:t>
            </a:r>
            <a:r>
              <a:rPr lang="ru-RU" sz="2000" b="1" dirty="0" smtClean="0">
                <a:latin typeface="Times New Roman" pitchFamily="18" charset="0"/>
                <a:cs typeface="Times New Roman" pitchFamily="18" charset="0"/>
              </a:rPr>
              <a:t>ОБРАБОТКА. </a:t>
            </a:r>
            <a:r>
              <a:rPr lang="ru-RU" sz="2000" dirty="0" smtClean="0">
                <a:latin typeface="Times New Roman" pitchFamily="18" charset="0"/>
                <a:cs typeface="Times New Roman" pitchFamily="18" charset="0"/>
              </a:rPr>
              <a:t>Для этого необходимо ввести некоторые статистические </a:t>
            </a:r>
            <a:r>
              <a:rPr lang="ru-RU" sz="2000" b="1" dirty="0" smtClean="0">
                <a:latin typeface="Times New Roman" pitchFamily="18" charset="0"/>
                <a:cs typeface="Times New Roman" pitchFamily="18" charset="0"/>
              </a:rPr>
              <a:t>ХАРАКТЕРИСТИКИ. </a:t>
            </a:r>
            <a:r>
              <a:rPr lang="ru-RU" sz="2000" dirty="0" smtClean="0">
                <a:latin typeface="Times New Roman" pitchFamily="18" charset="0"/>
                <a:cs typeface="Times New Roman" pitchFamily="18" charset="0"/>
              </a:rPr>
              <a:t>Рассмотрим следующий пример.</a:t>
            </a:r>
            <a:endParaRPr lang="ru-RU" sz="2000" dirty="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16216" y="260648"/>
            <a:ext cx="2220838" cy="1673031"/>
          </a:xfrm>
          <a:prstGeom prst="rect">
            <a:avLst/>
          </a:prstGeom>
          <a:noFill/>
          <a:ln>
            <a:noFill/>
          </a:ln>
          <a:effectLst>
            <a:outerShdw dist="35921" dir="2700000" algn="ctr" rotWithShape="0">
              <a:schemeClr val="bg2"/>
            </a:outerShdw>
            <a:softEdge rad="317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4665739"/>
            <a:ext cx="2376264" cy="1774277"/>
          </a:xfrm>
          <a:prstGeom prst="rect">
            <a:avLst/>
          </a:prstGeom>
          <a:noFill/>
          <a:ln>
            <a:noFill/>
          </a:ln>
          <a:effectLst>
            <a:outerShdw dist="35921" dir="2700000" algn="ctr" rotWithShape="0">
              <a:schemeClr val="bg2"/>
            </a:outerShdw>
            <a:softEdge rad="317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Прямоугольник 4"/>
          <p:cNvSpPr/>
          <p:nvPr/>
        </p:nvSpPr>
        <p:spPr>
          <a:xfrm>
            <a:off x="395536" y="897108"/>
            <a:ext cx="1725537" cy="400110"/>
          </a:xfrm>
          <a:prstGeom prst="rect">
            <a:avLst/>
          </a:prstGeom>
        </p:spPr>
        <p:txBody>
          <a:bodyPr wrap="none">
            <a:spAutoFit/>
          </a:bodyPr>
          <a:lstStyle/>
          <a:p>
            <a:r>
              <a:rPr lang="ru-RU" sz="2000" i="1" dirty="0" smtClean="0">
                <a:solidFill>
                  <a:prstClr val="black"/>
                </a:solidFill>
                <a:latin typeface="Times New Roman" pitchFamily="18" charset="0"/>
                <a:cs typeface="Times New Roman" pitchFamily="18" charset="0"/>
              </a:rPr>
              <a:t>Статистика </a:t>
            </a:r>
            <a:endParaRPr lang="ru-RU" i="1" dirty="0"/>
          </a:p>
        </p:txBody>
      </p:sp>
    </p:spTree>
    <p:extLst>
      <p:ext uri="{BB962C8B-B14F-4D97-AF65-F5344CB8AC3E}">
        <p14:creationId xmlns:p14="http://schemas.microsoft.com/office/powerpoint/2010/main" val="15010158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3655" y="548680"/>
            <a:ext cx="7414658" cy="2308324"/>
          </a:xfrm>
          <a:prstGeom prst="rect">
            <a:avLst/>
          </a:prstGeom>
          <a:noFill/>
        </p:spPr>
        <p:txBody>
          <a:bodyPr wrap="none" rtlCol="0">
            <a:spAutoFit/>
          </a:bodyPr>
          <a:lstStyle/>
          <a:p>
            <a:r>
              <a:rPr lang="ru-RU" sz="2400" dirty="0" smtClean="0">
                <a:latin typeface="Times New Roman" pitchFamily="18" charset="0"/>
                <a:cs typeface="Times New Roman" pitchFamily="18" charset="0"/>
              </a:rPr>
              <a:t>За работу на уроке пять суворовцев получили отметки:</a:t>
            </a:r>
          </a:p>
          <a:p>
            <a:r>
              <a:rPr lang="ru-RU" sz="2400" dirty="0" smtClean="0">
                <a:latin typeface="Times New Roman" pitchFamily="18" charset="0"/>
                <a:cs typeface="Times New Roman" pitchFamily="18" charset="0"/>
              </a:rPr>
              <a:t>первый – «4»;</a:t>
            </a:r>
          </a:p>
          <a:p>
            <a:r>
              <a:rPr lang="ru-RU" sz="2400" dirty="0" smtClean="0">
                <a:latin typeface="Times New Roman" pitchFamily="18" charset="0"/>
                <a:cs typeface="Times New Roman" pitchFamily="18" charset="0"/>
              </a:rPr>
              <a:t>второй – «3»;</a:t>
            </a:r>
          </a:p>
          <a:p>
            <a:r>
              <a:rPr lang="ru-RU" sz="2400" dirty="0" smtClean="0">
                <a:latin typeface="Times New Roman" pitchFamily="18" charset="0"/>
                <a:cs typeface="Times New Roman" pitchFamily="18" charset="0"/>
              </a:rPr>
              <a:t>третий – «4»;</a:t>
            </a:r>
          </a:p>
          <a:p>
            <a:r>
              <a:rPr lang="ru-RU" sz="2400" dirty="0" smtClean="0">
                <a:latin typeface="Times New Roman" pitchFamily="18" charset="0"/>
                <a:cs typeface="Times New Roman" pitchFamily="18" charset="0"/>
              </a:rPr>
              <a:t>четвертый – «5»</a:t>
            </a:r>
          </a:p>
          <a:p>
            <a:r>
              <a:rPr lang="ru-RU" sz="2400" dirty="0" smtClean="0">
                <a:latin typeface="Times New Roman" pitchFamily="18" charset="0"/>
                <a:cs typeface="Times New Roman" pitchFamily="18" charset="0"/>
              </a:rPr>
              <a:t>пятый – «4»</a:t>
            </a:r>
            <a:endParaRPr lang="ru-RU" sz="2400" dirty="0">
              <a:latin typeface="Times New Roman" pitchFamily="18" charset="0"/>
              <a:cs typeface="Times New Roman" pitchFamily="18" charset="0"/>
            </a:endParaRPr>
          </a:p>
        </p:txBody>
      </p:sp>
      <p:sp>
        <p:nvSpPr>
          <p:cNvPr id="3" name="TextBox 2"/>
          <p:cNvSpPr txBox="1"/>
          <p:nvPr/>
        </p:nvSpPr>
        <p:spPr>
          <a:xfrm>
            <a:off x="683655" y="3068960"/>
            <a:ext cx="7463903" cy="830997"/>
          </a:xfrm>
          <a:prstGeom prst="rect">
            <a:avLst/>
          </a:prstGeom>
          <a:noFill/>
        </p:spPr>
        <p:txBody>
          <a:bodyPr wrap="none" rtlCol="0">
            <a:spAutoFit/>
          </a:bodyPr>
          <a:lstStyle/>
          <a:p>
            <a:r>
              <a:rPr lang="ru-RU" sz="2400" dirty="0" smtClean="0">
                <a:latin typeface="Times New Roman" pitchFamily="18" charset="0"/>
                <a:cs typeface="Times New Roman" pitchFamily="18" charset="0"/>
              </a:rPr>
              <a:t>Для наглядного отражения результатов </a:t>
            </a:r>
            <a:r>
              <a:rPr lang="ru-RU" sz="2400" dirty="0">
                <a:latin typeface="Times New Roman" pitchFamily="18" charset="0"/>
                <a:cs typeface="Times New Roman" pitchFamily="18" charset="0"/>
              </a:rPr>
              <a:t>целесообразно</a:t>
            </a:r>
            <a:r>
              <a:rPr lang="ru-RU" sz="2400" i="1"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 </a:t>
            </a:r>
          </a:p>
          <a:p>
            <a:pPr marL="457200" indent="-457200">
              <a:buAutoNum type="arabicParenR"/>
            </a:pPr>
            <a:r>
              <a:rPr lang="ru-RU" sz="2400" b="1" dirty="0" smtClean="0">
                <a:solidFill>
                  <a:srgbClr val="C00000"/>
                </a:solidFill>
                <a:latin typeface="Times New Roman" pitchFamily="18" charset="0"/>
                <a:cs typeface="Times New Roman" pitchFamily="18" charset="0"/>
              </a:rPr>
              <a:t>упорядочить</a:t>
            </a:r>
            <a:r>
              <a:rPr lang="ru-RU" sz="2400" dirty="0" smtClean="0">
                <a:latin typeface="Times New Roman" pitchFamily="18" charset="0"/>
                <a:cs typeface="Times New Roman" pitchFamily="18" charset="0"/>
              </a:rPr>
              <a:t> и </a:t>
            </a:r>
            <a:r>
              <a:rPr lang="ru-RU" sz="2400" b="1" dirty="0" smtClean="0">
                <a:solidFill>
                  <a:srgbClr val="C00000"/>
                </a:solidFill>
                <a:latin typeface="Times New Roman" pitchFamily="18" charset="0"/>
                <a:cs typeface="Times New Roman" pitchFamily="18" charset="0"/>
              </a:rPr>
              <a:t>сгруппировать</a:t>
            </a:r>
            <a:r>
              <a:rPr lang="ru-RU" sz="2400" dirty="0" smtClean="0">
                <a:latin typeface="Times New Roman" pitchFamily="18" charset="0"/>
                <a:cs typeface="Times New Roman" pitchFamily="18" charset="0"/>
              </a:rPr>
              <a:t> информацию:</a:t>
            </a:r>
          </a:p>
        </p:txBody>
      </p:sp>
      <p:graphicFrame>
        <p:nvGraphicFramePr>
          <p:cNvPr id="4" name="Таблица 3"/>
          <p:cNvGraphicFramePr>
            <a:graphicFrameLocks noGrp="1"/>
          </p:cNvGraphicFramePr>
          <p:nvPr>
            <p:extLst>
              <p:ext uri="{D42A27DB-BD31-4B8C-83A1-F6EECF244321}">
                <p14:modId xmlns:p14="http://schemas.microsoft.com/office/powerpoint/2010/main" val="3020570586"/>
              </p:ext>
            </p:extLst>
          </p:nvPr>
        </p:nvGraphicFramePr>
        <p:xfrm>
          <a:off x="1259632" y="4365104"/>
          <a:ext cx="6550216" cy="792480"/>
        </p:xfrm>
        <a:graphic>
          <a:graphicData uri="http://schemas.openxmlformats.org/drawingml/2006/table">
            <a:tbl>
              <a:tblPr firstRow="1" bandRow="1">
                <a:tableStyleId>{5940675A-B579-460E-94D1-54222C63F5DA}</a:tableStyleId>
              </a:tblPr>
              <a:tblGrid>
                <a:gridCol w="1470216"/>
                <a:gridCol w="1016000"/>
                <a:gridCol w="1016000"/>
                <a:gridCol w="1016000"/>
                <a:gridCol w="1016000"/>
                <a:gridCol w="1016000"/>
              </a:tblGrid>
              <a:tr h="139040">
                <a:tc>
                  <a:txBody>
                    <a:bodyPr/>
                    <a:lstStyle/>
                    <a:p>
                      <a:r>
                        <a:rPr lang="ru-RU" sz="2000" b="1" kern="1200" dirty="0" smtClean="0">
                          <a:solidFill>
                            <a:schemeClr val="tx1"/>
                          </a:solidFill>
                          <a:latin typeface="Times New Roman" pitchFamily="18" charset="0"/>
                          <a:ea typeface="+mn-ea"/>
                          <a:cs typeface="Times New Roman" pitchFamily="18" charset="0"/>
                        </a:rPr>
                        <a:t>Суворовец</a:t>
                      </a:r>
                      <a:endParaRPr lang="ru-RU" sz="2000" b="1" kern="1200" dirty="0">
                        <a:solidFill>
                          <a:schemeClr val="tx1"/>
                        </a:solidFill>
                        <a:latin typeface="Times New Roman" pitchFamily="18" charset="0"/>
                        <a:ea typeface="+mn-ea"/>
                        <a:cs typeface="Times New Roman" pitchFamily="18" charset="0"/>
                      </a:endParaRPr>
                    </a:p>
                  </a:txBody>
                  <a:tcPr/>
                </a:tc>
                <a:tc>
                  <a:txBody>
                    <a:bodyPr/>
                    <a:lstStyle/>
                    <a:p>
                      <a:pPr algn="ctr"/>
                      <a:r>
                        <a:rPr lang="ru-RU" sz="2000" b="1" kern="1200" dirty="0" smtClean="0">
                          <a:solidFill>
                            <a:srgbClr val="0070C0"/>
                          </a:solidFill>
                          <a:latin typeface="Times New Roman" pitchFamily="18" charset="0"/>
                          <a:ea typeface="+mn-ea"/>
                          <a:cs typeface="Times New Roman" pitchFamily="18" charset="0"/>
                        </a:rPr>
                        <a:t>1</a:t>
                      </a:r>
                      <a:endParaRPr lang="ru-RU" sz="2000" b="1" kern="1200" dirty="0">
                        <a:solidFill>
                          <a:srgbClr val="0070C0"/>
                        </a:solidFill>
                        <a:latin typeface="Times New Roman" pitchFamily="18" charset="0"/>
                        <a:ea typeface="+mn-ea"/>
                        <a:cs typeface="Times New Roman" pitchFamily="18" charset="0"/>
                      </a:endParaRPr>
                    </a:p>
                  </a:txBody>
                  <a:tcPr/>
                </a:tc>
                <a:tc>
                  <a:txBody>
                    <a:bodyPr/>
                    <a:lstStyle/>
                    <a:p>
                      <a:pPr algn="ctr"/>
                      <a:r>
                        <a:rPr lang="ru-RU" sz="2000" b="1" kern="1200" dirty="0" smtClean="0">
                          <a:solidFill>
                            <a:srgbClr val="0070C0"/>
                          </a:solidFill>
                          <a:latin typeface="Times New Roman" pitchFamily="18" charset="0"/>
                          <a:ea typeface="+mn-ea"/>
                          <a:cs typeface="Times New Roman" pitchFamily="18" charset="0"/>
                        </a:rPr>
                        <a:t>2</a:t>
                      </a:r>
                      <a:endParaRPr lang="ru-RU" sz="2000" b="1" kern="1200" dirty="0">
                        <a:solidFill>
                          <a:srgbClr val="0070C0"/>
                        </a:solidFill>
                        <a:latin typeface="Times New Roman" pitchFamily="18" charset="0"/>
                        <a:ea typeface="+mn-ea"/>
                        <a:cs typeface="Times New Roman" pitchFamily="18" charset="0"/>
                      </a:endParaRPr>
                    </a:p>
                  </a:txBody>
                  <a:tcPr/>
                </a:tc>
                <a:tc>
                  <a:txBody>
                    <a:bodyPr/>
                    <a:lstStyle/>
                    <a:p>
                      <a:pPr algn="ctr"/>
                      <a:r>
                        <a:rPr lang="ru-RU" sz="2000" b="1" kern="1200" dirty="0" smtClean="0">
                          <a:solidFill>
                            <a:srgbClr val="0070C0"/>
                          </a:solidFill>
                          <a:latin typeface="Times New Roman" pitchFamily="18" charset="0"/>
                          <a:ea typeface="+mn-ea"/>
                          <a:cs typeface="Times New Roman" pitchFamily="18" charset="0"/>
                        </a:rPr>
                        <a:t>3</a:t>
                      </a:r>
                      <a:endParaRPr lang="ru-RU" sz="2000" b="1" kern="1200" dirty="0">
                        <a:solidFill>
                          <a:srgbClr val="0070C0"/>
                        </a:solidFill>
                        <a:latin typeface="Times New Roman" pitchFamily="18" charset="0"/>
                        <a:ea typeface="+mn-ea"/>
                        <a:cs typeface="Times New Roman" pitchFamily="18" charset="0"/>
                      </a:endParaRPr>
                    </a:p>
                  </a:txBody>
                  <a:tcPr/>
                </a:tc>
                <a:tc>
                  <a:txBody>
                    <a:bodyPr/>
                    <a:lstStyle/>
                    <a:p>
                      <a:pPr algn="ctr"/>
                      <a:r>
                        <a:rPr lang="ru-RU" sz="2000" b="1" kern="1200" dirty="0" smtClean="0">
                          <a:solidFill>
                            <a:srgbClr val="0070C0"/>
                          </a:solidFill>
                          <a:latin typeface="Times New Roman" pitchFamily="18" charset="0"/>
                          <a:ea typeface="+mn-ea"/>
                          <a:cs typeface="Times New Roman" pitchFamily="18" charset="0"/>
                        </a:rPr>
                        <a:t>4</a:t>
                      </a:r>
                      <a:endParaRPr lang="ru-RU" sz="2000" b="1" kern="1200" dirty="0">
                        <a:solidFill>
                          <a:srgbClr val="0070C0"/>
                        </a:solidFill>
                        <a:latin typeface="Times New Roman" pitchFamily="18" charset="0"/>
                        <a:ea typeface="+mn-ea"/>
                        <a:cs typeface="Times New Roman" pitchFamily="18" charset="0"/>
                      </a:endParaRPr>
                    </a:p>
                  </a:txBody>
                  <a:tcPr/>
                </a:tc>
                <a:tc>
                  <a:txBody>
                    <a:bodyPr/>
                    <a:lstStyle/>
                    <a:p>
                      <a:pPr algn="ctr"/>
                      <a:r>
                        <a:rPr lang="ru-RU" sz="2000" b="1" kern="1200" dirty="0" smtClean="0">
                          <a:solidFill>
                            <a:srgbClr val="0070C0"/>
                          </a:solidFill>
                          <a:latin typeface="Times New Roman" pitchFamily="18" charset="0"/>
                          <a:ea typeface="+mn-ea"/>
                          <a:cs typeface="Times New Roman" pitchFamily="18" charset="0"/>
                        </a:rPr>
                        <a:t>5</a:t>
                      </a:r>
                      <a:endParaRPr lang="ru-RU" sz="2000" b="1" kern="1200" dirty="0">
                        <a:solidFill>
                          <a:srgbClr val="0070C0"/>
                        </a:solidFill>
                        <a:latin typeface="Times New Roman" pitchFamily="18" charset="0"/>
                        <a:ea typeface="+mn-ea"/>
                        <a:cs typeface="Times New Roman" pitchFamily="18" charset="0"/>
                      </a:endParaRPr>
                    </a:p>
                  </a:txBody>
                  <a:tcPr/>
                </a:tc>
              </a:tr>
              <a:tr h="370840">
                <a:tc>
                  <a:txBody>
                    <a:bodyPr/>
                    <a:lstStyle/>
                    <a:p>
                      <a:r>
                        <a:rPr lang="ru-RU" sz="2000" b="1" kern="1200" dirty="0" smtClean="0">
                          <a:solidFill>
                            <a:schemeClr val="tx1"/>
                          </a:solidFill>
                          <a:latin typeface="Times New Roman" pitchFamily="18" charset="0"/>
                          <a:ea typeface="+mn-ea"/>
                          <a:cs typeface="Times New Roman" pitchFamily="18" charset="0"/>
                        </a:rPr>
                        <a:t>Отметка</a:t>
                      </a:r>
                      <a:endParaRPr lang="ru-RU" sz="2000" b="1" kern="1200" dirty="0">
                        <a:solidFill>
                          <a:schemeClr val="tx1"/>
                        </a:solidFill>
                        <a:latin typeface="Times New Roman" pitchFamily="18" charset="0"/>
                        <a:ea typeface="+mn-ea"/>
                        <a:cs typeface="Times New Roman" pitchFamily="18" charset="0"/>
                      </a:endParaRPr>
                    </a:p>
                  </a:txBody>
                  <a:tcPr/>
                </a:tc>
                <a:tc>
                  <a:txBody>
                    <a:bodyPr/>
                    <a:lstStyle/>
                    <a:p>
                      <a:pPr algn="ctr"/>
                      <a:r>
                        <a:rPr lang="ru-RU" sz="2000" b="1" kern="1200" dirty="0" smtClean="0">
                          <a:solidFill>
                            <a:schemeClr val="tx1"/>
                          </a:solidFill>
                          <a:latin typeface="Times New Roman" pitchFamily="18" charset="0"/>
                          <a:ea typeface="+mn-ea"/>
                          <a:cs typeface="Times New Roman" pitchFamily="18" charset="0"/>
                        </a:rPr>
                        <a:t>4</a:t>
                      </a:r>
                      <a:endParaRPr lang="ru-RU" sz="2000" b="1" kern="1200" dirty="0">
                        <a:solidFill>
                          <a:schemeClr val="tx1"/>
                        </a:solidFill>
                        <a:latin typeface="Times New Roman" pitchFamily="18" charset="0"/>
                        <a:ea typeface="+mn-ea"/>
                        <a:cs typeface="Times New Roman" pitchFamily="18" charset="0"/>
                      </a:endParaRPr>
                    </a:p>
                  </a:txBody>
                  <a:tcPr/>
                </a:tc>
                <a:tc>
                  <a:txBody>
                    <a:bodyPr/>
                    <a:lstStyle/>
                    <a:p>
                      <a:pPr algn="ctr"/>
                      <a:r>
                        <a:rPr lang="ru-RU" sz="2000" b="1" kern="1200" dirty="0" smtClean="0">
                          <a:solidFill>
                            <a:schemeClr val="tx1"/>
                          </a:solidFill>
                          <a:latin typeface="Times New Roman" pitchFamily="18" charset="0"/>
                          <a:ea typeface="+mn-ea"/>
                          <a:cs typeface="Times New Roman" pitchFamily="18" charset="0"/>
                        </a:rPr>
                        <a:t>3</a:t>
                      </a:r>
                      <a:endParaRPr lang="ru-RU" sz="2000" b="1" kern="1200" dirty="0">
                        <a:solidFill>
                          <a:schemeClr val="tx1"/>
                        </a:solidFill>
                        <a:latin typeface="Times New Roman" pitchFamily="18" charset="0"/>
                        <a:ea typeface="+mn-ea"/>
                        <a:cs typeface="Times New Roman" pitchFamily="18" charset="0"/>
                      </a:endParaRPr>
                    </a:p>
                  </a:txBody>
                  <a:tcPr/>
                </a:tc>
                <a:tc>
                  <a:txBody>
                    <a:bodyPr/>
                    <a:lstStyle/>
                    <a:p>
                      <a:pPr algn="ctr"/>
                      <a:r>
                        <a:rPr lang="ru-RU" sz="2000" b="1" kern="1200" dirty="0" smtClean="0">
                          <a:solidFill>
                            <a:schemeClr val="tx1"/>
                          </a:solidFill>
                          <a:latin typeface="Times New Roman" pitchFamily="18" charset="0"/>
                          <a:ea typeface="+mn-ea"/>
                          <a:cs typeface="Times New Roman" pitchFamily="18" charset="0"/>
                        </a:rPr>
                        <a:t>4</a:t>
                      </a:r>
                      <a:endParaRPr lang="ru-RU" sz="2000" b="1" kern="1200" dirty="0">
                        <a:solidFill>
                          <a:schemeClr val="tx1"/>
                        </a:solidFill>
                        <a:latin typeface="Times New Roman" pitchFamily="18" charset="0"/>
                        <a:ea typeface="+mn-ea"/>
                        <a:cs typeface="Times New Roman" pitchFamily="18" charset="0"/>
                      </a:endParaRPr>
                    </a:p>
                  </a:txBody>
                  <a:tcPr/>
                </a:tc>
                <a:tc>
                  <a:txBody>
                    <a:bodyPr/>
                    <a:lstStyle/>
                    <a:p>
                      <a:pPr algn="ctr"/>
                      <a:r>
                        <a:rPr lang="ru-RU" sz="2000" b="1" kern="1200" dirty="0" smtClean="0">
                          <a:solidFill>
                            <a:schemeClr val="tx1"/>
                          </a:solidFill>
                          <a:latin typeface="Times New Roman" pitchFamily="18" charset="0"/>
                          <a:ea typeface="+mn-ea"/>
                          <a:cs typeface="Times New Roman" pitchFamily="18" charset="0"/>
                        </a:rPr>
                        <a:t>5</a:t>
                      </a:r>
                      <a:endParaRPr lang="ru-RU" sz="2000" b="1" kern="1200" dirty="0">
                        <a:solidFill>
                          <a:schemeClr val="tx1"/>
                        </a:solidFill>
                        <a:latin typeface="Times New Roman" pitchFamily="18" charset="0"/>
                        <a:ea typeface="+mn-ea"/>
                        <a:cs typeface="Times New Roman" pitchFamily="18" charset="0"/>
                      </a:endParaRPr>
                    </a:p>
                  </a:txBody>
                  <a:tcPr/>
                </a:tc>
                <a:tc>
                  <a:txBody>
                    <a:bodyPr/>
                    <a:lstStyle/>
                    <a:p>
                      <a:pPr algn="ctr"/>
                      <a:r>
                        <a:rPr lang="ru-RU" sz="2000" b="1" kern="1200" dirty="0" smtClean="0">
                          <a:solidFill>
                            <a:schemeClr val="tx1"/>
                          </a:solidFill>
                          <a:latin typeface="Times New Roman" pitchFamily="18" charset="0"/>
                          <a:ea typeface="+mn-ea"/>
                          <a:cs typeface="Times New Roman" pitchFamily="18" charset="0"/>
                        </a:rPr>
                        <a:t>4</a:t>
                      </a:r>
                      <a:endParaRPr lang="ru-RU" sz="2000" b="1" kern="1200" dirty="0">
                        <a:solidFill>
                          <a:schemeClr val="tx1"/>
                        </a:solidFill>
                        <a:latin typeface="Times New Roman" pitchFamily="18" charset="0"/>
                        <a:ea typeface="+mn-ea"/>
                        <a:cs typeface="Times New Roman" pitchFamily="18" charset="0"/>
                      </a:endParaRPr>
                    </a:p>
                  </a:txBody>
                  <a:tcPr/>
                </a:tc>
              </a:tr>
            </a:tbl>
          </a:graphicData>
        </a:graphic>
      </p:graphicFrame>
    </p:spTree>
    <p:extLst>
      <p:ext uri="{BB962C8B-B14F-4D97-AF65-F5344CB8AC3E}">
        <p14:creationId xmlns:p14="http://schemas.microsoft.com/office/powerpoint/2010/main" val="21890848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70692" y="1500375"/>
            <a:ext cx="8177772" cy="1200329"/>
          </a:xfrm>
          <a:prstGeom prst="rect">
            <a:avLst/>
          </a:prstGeom>
        </p:spPr>
        <p:txBody>
          <a:bodyPr wrap="square">
            <a:spAutoFit/>
          </a:bodyPr>
          <a:lstStyle/>
          <a:p>
            <a:pPr indent="452438" algn="just"/>
            <a:r>
              <a:rPr lang="ru-RU" sz="2400" dirty="0" smtClean="0">
                <a:latin typeface="Times New Roman" pitchFamily="18" charset="0"/>
                <a:cs typeface="Times New Roman" pitchFamily="18" charset="0"/>
              </a:rPr>
              <a:t>Графическая информация </a:t>
            </a:r>
            <a:r>
              <a:rPr lang="ru-RU" sz="2400" dirty="0">
                <a:latin typeface="Times New Roman" pitchFamily="18" charset="0"/>
                <a:cs typeface="Times New Roman" pitchFamily="18" charset="0"/>
              </a:rPr>
              <a:t>нагляднее </a:t>
            </a:r>
            <a:r>
              <a:rPr lang="ru-RU" sz="2400" dirty="0" smtClean="0">
                <a:latin typeface="Times New Roman" pitchFamily="18" charset="0"/>
                <a:cs typeface="Times New Roman" pitchFamily="18" charset="0"/>
              </a:rPr>
              <a:t>табличной</a:t>
            </a:r>
            <a:r>
              <a:rPr lang="ru-RU" sz="2400" dirty="0" smtClean="0"/>
              <a:t>, </a:t>
            </a:r>
            <a:r>
              <a:rPr lang="ru-RU" sz="2400" dirty="0">
                <a:latin typeface="Times New Roman" pitchFamily="18" charset="0"/>
                <a:cs typeface="Times New Roman" pitchFamily="18" charset="0"/>
              </a:rPr>
              <a:t>поэтому </a:t>
            </a:r>
            <a:r>
              <a:rPr lang="ru-RU" sz="2400" dirty="0" smtClean="0">
                <a:latin typeface="Times New Roman" pitchFamily="18" charset="0"/>
                <a:cs typeface="Times New Roman" pitchFamily="18" charset="0"/>
              </a:rPr>
              <a:t>для отражения результатов применяют </a:t>
            </a:r>
            <a:r>
              <a:rPr lang="ru-RU" sz="2400" dirty="0">
                <a:latin typeface="Times New Roman" pitchFamily="18" charset="0"/>
                <a:cs typeface="Times New Roman" pitchFamily="18" charset="0"/>
              </a:rPr>
              <a:t>три вида графического отражения информации – </a:t>
            </a:r>
            <a:r>
              <a:rPr lang="ru-RU" sz="2400" dirty="0" smtClean="0">
                <a:latin typeface="Times New Roman" pitchFamily="18" charset="0"/>
                <a:cs typeface="Times New Roman" pitchFamily="18" charset="0"/>
              </a:rPr>
              <a:t>диаграммы.</a:t>
            </a:r>
            <a:endParaRPr lang="ru-RU" sz="2400" dirty="0">
              <a:latin typeface="Times New Roman" pitchFamily="18" charset="0"/>
              <a:cs typeface="Times New Roman" pitchFamily="18" charset="0"/>
            </a:endParaRPr>
          </a:p>
        </p:txBody>
      </p:sp>
      <p:graphicFrame>
        <p:nvGraphicFramePr>
          <p:cNvPr id="4" name="Диаграмма 3"/>
          <p:cNvGraphicFramePr>
            <a:graphicFrameLocks/>
          </p:cNvGraphicFramePr>
          <p:nvPr>
            <p:extLst>
              <p:ext uri="{D42A27DB-BD31-4B8C-83A1-F6EECF244321}">
                <p14:modId xmlns:p14="http://schemas.microsoft.com/office/powerpoint/2010/main" val="2702997531"/>
              </p:ext>
            </p:extLst>
          </p:nvPr>
        </p:nvGraphicFramePr>
        <p:xfrm>
          <a:off x="543355" y="4221088"/>
          <a:ext cx="2228445" cy="20871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Диаграмма 4"/>
          <p:cNvGraphicFramePr>
            <a:graphicFrameLocks/>
          </p:cNvGraphicFramePr>
          <p:nvPr>
            <p:extLst>
              <p:ext uri="{D42A27DB-BD31-4B8C-83A1-F6EECF244321}">
                <p14:modId xmlns:p14="http://schemas.microsoft.com/office/powerpoint/2010/main" val="2751717496"/>
              </p:ext>
            </p:extLst>
          </p:nvPr>
        </p:nvGraphicFramePr>
        <p:xfrm>
          <a:off x="1763688" y="3140968"/>
          <a:ext cx="2785489" cy="151919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Диаграмма 5"/>
          <p:cNvGraphicFramePr>
            <a:graphicFrameLocks/>
          </p:cNvGraphicFramePr>
          <p:nvPr>
            <p:extLst>
              <p:ext uri="{D42A27DB-BD31-4B8C-83A1-F6EECF244321}">
                <p14:modId xmlns:p14="http://schemas.microsoft.com/office/powerpoint/2010/main" val="1654836690"/>
              </p:ext>
            </p:extLst>
          </p:nvPr>
        </p:nvGraphicFramePr>
        <p:xfrm>
          <a:off x="3779912" y="3717032"/>
          <a:ext cx="2997258" cy="17761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2209795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404664"/>
            <a:ext cx="7632848" cy="2308324"/>
          </a:xfrm>
          <a:prstGeom prst="rect">
            <a:avLst/>
          </a:prstGeom>
        </p:spPr>
        <p:txBody>
          <a:bodyPr wrap="square">
            <a:spAutoFit/>
          </a:bodyPr>
          <a:lstStyle/>
          <a:p>
            <a:pPr indent="452438" algn="just"/>
            <a:r>
              <a:rPr lang="ru-RU" sz="2400" b="1" dirty="0">
                <a:latin typeface="Times New Roman" pitchFamily="18" charset="0"/>
                <a:cs typeface="Times New Roman" pitchFamily="18" charset="0"/>
              </a:rPr>
              <a:t>Первый</a:t>
            </a:r>
            <a:r>
              <a:rPr lang="ru-RU" sz="2400" dirty="0">
                <a:latin typeface="Times New Roman" pitchFamily="18" charset="0"/>
                <a:cs typeface="Times New Roman" pitchFamily="18" charset="0"/>
              </a:rPr>
              <a:t> вид диаграммы – </a:t>
            </a:r>
            <a:r>
              <a:rPr lang="ru-RU" sz="2400" b="1" dirty="0">
                <a:solidFill>
                  <a:srgbClr val="C00000"/>
                </a:solidFill>
                <a:latin typeface="Times New Roman" pitchFamily="18" charset="0"/>
                <a:cs typeface="Times New Roman" pitchFamily="18" charset="0"/>
              </a:rPr>
              <a:t>Линейная диаграмма </a:t>
            </a:r>
            <a:r>
              <a:rPr lang="ru-RU" sz="2400" dirty="0">
                <a:latin typeface="Times New Roman" pitchFamily="18" charset="0"/>
                <a:cs typeface="Times New Roman" pitchFamily="18" charset="0"/>
              </a:rPr>
              <a:t>(или </a:t>
            </a:r>
            <a:r>
              <a:rPr lang="ru-RU" sz="2400" b="1" dirty="0" smtClean="0">
                <a:solidFill>
                  <a:srgbClr val="C00000"/>
                </a:solidFill>
                <a:latin typeface="Times New Roman" pitchFamily="18" charset="0"/>
                <a:cs typeface="Times New Roman" pitchFamily="18" charset="0"/>
              </a:rPr>
              <a:t>многоугольник распределения</a:t>
            </a:r>
            <a:r>
              <a:rPr lang="ru-RU" sz="2400" dirty="0" smtClean="0">
                <a:latin typeface="Times New Roman" pitchFamily="18" charset="0"/>
                <a:cs typeface="Times New Roman" pitchFamily="18" charset="0"/>
              </a:rPr>
              <a:t>) </a:t>
            </a:r>
            <a:r>
              <a:rPr lang="ru-RU" sz="2400" dirty="0">
                <a:latin typeface="Times New Roman" pitchFamily="18" charset="0"/>
                <a:cs typeface="Times New Roman" pitchFamily="18" charset="0"/>
              </a:rPr>
              <a:t>Строится как обычный график. По оси абсцисс откладываются номера </a:t>
            </a:r>
            <a:r>
              <a:rPr lang="ru-RU" sz="2400" dirty="0" smtClean="0">
                <a:latin typeface="Times New Roman" pitchFamily="18" charset="0"/>
                <a:cs typeface="Times New Roman" pitchFamily="18" charset="0"/>
              </a:rPr>
              <a:t>суворовцев, </a:t>
            </a:r>
            <a:r>
              <a:rPr lang="ru-RU" sz="2400" dirty="0">
                <a:latin typeface="Times New Roman" pitchFamily="18" charset="0"/>
                <a:cs typeface="Times New Roman" pitchFamily="18" charset="0"/>
              </a:rPr>
              <a:t>по оси ординат – </a:t>
            </a:r>
            <a:r>
              <a:rPr lang="ru-RU" sz="2400" dirty="0" smtClean="0">
                <a:latin typeface="Times New Roman" pitchFamily="18" charset="0"/>
                <a:cs typeface="Times New Roman" pitchFamily="18" charset="0"/>
              </a:rPr>
              <a:t>отметки, </a:t>
            </a:r>
            <a:r>
              <a:rPr lang="ru-RU" sz="2400" dirty="0">
                <a:latin typeface="Times New Roman" pitchFamily="18" charset="0"/>
                <a:cs typeface="Times New Roman" pitchFamily="18" charset="0"/>
              </a:rPr>
              <a:t>т. е. точки (</a:t>
            </a:r>
            <a:r>
              <a:rPr lang="ru-RU" sz="2400" dirty="0" smtClean="0">
                <a:latin typeface="Times New Roman" pitchFamily="18" charset="0"/>
                <a:cs typeface="Times New Roman" pitchFamily="18" charset="0"/>
              </a:rPr>
              <a:t>1;4), </a:t>
            </a:r>
            <a:r>
              <a:rPr lang="ru-RU" sz="2400" dirty="0">
                <a:latin typeface="Times New Roman" pitchFamily="18" charset="0"/>
                <a:cs typeface="Times New Roman" pitchFamily="18" charset="0"/>
              </a:rPr>
              <a:t>(</a:t>
            </a:r>
            <a:r>
              <a:rPr lang="ru-RU" sz="2400" dirty="0" smtClean="0">
                <a:latin typeface="Times New Roman" pitchFamily="18" charset="0"/>
                <a:cs typeface="Times New Roman" pitchFamily="18" charset="0"/>
              </a:rPr>
              <a:t>2;3</a:t>
            </a:r>
            <a:r>
              <a:rPr lang="ru-RU" sz="2400" dirty="0">
                <a:latin typeface="Times New Roman" pitchFamily="18" charset="0"/>
                <a:cs typeface="Times New Roman" pitchFamily="18" charset="0"/>
              </a:rPr>
              <a:t>), (</a:t>
            </a:r>
            <a:r>
              <a:rPr lang="ru-RU" sz="2400" dirty="0" smtClean="0">
                <a:latin typeface="Times New Roman" pitchFamily="18" charset="0"/>
                <a:cs typeface="Times New Roman" pitchFamily="18" charset="0"/>
              </a:rPr>
              <a:t>3;4), (4;5), (5;4). Для </a:t>
            </a:r>
            <a:r>
              <a:rPr lang="ru-RU" sz="2400" dirty="0">
                <a:latin typeface="Times New Roman" pitchFamily="18" charset="0"/>
                <a:cs typeface="Times New Roman" pitchFamily="18" charset="0"/>
              </a:rPr>
              <a:t>наглядности отмеченные точки соединены отрезками.</a:t>
            </a:r>
          </a:p>
        </p:txBody>
      </p:sp>
      <p:graphicFrame>
        <p:nvGraphicFramePr>
          <p:cNvPr id="3" name="Диаграмма 2"/>
          <p:cNvGraphicFramePr>
            <a:graphicFrameLocks/>
          </p:cNvGraphicFramePr>
          <p:nvPr>
            <p:extLst>
              <p:ext uri="{D42A27DB-BD31-4B8C-83A1-F6EECF244321}">
                <p14:modId xmlns:p14="http://schemas.microsoft.com/office/powerpoint/2010/main" val="313097957"/>
              </p:ext>
            </p:extLst>
          </p:nvPr>
        </p:nvGraphicFramePr>
        <p:xfrm>
          <a:off x="1884238" y="2852936"/>
          <a:ext cx="4943475" cy="355758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332960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504" y="404664"/>
            <a:ext cx="8856984" cy="2800767"/>
          </a:xfrm>
          <a:prstGeom prst="rect">
            <a:avLst/>
          </a:prstGeom>
        </p:spPr>
        <p:txBody>
          <a:bodyPr wrap="square">
            <a:spAutoFit/>
          </a:bodyPr>
          <a:lstStyle/>
          <a:p>
            <a:pPr indent="452438" algn="just"/>
            <a:r>
              <a:rPr lang="ru-RU" sz="2400" b="1" dirty="0">
                <a:latin typeface="Times New Roman" pitchFamily="18" charset="0"/>
                <a:cs typeface="Times New Roman" pitchFamily="18" charset="0"/>
              </a:rPr>
              <a:t>Второй</a:t>
            </a:r>
            <a:r>
              <a:rPr lang="ru-RU" sz="2400" dirty="0">
                <a:latin typeface="Times New Roman" pitchFamily="18" charset="0"/>
                <a:cs typeface="Times New Roman" pitchFamily="18" charset="0"/>
              </a:rPr>
              <a:t> вид диаграммы – </a:t>
            </a:r>
            <a:r>
              <a:rPr lang="ru-RU" sz="2800" b="1" dirty="0" smtClean="0">
                <a:solidFill>
                  <a:srgbClr val="C00000"/>
                </a:solidFill>
                <a:latin typeface="Times New Roman" pitchFamily="18" charset="0"/>
                <a:cs typeface="Times New Roman" pitchFamily="18" charset="0"/>
              </a:rPr>
              <a:t>столбчатая диаграмма </a:t>
            </a:r>
            <a:r>
              <a:rPr lang="ru-RU" sz="2400" dirty="0">
                <a:latin typeface="Times New Roman" pitchFamily="18" charset="0"/>
                <a:cs typeface="Times New Roman" pitchFamily="18" charset="0"/>
              </a:rPr>
              <a:t>(или </a:t>
            </a:r>
            <a:r>
              <a:rPr lang="ru-RU" sz="2800" b="1" dirty="0" smtClean="0">
                <a:solidFill>
                  <a:srgbClr val="C00000"/>
                </a:solidFill>
                <a:latin typeface="Times New Roman" pitchFamily="18" charset="0"/>
                <a:cs typeface="Times New Roman" pitchFamily="18" charset="0"/>
              </a:rPr>
              <a:t>гистограмма распределения</a:t>
            </a:r>
            <a:r>
              <a:rPr lang="ru-RU" sz="2400" dirty="0">
                <a:latin typeface="Times New Roman" pitchFamily="18" charset="0"/>
                <a:cs typeface="Times New Roman" pitchFamily="18" charset="0"/>
              </a:rPr>
              <a:t>) Строится следующим образом. В окрестности каждой отмеченной точки по оси абсцисс строят прямоугольник, высота которого равна соответствующей ординате. При этом обычно ширину прямоугольников делают одинаковой. Достаточно часто прямоугольники изображаются таким образом, что два соседних имеют общую </a:t>
            </a:r>
            <a:r>
              <a:rPr lang="ru-RU" sz="2400" dirty="0" smtClean="0">
                <a:latin typeface="Times New Roman" pitchFamily="18" charset="0"/>
                <a:cs typeface="Times New Roman" pitchFamily="18" charset="0"/>
              </a:rPr>
              <a:t>сторону.</a:t>
            </a:r>
            <a:endParaRPr lang="ru-RU" sz="2400" dirty="0">
              <a:latin typeface="Times New Roman" pitchFamily="18" charset="0"/>
              <a:cs typeface="Times New Roman" pitchFamily="18" charset="0"/>
            </a:endParaRPr>
          </a:p>
        </p:txBody>
      </p:sp>
      <p:graphicFrame>
        <p:nvGraphicFramePr>
          <p:cNvPr id="3" name="Диаграмма 2"/>
          <p:cNvGraphicFramePr>
            <a:graphicFrameLocks/>
          </p:cNvGraphicFramePr>
          <p:nvPr>
            <p:extLst>
              <p:ext uri="{D42A27DB-BD31-4B8C-83A1-F6EECF244321}">
                <p14:modId xmlns:p14="http://schemas.microsoft.com/office/powerpoint/2010/main" val="3441855642"/>
              </p:ext>
            </p:extLst>
          </p:nvPr>
        </p:nvGraphicFramePr>
        <p:xfrm>
          <a:off x="0" y="3211655"/>
          <a:ext cx="4464496" cy="331991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Диаграмма 4"/>
          <p:cNvGraphicFramePr>
            <a:graphicFrameLocks/>
          </p:cNvGraphicFramePr>
          <p:nvPr>
            <p:extLst>
              <p:ext uri="{D42A27DB-BD31-4B8C-83A1-F6EECF244321}">
                <p14:modId xmlns:p14="http://schemas.microsoft.com/office/powerpoint/2010/main" val="2928017041"/>
              </p:ext>
            </p:extLst>
          </p:nvPr>
        </p:nvGraphicFramePr>
        <p:xfrm>
          <a:off x="4795835" y="3429000"/>
          <a:ext cx="4169655" cy="303188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075583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433943"/>
            <a:ext cx="8640960" cy="3108543"/>
          </a:xfrm>
          <a:prstGeom prst="rect">
            <a:avLst/>
          </a:prstGeom>
        </p:spPr>
        <p:txBody>
          <a:bodyPr wrap="square">
            <a:spAutoFit/>
          </a:bodyPr>
          <a:lstStyle/>
          <a:p>
            <a:pPr indent="452438" algn="just"/>
            <a:r>
              <a:rPr lang="ru-RU" sz="2400" dirty="0">
                <a:latin typeface="Times New Roman" pitchFamily="18" charset="0"/>
                <a:cs typeface="Times New Roman" pitchFamily="18" charset="0"/>
              </a:rPr>
              <a:t>Третья диаграмма – </a:t>
            </a:r>
            <a:r>
              <a:rPr lang="ru-RU" sz="2800" b="1" dirty="0" smtClean="0">
                <a:solidFill>
                  <a:srgbClr val="C00000"/>
                </a:solidFill>
                <a:latin typeface="Times New Roman" pitchFamily="18" charset="0"/>
                <a:cs typeface="Times New Roman" pitchFamily="18" charset="0"/>
              </a:rPr>
              <a:t>круговая</a:t>
            </a:r>
            <a:r>
              <a:rPr lang="ru-RU" sz="2400" dirty="0" smtClean="0">
                <a:latin typeface="Times New Roman" pitchFamily="18" charset="0"/>
                <a:cs typeface="Times New Roman" pitchFamily="18" charset="0"/>
              </a:rPr>
              <a:t> (или </a:t>
            </a:r>
            <a:r>
              <a:rPr lang="ru-RU" sz="2800" b="1" dirty="0" err="1" smtClean="0">
                <a:solidFill>
                  <a:srgbClr val="C00000"/>
                </a:solidFill>
                <a:latin typeface="Times New Roman" pitchFamily="18" charset="0"/>
                <a:cs typeface="Times New Roman" pitchFamily="18" charset="0"/>
              </a:rPr>
              <a:t>камамбер</a:t>
            </a:r>
            <a:r>
              <a:rPr lang="ru-RU" sz="2400" dirty="0" smtClean="0">
                <a:latin typeface="Times New Roman" pitchFamily="18" charset="0"/>
                <a:cs typeface="Times New Roman" pitchFamily="18" charset="0"/>
              </a:rPr>
              <a:t> (по названию французского сыра)) – </a:t>
            </a:r>
            <a:r>
              <a:rPr lang="ru-RU" sz="2400" dirty="0">
                <a:latin typeface="Times New Roman" pitchFamily="18" charset="0"/>
                <a:cs typeface="Times New Roman" pitchFamily="18" charset="0"/>
              </a:rPr>
              <a:t>представляет собой круг, разделенный на </a:t>
            </a:r>
            <a:r>
              <a:rPr lang="ru-RU" sz="2400" b="1" dirty="0" smtClean="0">
                <a:solidFill>
                  <a:srgbClr val="C00000"/>
                </a:solidFill>
                <a:latin typeface="Times New Roman" pitchFamily="18" charset="0"/>
                <a:cs typeface="Times New Roman" pitchFamily="18" charset="0"/>
              </a:rPr>
              <a:t>5</a:t>
            </a:r>
            <a:r>
              <a:rPr lang="ru-RU" sz="2400" dirty="0" smtClean="0">
                <a:latin typeface="Times New Roman" pitchFamily="18" charset="0"/>
                <a:cs typeface="Times New Roman" pitchFamily="18" charset="0"/>
              </a:rPr>
              <a:t> секторов </a:t>
            </a:r>
            <a:r>
              <a:rPr lang="ru-RU" sz="2400" dirty="0">
                <a:latin typeface="Times New Roman" pitchFamily="18" charset="0"/>
                <a:cs typeface="Times New Roman" pitchFamily="18" charset="0"/>
              </a:rPr>
              <a:t>с различными центральными углами. </a:t>
            </a:r>
            <a:r>
              <a:rPr lang="ru-RU" sz="2400" dirty="0" smtClean="0">
                <a:latin typeface="Times New Roman" pitchFamily="18" charset="0"/>
                <a:cs typeface="Times New Roman" pitchFamily="18" charset="0"/>
              </a:rPr>
              <a:t>Сумма отметок: 4+3+4+5+4=20, значит отметке «1» соответствует </a:t>
            </a:r>
            <a:r>
              <a:rPr lang="ru-RU" sz="2400" dirty="0">
                <a:latin typeface="Times New Roman" pitchFamily="18" charset="0"/>
                <a:cs typeface="Times New Roman" pitchFamily="18" charset="0"/>
              </a:rPr>
              <a:t>360° : </a:t>
            </a:r>
            <a:r>
              <a:rPr lang="ru-RU" sz="2400" dirty="0" smtClean="0">
                <a:latin typeface="Times New Roman" pitchFamily="18" charset="0"/>
                <a:cs typeface="Times New Roman" pitchFamily="18" charset="0"/>
              </a:rPr>
              <a:t>20 = 18°. </a:t>
            </a:r>
            <a:r>
              <a:rPr lang="ru-RU" sz="2400" dirty="0">
                <a:latin typeface="Times New Roman" pitchFamily="18" charset="0"/>
                <a:cs typeface="Times New Roman" pitchFamily="18" charset="0"/>
              </a:rPr>
              <a:t>Далее легко пересчитать углы секторов. Например, для </a:t>
            </a:r>
            <a:r>
              <a:rPr lang="ru-RU" sz="2400" dirty="0" smtClean="0">
                <a:latin typeface="Times New Roman" pitchFamily="18" charset="0"/>
                <a:cs typeface="Times New Roman" pitchFamily="18" charset="0"/>
              </a:rPr>
              <a:t>первого суворовца строим </a:t>
            </a:r>
            <a:r>
              <a:rPr lang="ru-RU" sz="2400" dirty="0">
                <a:latin typeface="Times New Roman" pitchFamily="18" charset="0"/>
                <a:cs typeface="Times New Roman" pitchFamily="18" charset="0"/>
              </a:rPr>
              <a:t>сектор с углом </a:t>
            </a:r>
            <a:r>
              <a:rPr lang="ru-RU" sz="2400" dirty="0" smtClean="0">
                <a:latin typeface="Times New Roman" pitchFamily="18" charset="0"/>
                <a:cs typeface="Times New Roman" pitchFamily="18" charset="0"/>
              </a:rPr>
              <a:t>18° </a:t>
            </a:r>
            <a:r>
              <a:rPr lang="ru-RU" sz="2400" dirty="0">
                <a:latin typeface="Times New Roman" pitchFamily="18" charset="0"/>
                <a:cs typeface="Times New Roman" pitchFamily="18" charset="0"/>
              </a:rPr>
              <a:t>* </a:t>
            </a:r>
            <a:r>
              <a:rPr lang="ru-RU" sz="2400" dirty="0" smtClean="0">
                <a:latin typeface="Times New Roman" pitchFamily="18" charset="0"/>
                <a:cs typeface="Times New Roman" pitchFamily="18" charset="0"/>
              </a:rPr>
              <a:t>4= 72°. </a:t>
            </a:r>
            <a:r>
              <a:rPr lang="ru-RU" sz="2400" dirty="0">
                <a:latin typeface="Times New Roman" pitchFamily="18" charset="0"/>
                <a:cs typeface="Times New Roman" pitchFamily="18" charset="0"/>
              </a:rPr>
              <a:t>Каждый сектор маркируется номером </a:t>
            </a:r>
            <a:r>
              <a:rPr lang="ru-RU" sz="2400" dirty="0" smtClean="0">
                <a:latin typeface="Times New Roman" pitchFamily="18" charset="0"/>
                <a:cs typeface="Times New Roman" pitchFamily="18" charset="0"/>
              </a:rPr>
              <a:t>соответствующего суворовца</a:t>
            </a:r>
            <a:endParaRPr lang="ru-RU" sz="2400" dirty="0">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18180" y="5070890"/>
            <a:ext cx="2525820" cy="1787110"/>
          </a:xfrm>
          <a:prstGeom prst="rect">
            <a:avLst/>
          </a:prstGeom>
          <a:noFill/>
          <a:ln>
            <a:noFill/>
          </a:ln>
          <a:effectLst>
            <a:outerShdw dist="35921" dir="2700000" algn="ctr" rotWithShape="0">
              <a:schemeClr val="bg2"/>
            </a:outerShdw>
            <a:softEdge rad="317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3" name="Таблица 2"/>
          <p:cNvGraphicFramePr>
            <a:graphicFrameLocks noGrp="1"/>
          </p:cNvGraphicFramePr>
          <p:nvPr>
            <p:extLst>
              <p:ext uri="{D42A27DB-BD31-4B8C-83A1-F6EECF244321}">
                <p14:modId xmlns:p14="http://schemas.microsoft.com/office/powerpoint/2010/main" val="517443638"/>
              </p:ext>
            </p:extLst>
          </p:nvPr>
        </p:nvGraphicFramePr>
        <p:xfrm>
          <a:off x="323528" y="5805264"/>
          <a:ext cx="3109687" cy="792480"/>
        </p:xfrm>
        <a:graphic>
          <a:graphicData uri="http://schemas.openxmlformats.org/drawingml/2006/table">
            <a:tbl>
              <a:tblPr firstRow="1" bandRow="1">
                <a:tableStyleId>{5940675A-B579-460E-94D1-54222C63F5DA}</a:tableStyleId>
              </a:tblPr>
              <a:tblGrid>
                <a:gridCol w="1312978"/>
                <a:gridCol w="415214"/>
                <a:gridCol w="414036"/>
                <a:gridCol w="345521"/>
                <a:gridCol w="276417"/>
                <a:gridCol w="345521"/>
              </a:tblGrid>
              <a:tr h="360236">
                <a:tc>
                  <a:txBody>
                    <a:bodyPr/>
                    <a:lstStyle/>
                    <a:p>
                      <a:r>
                        <a:rPr lang="ru-RU" sz="1800" b="1" kern="1200" dirty="0" smtClean="0">
                          <a:solidFill>
                            <a:schemeClr val="tx1"/>
                          </a:solidFill>
                          <a:latin typeface="Times New Roman" pitchFamily="18" charset="0"/>
                          <a:ea typeface="+mn-ea"/>
                          <a:cs typeface="Times New Roman" pitchFamily="18" charset="0"/>
                        </a:rPr>
                        <a:t>Суворовец</a:t>
                      </a:r>
                      <a:endParaRPr lang="ru-RU" sz="1800" b="1" kern="1200" dirty="0">
                        <a:solidFill>
                          <a:schemeClr val="tx1"/>
                        </a:solidFill>
                        <a:latin typeface="Times New Roman" pitchFamily="18" charset="0"/>
                        <a:ea typeface="+mn-ea"/>
                        <a:cs typeface="Times New Roman" pitchFamily="18" charset="0"/>
                      </a:endParaRPr>
                    </a:p>
                  </a:txBody>
                  <a:tcPr/>
                </a:tc>
                <a:tc>
                  <a:txBody>
                    <a:bodyPr/>
                    <a:lstStyle/>
                    <a:p>
                      <a:pPr algn="ctr"/>
                      <a:r>
                        <a:rPr lang="ru-RU" sz="2000" b="1" kern="1200" dirty="0" smtClean="0">
                          <a:solidFill>
                            <a:srgbClr val="0070C0"/>
                          </a:solidFill>
                          <a:latin typeface="Times New Roman" pitchFamily="18" charset="0"/>
                          <a:ea typeface="+mn-ea"/>
                          <a:cs typeface="Times New Roman" pitchFamily="18" charset="0"/>
                        </a:rPr>
                        <a:t>1</a:t>
                      </a:r>
                      <a:endParaRPr lang="ru-RU" sz="2000" b="1" kern="1200" dirty="0">
                        <a:solidFill>
                          <a:srgbClr val="0070C0"/>
                        </a:solidFill>
                        <a:latin typeface="Times New Roman" pitchFamily="18" charset="0"/>
                        <a:ea typeface="+mn-ea"/>
                        <a:cs typeface="Times New Roman" pitchFamily="18" charset="0"/>
                      </a:endParaRPr>
                    </a:p>
                  </a:txBody>
                  <a:tcPr/>
                </a:tc>
                <a:tc>
                  <a:txBody>
                    <a:bodyPr/>
                    <a:lstStyle/>
                    <a:p>
                      <a:pPr algn="ctr"/>
                      <a:r>
                        <a:rPr lang="ru-RU" sz="2000" b="1" kern="1200" dirty="0" smtClean="0">
                          <a:solidFill>
                            <a:srgbClr val="0070C0"/>
                          </a:solidFill>
                          <a:latin typeface="Times New Roman" pitchFamily="18" charset="0"/>
                          <a:ea typeface="+mn-ea"/>
                          <a:cs typeface="Times New Roman" pitchFamily="18" charset="0"/>
                        </a:rPr>
                        <a:t>2</a:t>
                      </a:r>
                      <a:endParaRPr lang="ru-RU" sz="2000" b="1" kern="1200" dirty="0">
                        <a:solidFill>
                          <a:srgbClr val="0070C0"/>
                        </a:solidFill>
                        <a:latin typeface="Times New Roman" pitchFamily="18" charset="0"/>
                        <a:ea typeface="+mn-ea"/>
                        <a:cs typeface="Times New Roman" pitchFamily="18" charset="0"/>
                      </a:endParaRPr>
                    </a:p>
                  </a:txBody>
                  <a:tcPr/>
                </a:tc>
                <a:tc>
                  <a:txBody>
                    <a:bodyPr/>
                    <a:lstStyle/>
                    <a:p>
                      <a:pPr algn="ctr"/>
                      <a:r>
                        <a:rPr lang="ru-RU" sz="2000" b="1" kern="1200" dirty="0" smtClean="0">
                          <a:solidFill>
                            <a:srgbClr val="0070C0"/>
                          </a:solidFill>
                          <a:latin typeface="Times New Roman" pitchFamily="18" charset="0"/>
                          <a:ea typeface="+mn-ea"/>
                          <a:cs typeface="Times New Roman" pitchFamily="18" charset="0"/>
                        </a:rPr>
                        <a:t>3</a:t>
                      </a:r>
                      <a:endParaRPr lang="ru-RU" sz="2000" b="1" kern="1200" dirty="0">
                        <a:solidFill>
                          <a:srgbClr val="0070C0"/>
                        </a:solidFill>
                        <a:latin typeface="Times New Roman" pitchFamily="18" charset="0"/>
                        <a:ea typeface="+mn-ea"/>
                        <a:cs typeface="Times New Roman" pitchFamily="18" charset="0"/>
                      </a:endParaRPr>
                    </a:p>
                  </a:txBody>
                  <a:tcPr/>
                </a:tc>
                <a:tc>
                  <a:txBody>
                    <a:bodyPr/>
                    <a:lstStyle/>
                    <a:p>
                      <a:pPr algn="ctr"/>
                      <a:r>
                        <a:rPr lang="ru-RU" sz="2000" b="1" kern="1200" dirty="0" smtClean="0">
                          <a:solidFill>
                            <a:srgbClr val="0070C0"/>
                          </a:solidFill>
                          <a:latin typeface="Times New Roman" pitchFamily="18" charset="0"/>
                          <a:ea typeface="+mn-ea"/>
                          <a:cs typeface="Times New Roman" pitchFamily="18" charset="0"/>
                        </a:rPr>
                        <a:t>4</a:t>
                      </a:r>
                      <a:endParaRPr lang="ru-RU" sz="2000" b="1" kern="1200" dirty="0">
                        <a:solidFill>
                          <a:srgbClr val="0070C0"/>
                        </a:solidFill>
                        <a:latin typeface="Times New Roman" pitchFamily="18" charset="0"/>
                        <a:ea typeface="+mn-ea"/>
                        <a:cs typeface="Times New Roman" pitchFamily="18" charset="0"/>
                      </a:endParaRPr>
                    </a:p>
                  </a:txBody>
                  <a:tcPr/>
                </a:tc>
                <a:tc>
                  <a:txBody>
                    <a:bodyPr/>
                    <a:lstStyle/>
                    <a:p>
                      <a:pPr algn="ctr"/>
                      <a:r>
                        <a:rPr lang="ru-RU" sz="2000" b="1" kern="1200" dirty="0" smtClean="0">
                          <a:solidFill>
                            <a:srgbClr val="0070C0"/>
                          </a:solidFill>
                          <a:latin typeface="Times New Roman" pitchFamily="18" charset="0"/>
                          <a:ea typeface="+mn-ea"/>
                          <a:cs typeface="Times New Roman" pitchFamily="18" charset="0"/>
                        </a:rPr>
                        <a:t>5</a:t>
                      </a:r>
                      <a:endParaRPr lang="ru-RU" sz="2000" b="1" kern="1200" dirty="0">
                        <a:solidFill>
                          <a:srgbClr val="0070C0"/>
                        </a:solidFill>
                        <a:latin typeface="Times New Roman" pitchFamily="18" charset="0"/>
                        <a:ea typeface="+mn-ea"/>
                        <a:cs typeface="Times New Roman" pitchFamily="18" charset="0"/>
                      </a:endParaRPr>
                    </a:p>
                  </a:txBody>
                  <a:tcPr/>
                </a:tc>
              </a:tr>
              <a:tr h="360236">
                <a:tc>
                  <a:txBody>
                    <a:bodyPr/>
                    <a:lstStyle/>
                    <a:p>
                      <a:r>
                        <a:rPr lang="ru-RU" sz="1800" b="1" kern="1200" dirty="0" smtClean="0">
                          <a:solidFill>
                            <a:schemeClr val="tx1"/>
                          </a:solidFill>
                          <a:latin typeface="Times New Roman" pitchFamily="18" charset="0"/>
                          <a:ea typeface="+mn-ea"/>
                          <a:cs typeface="Times New Roman" pitchFamily="18" charset="0"/>
                        </a:rPr>
                        <a:t>Отметка</a:t>
                      </a:r>
                      <a:endParaRPr lang="ru-RU" sz="1800" b="1" kern="1200" dirty="0">
                        <a:solidFill>
                          <a:schemeClr val="tx1"/>
                        </a:solidFill>
                        <a:latin typeface="Times New Roman" pitchFamily="18" charset="0"/>
                        <a:ea typeface="+mn-ea"/>
                        <a:cs typeface="Times New Roman" pitchFamily="18" charset="0"/>
                      </a:endParaRPr>
                    </a:p>
                  </a:txBody>
                  <a:tcPr/>
                </a:tc>
                <a:tc>
                  <a:txBody>
                    <a:bodyPr/>
                    <a:lstStyle/>
                    <a:p>
                      <a:pPr algn="ctr"/>
                      <a:r>
                        <a:rPr lang="ru-RU" sz="2000" b="1" kern="1200" dirty="0" smtClean="0">
                          <a:solidFill>
                            <a:schemeClr val="tx1"/>
                          </a:solidFill>
                          <a:latin typeface="Times New Roman" pitchFamily="18" charset="0"/>
                          <a:ea typeface="+mn-ea"/>
                          <a:cs typeface="Times New Roman" pitchFamily="18" charset="0"/>
                        </a:rPr>
                        <a:t>4</a:t>
                      </a:r>
                      <a:endParaRPr lang="ru-RU" sz="2000" b="1" kern="1200" dirty="0">
                        <a:solidFill>
                          <a:schemeClr val="tx1"/>
                        </a:solidFill>
                        <a:latin typeface="Times New Roman" pitchFamily="18" charset="0"/>
                        <a:ea typeface="+mn-ea"/>
                        <a:cs typeface="Times New Roman" pitchFamily="18" charset="0"/>
                      </a:endParaRPr>
                    </a:p>
                  </a:txBody>
                  <a:tcPr/>
                </a:tc>
                <a:tc>
                  <a:txBody>
                    <a:bodyPr/>
                    <a:lstStyle/>
                    <a:p>
                      <a:pPr algn="ctr"/>
                      <a:r>
                        <a:rPr lang="ru-RU" sz="2000" b="1" kern="1200" dirty="0" smtClean="0">
                          <a:solidFill>
                            <a:schemeClr val="tx1"/>
                          </a:solidFill>
                          <a:latin typeface="Times New Roman" pitchFamily="18" charset="0"/>
                          <a:ea typeface="+mn-ea"/>
                          <a:cs typeface="Times New Roman" pitchFamily="18" charset="0"/>
                        </a:rPr>
                        <a:t>3</a:t>
                      </a:r>
                      <a:endParaRPr lang="ru-RU" sz="2000" b="1" kern="1200" dirty="0">
                        <a:solidFill>
                          <a:schemeClr val="tx1"/>
                        </a:solidFill>
                        <a:latin typeface="Times New Roman" pitchFamily="18" charset="0"/>
                        <a:ea typeface="+mn-ea"/>
                        <a:cs typeface="Times New Roman" pitchFamily="18" charset="0"/>
                      </a:endParaRPr>
                    </a:p>
                  </a:txBody>
                  <a:tcPr/>
                </a:tc>
                <a:tc>
                  <a:txBody>
                    <a:bodyPr/>
                    <a:lstStyle/>
                    <a:p>
                      <a:pPr algn="ctr"/>
                      <a:r>
                        <a:rPr lang="ru-RU" sz="2000" b="1" kern="1200" dirty="0" smtClean="0">
                          <a:solidFill>
                            <a:schemeClr val="tx1"/>
                          </a:solidFill>
                          <a:latin typeface="Times New Roman" pitchFamily="18" charset="0"/>
                          <a:ea typeface="+mn-ea"/>
                          <a:cs typeface="Times New Roman" pitchFamily="18" charset="0"/>
                        </a:rPr>
                        <a:t>4</a:t>
                      </a:r>
                      <a:endParaRPr lang="ru-RU" sz="2000" b="1" kern="1200" dirty="0">
                        <a:solidFill>
                          <a:schemeClr val="tx1"/>
                        </a:solidFill>
                        <a:latin typeface="Times New Roman" pitchFamily="18" charset="0"/>
                        <a:ea typeface="+mn-ea"/>
                        <a:cs typeface="Times New Roman" pitchFamily="18" charset="0"/>
                      </a:endParaRPr>
                    </a:p>
                  </a:txBody>
                  <a:tcPr/>
                </a:tc>
                <a:tc>
                  <a:txBody>
                    <a:bodyPr/>
                    <a:lstStyle/>
                    <a:p>
                      <a:pPr algn="ctr"/>
                      <a:r>
                        <a:rPr lang="ru-RU" sz="2000" b="1" kern="1200" dirty="0" smtClean="0">
                          <a:solidFill>
                            <a:schemeClr val="tx1"/>
                          </a:solidFill>
                          <a:latin typeface="Times New Roman" pitchFamily="18" charset="0"/>
                          <a:ea typeface="+mn-ea"/>
                          <a:cs typeface="Times New Roman" pitchFamily="18" charset="0"/>
                        </a:rPr>
                        <a:t>5</a:t>
                      </a:r>
                      <a:endParaRPr lang="ru-RU" sz="2000" b="1" kern="1200" dirty="0">
                        <a:solidFill>
                          <a:schemeClr val="tx1"/>
                        </a:solidFill>
                        <a:latin typeface="Times New Roman" pitchFamily="18" charset="0"/>
                        <a:ea typeface="+mn-ea"/>
                        <a:cs typeface="Times New Roman" pitchFamily="18" charset="0"/>
                      </a:endParaRPr>
                    </a:p>
                  </a:txBody>
                  <a:tcPr/>
                </a:tc>
                <a:tc>
                  <a:txBody>
                    <a:bodyPr/>
                    <a:lstStyle/>
                    <a:p>
                      <a:pPr algn="ctr"/>
                      <a:r>
                        <a:rPr lang="ru-RU" sz="2000" b="1" kern="1200" dirty="0" smtClean="0">
                          <a:solidFill>
                            <a:schemeClr val="tx1"/>
                          </a:solidFill>
                          <a:latin typeface="Times New Roman" pitchFamily="18" charset="0"/>
                          <a:ea typeface="+mn-ea"/>
                          <a:cs typeface="Times New Roman" pitchFamily="18" charset="0"/>
                        </a:rPr>
                        <a:t>4</a:t>
                      </a:r>
                      <a:endParaRPr lang="ru-RU" sz="2000" b="1" kern="1200" dirty="0">
                        <a:solidFill>
                          <a:schemeClr val="tx1"/>
                        </a:solidFill>
                        <a:latin typeface="Times New Roman" pitchFamily="18" charset="0"/>
                        <a:ea typeface="+mn-ea"/>
                        <a:cs typeface="Times New Roman" pitchFamily="18" charset="0"/>
                      </a:endParaRPr>
                    </a:p>
                  </a:txBody>
                  <a:tcPr/>
                </a:tc>
              </a:tr>
            </a:tbl>
          </a:graphicData>
        </a:graphic>
      </p:graphicFrame>
      <p:graphicFrame>
        <p:nvGraphicFramePr>
          <p:cNvPr id="5" name="Диаграмма 4"/>
          <p:cNvGraphicFramePr>
            <a:graphicFrameLocks/>
          </p:cNvGraphicFramePr>
          <p:nvPr>
            <p:extLst>
              <p:ext uri="{D42A27DB-BD31-4B8C-83A1-F6EECF244321}">
                <p14:modId xmlns:p14="http://schemas.microsoft.com/office/powerpoint/2010/main" val="2939954542"/>
              </p:ext>
            </p:extLst>
          </p:nvPr>
        </p:nvGraphicFramePr>
        <p:xfrm>
          <a:off x="2192458" y="2924944"/>
          <a:ext cx="5688632" cy="360040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240885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476672"/>
            <a:ext cx="8280920" cy="5616409"/>
          </a:xfrm>
          <a:prstGeom prst="rect">
            <a:avLst/>
          </a:prstGeom>
        </p:spPr>
        <p:txBody>
          <a:bodyPr wrap="square">
            <a:spAutoFit/>
          </a:bodyPr>
          <a:lstStyle/>
          <a:p>
            <a:pPr indent="452438" algn="just"/>
            <a:r>
              <a:rPr lang="ru-RU" sz="2800" dirty="0" smtClean="0">
                <a:latin typeface="Times New Roman" pitchFamily="18" charset="0"/>
                <a:cs typeface="Times New Roman" pitchFamily="18" charset="0"/>
              </a:rPr>
              <a:t>На практике применяют все три вида диаграмм. Итак, на конкретном примере были рассмотрены </a:t>
            </a:r>
            <a:r>
              <a:rPr lang="ru-RU" sz="2800" b="1" dirty="0" smtClean="0">
                <a:latin typeface="Times New Roman" pitchFamily="18" charset="0"/>
                <a:cs typeface="Times New Roman" pitchFamily="18" charset="0"/>
              </a:rPr>
              <a:t>основные этапы </a:t>
            </a:r>
            <a:r>
              <a:rPr lang="ru-RU" sz="2800" dirty="0" smtClean="0">
                <a:latin typeface="Times New Roman" pitchFamily="18" charset="0"/>
                <a:cs typeface="Times New Roman" pitchFamily="18" charset="0"/>
              </a:rPr>
              <a:t>простейшей </a:t>
            </a:r>
            <a:r>
              <a:rPr lang="ru-RU" sz="2800" b="1" dirty="0" smtClean="0">
                <a:solidFill>
                  <a:srgbClr val="C00000"/>
                </a:solidFill>
                <a:latin typeface="Times New Roman" pitchFamily="18" charset="0"/>
                <a:cs typeface="Times New Roman" pitchFamily="18" charset="0"/>
              </a:rPr>
              <a:t>статистической обработки </a:t>
            </a:r>
            <a:r>
              <a:rPr lang="ru-RU" sz="2800" dirty="0" smtClean="0">
                <a:latin typeface="Times New Roman" pitchFamily="18" charset="0"/>
                <a:cs typeface="Times New Roman" pitchFamily="18" charset="0"/>
              </a:rPr>
              <a:t>данных:</a:t>
            </a:r>
          </a:p>
          <a:p>
            <a:pPr algn="just">
              <a:lnSpc>
                <a:spcPct val="150000"/>
              </a:lnSpc>
            </a:pPr>
            <a:r>
              <a:rPr lang="ru-RU" sz="2800" dirty="0" smtClean="0">
                <a:latin typeface="Times New Roman" pitchFamily="18" charset="0"/>
                <a:cs typeface="Times New Roman" pitchFamily="18" charset="0"/>
              </a:rPr>
              <a:t>1. Систематизация, упорядочивание и группировка.</a:t>
            </a:r>
          </a:p>
          <a:p>
            <a:pPr algn="just">
              <a:lnSpc>
                <a:spcPct val="150000"/>
              </a:lnSpc>
            </a:pPr>
            <a:r>
              <a:rPr lang="ru-RU" sz="2800" dirty="0" smtClean="0">
                <a:latin typeface="Times New Roman" pitchFamily="18" charset="0"/>
                <a:cs typeface="Times New Roman" pitchFamily="18" charset="0"/>
              </a:rPr>
              <a:t>2. Составление таблицы распределения данных.</a:t>
            </a:r>
          </a:p>
          <a:p>
            <a:pPr algn="just">
              <a:lnSpc>
                <a:spcPct val="150000"/>
              </a:lnSpc>
            </a:pPr>
            <a:r>
              <a:rPr lang="ru-RU" sz="2800" dirty="0" smtClean="0">
                <a:latin typeface="Times New Roman" pitchFamily="18" charset="0"/>
                <a:cs typeface="Times New Roman" pitchFamily="18" charset="0"/>
              </a:rPr>
              <a:t>3. Построение диаграммы распределения данных (любого вида).</a:t>
            </a:r>
          </a:p>
          <a:p>
            <a:pPr algn="just">
              <a:lnSpc>
                <a:spcPct val="150000"/>
              </a:lnSpc>
            </a:pPr>
            <a:r>
              <a:rPr lang="ru-RU" sz="2800" dirty="0" smtClean="0">
                <a:latin typeface="Times New Roman" pitchFamily="18" charset="0"/>
                <a:cs typeface="Times New Roman" pitchFamily="18" charset="0"/>
              </a:rPr>
              <a:t>4. Паспорт данных измерения (основные характеристики информации).</a:t>
            </a:r>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val="31588654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332656"/>
            <a:ext cx="8496944" cy="4708981"/>
          </a:xfrm>
          <a:prstGeom prst="rect">
            <a:avLst/>
          </a:prstGeom>
        </p:spPr>
        <p:txBody>
          <a:bodyPr wrap="square">
            <a:spAutoFit/>
          </a:bodyPr>
          <a:lstStyle/>
          <a:p>
            <a:pPr algn="just">
              <a:lnSpc>
                <a:spcPct val="150000"/>
              </a:lnSpc>
            </a:pPr>
            <a:r>
              <a:rPr lang="ru-RU" sz="2000" dirty="0">
                <a:latin typeface="Times New Roman" pitchFamily="18" charset="0"/>
                <a:cs typeface="Times New Roman" pitchFamily="18" charset="0"/>
              </a:rPr>
              <a:t>Обсудим некоторые </a:t>
            </a:r>
            <a:r>
              <a:rPr lang="ru-RU" sz="2000" b="1" dirty="0">
                <a:solidFill>
                  <a:srgbClr val="C00000"/>
                </a:solidFill>
                <a:latin typeface="Times New Roman" pitchFamily="18" charset="0"/>
                <a:cs typeface="Times New Roman" pitchFamily="18" charset="0"/>
              </a:rPr>
              <a:t>характеристики</a:t>
            </a:r>
            <a:r>
              <a:rPr lang="ru-RU" sz="2000" dirty="0">
                <a:solidFill>
                  <a:srgbClr val="C00000"/>
                </a:solidFill>
                <a:latin typeface="Times New Roman" pitchFamily="18" charset="0"/>
                <a:cs typeface="Times New Roman" pitchFamily="18" charset="0"/>
              </a:rPr>
              <a:t> </a:t>
            </a:r>
            <a:r>
              <a:rPr lang="ru-RU" sz="2000" dirty="0" smtClean="0">
                <a:latin typeface="Times New Roman" pitchFamily="18" charset="0"/>
                <a:cs typeface="Times New Roman" pitchFamily="18" charset="0"/>
              </a:rPr>
              <a:t>рассматриваемого примера.</a:t>
            </a:r>
          </a:p>
          <a:p>
            <a:pPr algn="just">
              <a:lnSpc>
                <a:spcPct val="150000"/>
              </a:lnSpc>
            </a:pPr>
            <a:r>
              <a:rPr lang="ru-RU" sz="2000" b="1" dirty="0" smtClean="0">
                <a:solidFill>
                  <a:srgbClr val="FF0000"/>
                </a:solidFill>
                <a:latin typeface="Times New Roman" pitchFamily="18" charset="0"/>
                <a:cs typeface="Times New Roman" pitchFamily="18" charset="0"/>
              </a:rPr>
              <a:t>Объем измерения </a:t>
            </a:r>
            <a:r>
              <a:rPr lang="ru-RU" sz="2000" dirty="0" smtClean="0">
                <a:latin typeface="Times New Roman" pitchFamily="18" charset="0"/>
                <a:cs typeface="Times New Roman" pitchFamily="18" charset="0"/>
              </a:rPr>
              <a:t>- количество источников. В данном случае 20.</a:t>
            </a:r>
          </a:p>
          <a:p>
            <a:pPr algn="just">
              <a:lnSpc>
                <a:spcPct val="150000"/>
              </a:lnSpc>
            </a:pPr>
            <a:r>
              <a:rPr lang="ru-RU" sz="2000" b="1" dirty="0" smtClean="0">
                <a:solidFill>
                  <a:srgbClr val="FF0000"/>
                </a:solidFill>
                <a:latin typeface="Times New Roman" pitchFamily="18" charset="0"/>
                <a:cs typeface="Times New Roman" pitchFamily="18" charset="0"/>
              </a:rPr>
              <a:t>Размах измерения </a:t>
            </a:r>
            <a:r>
              <a:rPr lang="ru-RU" sz="2000" dirty="0" smtClean="0">
                <a:latin typeface="Times New Roman" pitchFamily="18" charset="0"/>
                <a:cs typeface="Times New Roman" pitchFamily="18" charset="0"/>
              </a:rPr>
              <a:t>- разница между наибольшим и наименьшим значениями результатов измерения. В данном случае 5-3 = 2, т. к. наибольшая отметка – 5, наименьшая – 3.</a:t>
            </a:r>
          </a:p>
          <a:p>
            <a:pPr algn="just">
              <a:lnSpc>
                <a:spcPct val="150000"/>
              </a:lnSpc>
            </a:pPr>
            <a:r>
              <a:rPr lang="ru-RU" sz="2000" b="1" dirty="0" smtClean="0">
                <a:solidFill>
                  <a:srgbClr val="FF0000"/>
                </a:solidFill>
                <a:latin typeface="Times New Roman" pitchFamily="18" charset="0"/>
                <a:cs typeface="Times New Roman" pitchFamily="18" charset="0"/>
              </a:rPr>
              <a:t>Мода измерения </a:t>
            </a:r>
            <a:r>
              <a:rPr lang="ru-RU" sz="2000" dirty="0" smtClean="0">
                <a:latin typeface="Times New Roman" pitchFamily="18" charset="0"/>
                <a:cs typeface="Times New Roman" pitchFamily="18" charset="0"/>
              </a:rPr>
              <a:t>- наиболее часто встречающийся результат. В данном случае 3, т. к. отметка «4» встречается наибольшее количество раз.</a:t>
            </a:r>
          </a:p>
          <a:p>
            <a:pPr algn="just">
              <a:lnSpc>
                <a:spcPct val="150000"/>
              </a:lnSpc>
            </a:pPr>
            <a:r>
              <a:rPr lang="ru-RU" sz="2000" b="1" dirty="0" smtClean="0">
                <a:solidFill>
                  <a:srgbClr val="FF0000"/>
                </a:solidFill>
                <a:latin typeface="Times New Roman" pitchFamily="18" charset="0"/>
                <a:cs typeface="Times New Roman" pitchFamily="18" charset="0"/>
              </a:rPr>
              <a:t>Среднее</a:t>
            </a:r>
            <a:r>
              <a:rPr lang="ru-RU" sz="2000" b="1"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(или </a:t>
            </a:r>
            <a:r>
              <a:rPr lang="ru-RU" sz="2000" b="1" dirty="0" smtClean="0">
                <a:solidFill>
                  <a:srgbClr val="FF0000"/>
                </a:solidFill>
                <a:latin typeface="Times New Roman" pitchFamily="18" charset="0"/>
                <a:cs typeface="Times New Roman" pitchFamily="18" charset="0"/>
              </a:rPr>
              <a:t>среднее арифметическое</a:t>
            </a:r>
            <a:r>
              <a:rPr lang="ru-RU" sz="2000" b="1"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 частное от деления суммы всех результатов измерения на объем измерения. Обычно его вычисляют после составления таблицы распределения.</a:t>
            </a:r>
            <a:endParaRPr lang="ru-RU" sz="2000" dirty="0">
              <a:latin typeface="Times New Roman" pitchFamily="18" charset="0"/>
              <a:cs typeface="Times New Roman" pitchFamily="18" charset="0"/>
            </a:endParaRPr>
          </a:p>
        </p:txBody>
      </p:sp>
      <p:graphicFrame>
        <p:nvGraphicFramePr>
          <p:cNvPr id="3" name="Таблица 2"/>
          <p:cNvGraphicFramePr>
            <a:graphicFrameLocks noGrp="1"/>
          </p:cNvGraphicFramePr>
          <p:nvPr>
            <p:extLst>
              <p:ext uri="{D42A27DB-BD31-4B8C-83A1-F6EECF244321}">
                <p14:modId xmlns:p14="http://schemas.microsoft.com/office/powerpoint/2010/main" val="829434005"/>
              </p:ext>
            </p:extLst>
          </p:nvPr>
        </p:nvGraphicFramePr>
        <p:xfrm>
          <a:off x="323528" y="5805264"/>
          <a:ext cx="3109687" cy="792480"/>
        </p:xfrm>
        <a:graphic>
          <a:graphicData uri="http://schemas.openxmlformats.org/drawingml/2006/table">
            <a:tbl>
              <a:tblPr firstRow="1" bandRow="1">
                <a:tableStyleId>{5940675A-B579-460E-94D1-54222C63F5DA}</a:tableStyleId>
              </a:tblPr>
              <a:tblGrid>
                <a:gridCol w="1312978"/>
                <a:gridCol w="415214"/>
                <a:gridCol w="414036"/>
                <a:gridCol w="345521"/>
                <a:gridCol w="276417"/>
                <a:gridCol w="345521"/>
              </a:tblGrid>
              <a:tr h="360236">
                <a:tc>
                  <a:txBody>
                    <a:bodyPr/>
                    <a:lstStyle/>
                    <a:p>
                      <a:r>
                        <a:rPr lang="ru-RU" sz="1800" b="1" kern="1200" dirty="0" smtClean="0">
                          <a:solidFill>
                            <a:schemeClr val="tx1"/>
                          </a:solidFill>
                          <a:latin typeface="Times New Roman" pitchFamily="18" charset="0"/>
                          <a:ea typeface="+mn-ea"/>
                          <a:cs typeface="Times New Roman" pitchFamily="18" charset="0"/>
                        </a:rPr>
                        <a:t>Суворовец</a:t>
                      </a:r>
                      <a:endParaRPr lang="ru-RU" sz="1800" b="1" kern="1200" dirty="0">
                        <a:solidFill>
                          <a:schemeClr val="tx1"/>
                        </a:solidFill>
                        <a:latin typeface="Times New Roman" pitchFamily="18" charset="0"/>
                        <a:ea typeface="+mn-ea"/>
                        <a:cs typeface="Times New Roman" pitchFamily="18" charset="0"/>
                      </a:endParaRPr>
                    </a:p>
                  </a:txBody>
                  <a:tcPr/>
                </a:tc>
                <a:tc>
                  <a:txBody>
                    <a:bodyPr/>
                    <a:lstStyle/>
                    <a:p>
                      <a:pPr algn="ctr"/>
                      <a:r>
                        <a:rPr lang="ru-RU" sz="2000" b="1" kern="1200" dirty="0" smtClean="0">
                          <a:solidFill>
                            <a:srgbClr val="0070C0"/>
                          </a:solidFill>
                          <a:latin typeface="Times New Roman" pitchFamily="18" charset="0"/>
                          <a:ea typeface="+mn-ea"/>
                          <a:cs typeface="Times New Roman" pitchFamily="18" charset="0"/>
                        </a:rPr>
                        <a:t>1</a:t>
                      </a:r>
                      <a:endParaRPr lang="ru-RU" sz="2000" b="1" kern="1200" dirty="0">
                        <a:solidFill>
                          <a:srgbClr val="0070C0"/>
                        </a:solidFill>
                        <a:latin typeface="Times New Roman" pitchFamily="18" charset="0"/>
                        <a:ea typeface="+mn-ea"/>
                        <a:cs typeface="Times New Roman" pitchFamily="18" charset="0"/>
                      </a:endParaRPr>
                    </a:p>
                  </a:txBody>
                  <a:tcPr/>
                </a:tc>
                <a:tc>
                  <a:txBody>
                    <a:bodyPr/>
                    <a:lstStyle/>
                    <a:p>
                      <a:pPr algn="ctr"/>
                      <a:r>
                        <a:rPr lang="ru-RU" sz="2000" b="1" kern="1200" dirty="0" smtClean="0">
                          <a:solidFill>
                            <a:srgbClr val="0070C0"/>
                          </a:solidFill>
                          <a:latin typeface="Times New Roman" pitchFamily="18" charset="0"/>
                          <a:ea typeface="+mn-ea"/>
                          <a:cs typeface="Times New Roman" pitchFamily="18" charset="0"/>
                        </a:rPr>
                        <a:t>2</a:t>
                      </a:r>
                      <a:endParaRPr lang="ru-RU" sz="2000" b="1" kern="1200" dirty="0">
                        <a:solidFill>
                          <a:srgbClr val="0070C0"/>
                        </a:solidFill>
                        <a:latin typeface="Times New Roman" pitchFamily="18" charset="0"/>
                        <a:ea typeface="+mn-ea"/>
                        <a:cs typeface="Times New Roman" pitchFamily="18" charset="0"/>
                      </a:endParaRPr>
                    </a:p>
                  </a:txBody>
                  <a:tcPr/>
                </a:tc>
                <a:tc>
                  <a:txBody>
                    <a:bodyPr/>
                    <a:lstStyle/>
                    <a:p>
                      <a:pPr algn="ctr"/>
                      <a:r>
                        <a:rPr lang="ru-RU" sz="2000" b="1" kern="1200" dirty="0" smtClean="0">
                          <a:solidFill>
                            <a:srgbClr val="0070C0"/>
                          </a:solidFill>
                          <a:latin typeface="Times New Roman" pitchFamily="18" charset="0"/>
                          <a:ea typeface="+mn-ea"/>
                          <a:cs typeface="Times New Roman" pitchFamily="18" charset="0"/>
                        </a:rPr>
                        <a:t>3</a:t>
                      </a:r>
                      <a:endParaRPr lang="ru-RU" sz="2000" b="1" kern="1200" dirty="0">
                        <a:solidFill>
                          <a:srgbClr val="0070C0"/>
                        </a:solidFill>
                        <a:latin typeface="Times New Roman" pitchFamily="18" charset="0"/>
                        <a:ea typeface="+mn-ea"/>
                        <a:cs typeface="Times New Roman" pitchFamily="18" charset="0"/>
                      </a:endParaRPr>
                    </a:p>
                  </a:txBody>
                  <a:tcPr/>
                </a:tc>
                <a:tc>
                  <a:txBody>
                    <a:bodyPr/>
                    <a:lstStyle/>
                    <a:p>
                      <a:pPr algn="ctr"/>
                      <a:r>
                        <a:rPr lang="ru-RU" sz="2000" b="1" kern="1200" dirty="0" smtClean="0">
                          <a:solidFill>
                            <a:srgbClr val="0070C0"/>
                          </a:solidFill>
                          <a:latin typeface="Times New Roman" pitchFamily="18" charset="0"/>
                          <a:ea typeface="+mn-ea"/>
                          <a:cs typeface="Times New Roman" pitchFamily="18" charset="0"/>
                        </a:rPr>
                        <a:t>4</a:t>
                      </a:r>
                      <a:endParaRPr lang="ru-RU" sz="2000" b="1" kern="1200" dirty="0">
                        <a:solidFill>
                          <a:srgbClr val="0070C0"/>
                        </a:solidFill>
                        <a:latin typeface="Times New Roman" pitchFamily="18" charset="0"/>
                        <a:ea typeface="+mn-ea"/>
                        <a:cs typeface="Times New Roman" pitchFamily="18" charset="0"/>
                      </a:endParaRPr>
                    </a:p>
                  </a:txBody>
                  <a:tcPr/>
                </a:tc>
                <a:tc>
                  <a:txBody>
                    <a:bodyPr/>
                    <a:lstStyle/>
                    <a:p>
                      <a:pPr algn="ctr"/>
                      <a:r>
                        <a:rPr lang="ru-RU" sz="2000" b="1" kern="1200" dirty="0" smtClean="0">
                          <a:solidFill>
                            <a:srgbClr val="0070C0"/>
                          </a:solidFill>
                          <a:latin typeface="Times New Roman" pitchFamily="18" charset="0"/>
                          <a:ea typeface="+mn-ea"/>
                          <a:cs typeface="Times New Roman" pitchFamily="18" charset="0"/>
                        </a:rPr>
                        <a:t>5</a:t>
                      </a:r>
                      <a:endParaRPr lang="ru-RU" sz="2000" b="1" kern="1200" dirty="0">
                        <a:solidFill>
                          <a:srgbClr val="0070C0"/>
                        </a:solidFill>
                        <a:latin typeface="Times New Roman" pitchFamily="18" charset="0"/>
                        <a:ea typeface="+mn-ea"/>
                        <a:cs typeface="Times New Roman" pitchFamily="18" charset="0"/>
                      </a:endParaRPr>
                    </a:p>
                  </a:txBody>
                  <a:tcPr/>
                </a:tc>
              </a:tr>
              <a:tr h="360236">
                <a:tc>
                  <a:txBody>
                    <a:bodyPr/>
                    <a:lstStyle/>
                    <a:p>
                      <a:r>
                        <a:rPr lang="ru-RU" sz="1800" b="1" kern="1200" dirty="0" smtClean="0">
                          <a:solidFill>
                            <a:schemeClr val="tx1"/>
                          </a:solidFill>
                          <a:latin typeface="Times New Roman" pitchFamily="18" charset="0"/>
                          <a:ea typeface="+mn-ea"/>
                          <a:cs typeface="Times New Roman" pitchFamily="18" charset="0"/>
                        </a:rPr>
                        <a:t>Отметка</a:t>
                      </a:r>
                      <a:endParaRPr lang="ru-RU" sz="1800" b="1" kern="1200" dirty="0">
                        <a:solidFill>
                          <a:schemeClr val="tx1"/>
                        </a:solidFill>
                        <a:latin typeface="Times New Roman" pitchFamily="18" charset="0"/>
                        <a:ea typeface="+mn-ea"/>
                        <a:cs typeface="Times New Roman" pitchFamily="18" charset="0"/>
                      </a:endParaRPr>
                    </a:p>
                  </a:txBody>
                  <a:tcPr/>
                </a:tc>
                <a:tc>
                  <a:txBody>
                    <a:bodyPr/>
                    <a:lstStyle/>
                    <a:p>
                      <a:pPr algn="ctr"/>
                      <a:r>
                        <a:rPr lang="ru-RU" sz="2000" b="1" kern="1200" dirty="0" smtClean="0">
                          <a:solidFill>
                            <a:schemeClr val="tx1"/>
                          </a:solidFill>
                          <a:latin typeface="Times New Roman" pitchFamily="18" charset="0"/>
                          <a:ea typeface="+mn-ea"/>
                          <a:cs typeface="Times New Roman" pitchFamily="18" charset="0"/>
                        </a:rPr>
                        <a:t>4</a:t>
                      </a:r>
                      <a:endParaRPr lang="ru-RU" sz="2000" b="1" kern="1200" dirty="0">
                        <a:solidFill>
                          <a:schemeClr val="tx1"/>
                        </a:solidFill>
                        <a:latin typeface="Times New Roman" pitchFamily="18" charset="0"/>
                        <a:ea typeface="+mn-ea"/>
                        <a:cs typeface="Times New Roman" pitchFamily="18" charset="0"/>
                      </a:endParaRPr>
                    </a:p>
                  </a:txBody>
                  <a:tcPr/>
                </a:tc>
                <a:tc>
                  <a:txBody>
                    <a:bodyPr/>
                    <a:lstStyle/>
                    <a:p>
                      <a:pPr algn="ctr"/>
                      <a:r>
                        <a:rPr lang="ru-RU" sz="2000" b="1" kern="1200" dirty="0" smtClean="0">
                          <a:solidFill>
                            <a:schemeClr val="tx1"/>
                          </a:solidFill>
                          <a:latin typeface="Times New Roman" pitchFamily="18" charset="0"/>
                          <a:ea typeface="+mn-ea"/>
                          <a:cs typeface="Times New Roman" pitchFamily="18" charset="0"/>
                        </a:rPr>
                        <a:t>3</a:t>
                      </a:r>
                      <a:endParaRPr lang="ru-RU" sz="2000" b="1" kern="1200" dirty="0">
                        <a:solidFill>
                          <a:schemeClr val="tx1"/>
                        </a:solidFill>
                        <a:latin typeface="Times New Roman" pitchFamily="18" charset="0"/>
                        <a:ea typeface="+mn-ea"/>
                        <a:cs typeface="Times New Roman" pitchFamily="18" charset="0"/>
                      </a:endParaRPr>
                    </a:p>
                  </a:txBody>
                  <a:tcPr/>
                </a:tc>
                <a:tc>
                  <a:txBody>
                    <a:bodyPr/>
                    <a:lstStyle/>
                    <a:p>
                      <a:pPr algn="ctr"/>
                      <a:r>
                        <a:rPr lang="ru-RU" sz="2000" b="1" kern="1200" dirty="0" smtClean="0">
                          <a:solidFill>
                            <a:schemeClr val="tx1"/>
                          </a:solidFill>
                          <a:latin typeface="Times New Roman" pitchFamily="18" charset="0"/>
                          <a:ea typeface="+mn-ea"/>
                          <a:cs typeface="Times New Roman" pitchFamily="18" charset="0"/>
                        </a:rPr>
                        <a:t>4</a:t>
                      </a:r>
                      <a:endParaRPr lang="ru-RU" sz="2000" b="1" kern="1200" dirty="0">
                        <a:solidFill>
                          <a:schemeClr val="tx1"/>
                        </a:solidFill>
                        <a:latin typeface="Times New Roman" pitchFamily="18" charset="0"/>
                        <a:ea typeface="+mn-ea"/>
                        <a:cs typeface="Times New Roman" pitchFamily="18" charset="0"/>
                      </a:endParaRPr>
                    </a:p>
                  </a:txBody>
                  <a:tcPr/>
                </a:tc>
                <a:tc>
                  <a:txBody>
                    <a:bodyPr/>
                    <a:lstStyle/>
                    <a:p>
                      <a:pPr algn="ctr"/>
                      <a:r>
                        <a:rPr lang="ru-RU" sz="2000" b="1" kern="1200" dirty="0" smtClean="0">
                          <a:solidFill>
                            <a:schemeClr val="tx1"/>
                          </a:solidFill>
                          <a:latin typeface="Times New Roman" pitchFamily="18" charset="0"/>
                          <a:ea typeface="+mn-ea"/>
                          <a:cs typeface="Times New Roman" pitchFamily="18" charset="0"/>
                        </a:rPr>
                        <a:t>5</a:t>
                      </a:r>
                      <a:endParaRPr lang="ru-RU" sz="2000" b="1" kern="1200" dirty="0">
                        <a:solidFill>
                          <a:schemeClr val="tx1"/>
                        </a:solidFill>
                        <a:latin typeface="Times New Roman" pitchFamily="18" charset="0"/>
                        <a:ea typeface="+mn-ea"/>
                        <a:cs typeface="Times New Roman" pitchFamily="18" charset="0"/>
                      </a:endParaRPr>
                    </a:p>
                  </a:txBody>
                  <a:tcPr/>
                </a:tc>
                <a:tc>
                  <a:txBody>
                    <a:bodyPr/>
                    <a:lstStyle/>
                    <a:p>
                      <a:pPr algn="ctr"/>
                      <a:r>
                        <a:rPr lang="ru-RU" sz="2000" b="1" kern="1200" dirty="0" smtClean="0">
                          <a:solidFill>
                            <a:schemeClr val="tx1"/>
                          </a:solidFill>
                          <a:latin typeface="Times New Roman" pitchFamily="18" charset="0"/>
                          <a:ea typeface="+mn-ea"/>
                          <a:cs typeface="Times New Roman" pitchFamily="18" charset="0"/>
                        </a:rPr>
                        <a:t>4</a:t>
                      </a:r>
                      <a:endParaRPr lang="ru-RU" sz="2000" b="1" kern="1200" dirty="0">
                        <a:solidFill>
                          <a:schemeClr val="tx1"/>
                        </a:solidFill>
                        <a:latin typeface="Times New Roman" pitchFamily="18" charset="0"/>
                        <a:ea typeface="+mn-ea"/>
                        <a:cs typeface="Times New Roman" pitchFamily="18" charset="0"/>
                      </a:endParaRPr>
                    </a:p>
                  </a:txBody>
                  <a:tcPr/>
                </a:tc>
              </a:tr>
            </a:tbl>
          </a:graphicData>
        </a:graphic>
      </p:graphicFrame>
    </p:spTree>
    <p:extLst>
      <p:ext uri="{BB962C8B-B14F-4D97-AF65-F5344CB8AC3E}">
        <p14:creationId xmlns:p14="http://schemas.microsoft.com/office/powerpoint/2010/main" val="2078153725"/>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213</TotalTime>
  <Words>794</Words>
  <Application>Microsoft Office PowerPoint</Application>
  <PresentationFormat>Экран (4:3)</PresentationFormat>
  <Paragraphs>106</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Ли</dc:creator>
  <cp:lastModifiedBy>Ли</cp:lastModifiedBy>
  <cp:revision>38</cp:revision>
  <dcterms:created xsi:type="dcterms:W3CDTF">2012-01-31T19:38:52Z</dcterms:created>
  <dcterms:modified xsi:type="dcterms:W3CDTF">2012-01-31T23:20:43Z</dcterms:modified>
</cp:coreProperties>
</file>