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70" r:id="rId14"/>
    <p:sldId id="271" r:id="rId15"/>
    <p:sldId id="26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5DBE-2F2B-4602-80E7-72A6AE12F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B2098-FC8E-41F4-AB67-0CC95B20D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E126B-0D70-4EF6-B20B-9896D29DB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E0820-9F84-40B9-BC8F-4A23B75B9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CD314-E390-431D-832C-E4BBC593A4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3EE70-5D50-462F-B274-801ECA580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B73A7-CE10-4528-90C4-CB7B2570A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8D77A-922E-434F-B0D5-2E7886DAC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66AE1-725B-45CB-A28A-E0BDFDEF4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FD148-4E96-48C4-BAF7-4022BF275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B87B-808B-448B-9823-5DC4CE6A2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3C1CC5-DE67-4C6E-ADED-2558D8CCC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5"/>
          <p:cNvSpPr>
            <a:spLocks noGrp="1"/>
          </p:cNvSpPr>
          <p:nvPr>
            <p:ph type="ctrTitle"/>
          </p:nvPr>
        </p:nvSpPr>
        <p:spPr>
          <a:xfrm>
            <a:off x="685800" y="1785938"/>
            <a:ext cx="7772400" cy="39290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Почему свой ребёнок становится чужим?</a:t>
            </a:r>
            <a:br>
              <a:rPr lang="ru-RU" b="1" smtClean="0">
                <a:solidFill>
                  <a:srgbClr val="006600"/>
                </a:solidFill>
              </a:rPr>
            </a:br>
            <a:r>
              <a:rPr lang="ru-RU" b="1" smtClean="0">
                <a:solidFill>
                  <a:srgbClr val="006600"/>
                </a:solidFill>
              </a:rPr>
              <a:t>Как найти взаимопонимание со своим ребёнком?</a:t>
            </a:r>
            <a:br>
              <a:rPr lang="ru-RU" b="1" smtClean="0">
                <a:solidFill>
                  <a:srgbClr val="006600"/>
                </a:solidFill>
              </a:rPr>
            </a:br>
            <a:endParaRPr lang="ru-RU" b="1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1188" y="1773238"/>
            <a:ext cx="7561262" cy="36718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800">
                <a:solidFill>
                  <a:srgbClr val="FF0000"/>
                </a:solidFill>
              </a:rPr>
              <a:t>Да – 2 балла</a:t>
            </a:r>
          </a:p>
          <a:p>
            <a:pPr algn="ctr"/>
            <a:r>
              <a:rPr lang="ru-RU" sz="4800">
                <a:solidFill>
                  <a:srgbClr val="FF0000"/>
                </a:solidFill>
              </a:rPr>
              <a:t>Отчасти и иногда – 1 балл</a:t>
            </a:r>
          </a:p>
          <a:p>
            <a:pPr algn="ctr"/>
            <a:r>
              <a:rPr lang="ru-RU" sz="4800">
                <a:solidFill>
                  <a:srgbClr val="FF0000"/>
                </a:solidFill>
              </a:rPr>
              <a:t>Нет – 0 баллов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11188" y="1773238"/>
            <a:ext cx="7561262" cy="36718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Более 20 баллов- </a:t>
            </a:r>
          </a:p>
          <a:p>
            <a:pPr algn="ctr"/>
            <a:r>
              <a:rPr lang="ru-RU" sz="4000"/>
              <a:t>ваши отношения с детьми </a:t>
            </a:r>
          </a:p>
          <a:p>
            <a:pPr algn="ctr"/>
            <a:r>
              <a:rPr lang="ru-RU" sz="4000"/>
              <a:t>можно назвать благополучными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411413" y="188913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0825" y="1628775"/>
            <a:ext cx="8497888" cy="4824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0000"/>
                </a:solidFill>
              </a:rPr>
              <a:t>От 10 до  20 баллов- </a:t>
            </a:r>
          </a:p>
          <a:p>
            <a:pPr algn="ctr"/>
            <a:r>
              <a:rPr lang="ru-RU" sz="4000"/>
              <a:t> отношения </a:t>
            </a:r>
          </a:p>
          <a:p>
            <a:pPr algn="ctr"/>
            <a:r>
              <a:rPr lang="ru-RU" sz="4000"/>
              <a:t>можно оценить,</a:t>
            </a:r>
          </a:p>
          <a:p>
            <a:pPr algn="ctr"/>
            <a:r>
              <a:rPr lang="ru-RU" sz="4000"/>
              <a:t>как удовлетворительные, </a:t>
            </a:r>
          </a:p>
          <a:p>
            <a:pPr algn="ctr"/>
            <a:r>
              <a:rPr lang="ru-RU" sz="4000"/>
              <a:t>но недостаточно многосторонние.</a:t>
            </a:r>
          </a:p>
          <a:p>
            <a:pPr algn="ctr"/>
            <a:r>
              <a:rPr lang="ru-RU" sz="4000"/>
              <a:t>Вам следует подумать, </a:t>
            </a:r>
          </a:p>
          <a:p>
            <a:pPr algn="ctr"/>
            <a:r>
              <a:rPr lang="ru-RU" sz="4000"/>
              <a:t>как они будут улучшены</a:t>
            </a:r>
          </a:p>
          <a:p>
            <a:pPr algn="ctr"/>
            <a:r>
              <a:rPr lang="ru-RU" sz="4000"/>
              <a:t>и чем дополнены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411413" y="188913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1628775"/>
            <a:ext cx="8497888" cy="48244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0000"/>
                </a:solidFill>
              </a:rPr>
              <a:t>Менее  10  баллов-</a:t>
            </a:r>
            <a:r>
              <a:rPr lang="ru-RU" sz="400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4000"/>
              <a:t> </a:t>
            </a:r>
            <a:r>
              <a:rPr lang="ru-RU" sz="3200" b="1"/>
              <a:t>ваши контакты с детьми явно</a:t>
            </a:r>
          </a:p>
          <a:p>
            <a:pPr algn="ctr"/>
            <a:r>
              <a:rPr lang="ru-RU" sz="3200" b="1"/>
              <a:t> недостаточны. Необходимо принимать </a:t>
            </a:r>
          </a:p>
          <a:p>
            <a:pPr algn="ctr"/>
            <a:r>
              <a:rPr lang="ru-RU" sz="3200" b="1"/>
              <a:t>меры для их улучшения. </a:t>
            </a:r>
          </a:p>
          <a:p>
            <a:pPr algn="ctr"/>
            <a:r>
              <a:rPr lang="ru-RU" sz="3200" b="1"/>
              <a:t>Самое время остановиться</a:t>
            </a:r>
          </a:p>
          <a:p>
            <a:pPr algn="ctr"/>
            <a:r>
              <a:rPr lang="ru-RU" sz="3200" b="1"/>
              <a:t> и поразмышлять, </a:t>
            </a:r>
          </a:p>
          <a:p>
            <a:pPr algn="ctr"/>
            <a:r>
              <a:rPr lang="ru-RU" sz="3200" b="1"/>
              <a:t>в чем ваши удачи в воспитании, </a:t>
            </a:r>
          </a:p>
          <a:p>
            <a:pPr algn="ctr"/>
            <a:r>
              <a:rPr lang="ru-RU" sz="3200" b="1"/>
              <a:t>а где вы ошибаетесь</a:t>
            </a:r>
            <a:endParaRPr lang="ru-RU" sz="320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11413" y="188913"/>
            <a:ext cx="4824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>
                <a:solidFill>
                  <a:schemeClr val="bg1"/>
                </a:solidFill>
              </a:rPr>
              <a:t>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291512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Ценность сегодняшнего разговора в том, что…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Чтобы ребёнок не стал чужим, нужно…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b="1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b="1" smtClean="0">
                <a:solidFill>
                  <a:srgbClr val="006600"/>
                </a:solidFill>
              </a:rPr>
              <a:t>Основа эффективного взаимодействия с детьми – это…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>
              <a:solidFill>
                <a:srgbClr val="003366"/>
              </a:solidFill>
            </a:endParaRPr>
          </a:p>
          <a:p>
            <a:pPr>
              <a:lnSpc>
                <a:spcPct val="90000"/>
              </a:lnSpc>
            </a:pPr>
            <a:endParaRPr lang="ru-RU" smtClean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eaLnBrk="1" hangingPunct="1"/>
            <a:r>
              <a:rPr lang="ru-RU" b="1" smtClean="0"/>
              <a:t>Рефлексия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006600"/>
                </a:solidFill>
              </a:rPr>
              <a:t>Благодарю за взаимодействие!</a:t>
            </a:r>
          </a:p>
          <a:p>
            <a:pPr algn="ctr" eaLnBrk="1" hangingPunct="1">
              <a:buFontTx/>
              <a:buNone/>
            </a:pPr>
            <a:endParaRPr lang="ru-RU" sz="4400" b="1" smtClean="0">
              <a:solidFill>
                <a:srgbClr val="0066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z="4400" b="1" smtClean="0">
                <a:solidFill>
                  <a:srgbClr val="006600"/>
                </a:solidFill>
              </a:rPr>
              <a:t>Желаю успехов в воспитании детей!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5259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3600" b="1" smtClean="0">
                <a:solidFill>
                  <a:srgbClr val="FF0000"/>
                </a:solidFill>
              </a:rPr>
              <a:t>Что следует запрещать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3600" b="1" smtClean="0">
                <a:solidFill>
                  <a:srgbClr val="003366"/>
                </a:solidFill>
              </a:rPr>
              <a:t>То, что может нанести вред здоровью ребёнка или окружающим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3600" b="1" smtClean="0">
                <a:solidFill>
                  <a:srgbClr val="003366"/>
                </a:solidFill>
              </a:rPr>
              <a:t>То, что может привести к порче вещей, в которые вложен труд людей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3600" b="1" smtClean="0">
                <a:solidFill>
                  <a:srgbClr val="003366"/>
                </a:solidFill>
              </a:rPr>
              <a:t>То, что противоречит нравственным нормам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3392487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076700"/>
            <a:ext cx="3024188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060575"/>
            <a:ext cx="284162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4525963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ru-RU" sz="4400" b="1" smtClean="0">
                <a:solidFill>
                  <a:srgbClr val="FF0000"/>
                </a:solidFill>
              </a:rPr>
              <a:t>За что ведёт борьбу ребёнок?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800" b="1" smtClean="0">
                <a:solidFill>
                  <a:srgbClr val="003366"/>
                </a:solidFill>
              </a:rPr>
              <a:t>За то, чтобы перестать быть ребёнком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800" b="1" smtClean="0">
                <a:solidFill>
                  <a:srgbClr val="003366"/>
                </a:solidFill>
              </a:rPr>
              <a:t>За прекращение посягательства на его физическое начало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800" b="1" smtClean="0">
                <a:solidFill>
                  <a:srgbClr val="003366"/>
                </a:solidFill>
              </a:rPr>
              <a:t>Поиск эталонных подтверждений среди сверстников</a:t>
            </a:r>
          </a:p>
          <a:p>
            <a:pPr marL="609600" indent="-609600" algn="ctr" eaLnBrk="1" hangingPunct="1">
              <a:buFontTx/>
              <a:buAutoNum type="arabicPeriod"/>
            </a:pPr>
            <a:r>
              <a:rPr lang="ru-RU" sz="2800" b="1" smtClean="0">
                <a:solidFill>
                  <a:srgbClr val="003366"/>
                </a:solidFill>
              </a:rPr>
              <a:t>Протест против замечаний, обсуждений, особенно иронических, по поводу его физической зрелости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44675"/>
            <a:ext cx="651033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Ситуация№1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28750"/>
            <a:ext cx="4543425" cy="4525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66"/>
                </a:solidFill>
              </a:rPr>
              <a:t>Каковы ожидания детей в отношениях с родителями?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25" y="2492375"/>
            <a:ext cx="50958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74638"/>
            <a:ext cx="5688013" cy="7778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Ситуация №2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1773238"/>
            <a:ext cx="3924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</a:rPr>
              <a:t>Теперь я ничего не буду им рассказывать!!!</a:t>
            </a:r>
          </a:p>
        </p:txBody>
      </p:sp>
      <p:pic>
        <p:nvPicPr>
          <p:cNvPr id="6151" name="Picture 6" descr="C:\Documents and Settings\user\Рабочий стол\внеклассная работа\семь\c160a7a9c204756937b9d235034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1844675"/>
            <a:ext cx="4716463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142875"/>
            <a:ext cx="7215187" cy="777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Ситуация №3</a:t>
            </a:r>
          </a:p>
        </p:txBody>
      </p:sp>
      <p:pic>
        <p:nvPicPr>
          <p:cNvPr id="7173" name="Picture 5" descr="C:\Documents and Settings\user\Рабочий стол\толерантн\Дети\ссо.jpe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t="11111"/>
          <a:stretch>
            <a:fillRect/>
          </a:stretch>
        </p:blipFill>
        <p:spPr>
          <a:xfrm>
            <a:off x="4140200" y="1844675"/>
            <a:ext cx="4411663" cy="3978275"/>
          </a:xfrm>
          <a:noFill/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23850" y="1773238"/>
            <a:ext cx="30241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FF0000"/>
                </a:solidFill>
              </a:rPr>
              <a:t>Им не до меня!!!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7358063" cy="777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Ситуация №4</a:t>
            </a:r>
          </a:p>
        </p:txBody>
      </p:sp>
      <p:pic>
        <p:nvPicPr>
          <p:cNvPr id="8197" name="Picture 2" descr="C:\Documents and Settings\user\Рабочий стол\толерантн\Дети\img_37744038_9722_1.jpg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76600" y="2060575"/>
            <a:ext cx="5575300" cy="3349625"/>
          </a:xfrm>
          <a:noFill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2205038"/>
            <a:ext cx="298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00"/>
                </a:solidFill>
              </a:rPr>
              <a:t>Я уже не маленький!!!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7272338" cy="777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Всё начинается со взрыва!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341438"/>
            <a:ext cx="60388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5300663"/>
            <a:ext cx="6840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Так начиналась наша Вселенная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272338" cy="777875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chemeClr val="bg1"/>
                </a:solidFill>
              </a:rPr>
              <a:t>Всё начинается со взрыва!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5805488"/>
            <a:ext cx="8820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</a:rPr>
              <a:t>Так начинается прыжок во взрослую жизнь!!!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700213"/>
            <a:ext cx="5219700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836613"/>
            <a:ext cx="6337300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276475"/>
            <a:ext cx="5961063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557338"/>
            <a:ext cx="5229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226</TotalTime>
  <Words>264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Ландшафт</vt:lpstr>
      <vt:lpstr>Почему свой ребёнок становится чужим? Как найти взаимопонимание со своим ребёнком? </vt:lpstr>
      <vt:lpstr>Слайд 2</vt:lpstr>
      <vt:lpstr>Слайд 3</vt:lpstr>
      <vt:lpstr>Ситуация№1</vt:lpstr>
      <vt:lpstr>Ситуация №2</vt:lpstr>
      <vt:lpstr>Ситуация №3</vt:lpstr>
      <vt:lpstr>Ситуация №4</vt:lpstr>
      <vt:lpstr>Всё начинается со взрыва!</vt:lpstr>
      <vt:lpstr>Всё начинается со взрыва!</vt:lpstr>
      <vt:lpstr>Слайд 10</vt:lpstr>
      <vt:lpstr>Слайд 11</vt:lpstr>
      <vt:lpstr>Слайд 12</vt:lpstr>
      <vt:lpstr>Слайд 13</vt:lpstr>
      <vt:lpstr>Рефлексия </vt:lpstr>
      <vt:lpstr>Слайд 15</vt:lpstr>
    </vt:vector>
  </TitlesOfParts>
  <Company>МОУ СОШ с УИОП г.Кирс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свой ребёнок становится чужим? Как найти взаимопонимание со своим ребёнком? </dc:title>
  <dc:creator>Шибанов Николай Викторович</dc:creator>
  <cp:lastModifiedBy>user</cp:lastModifiedBy>
  <cp:revision>7</cp:revision>
  <dcterms:created xsi:type="dcterms:W3CDTF">2011-02-24T10:45:56Z</dcterms:created>
  <dcterms:modified xsi:type="dcterms:W3CDTF">2012-11-29T08:12:44Z</dcterms:modified>
</cp:coreProperties>
</file>