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006600"/>
    <a:srgbClr val="0000FF"/>
    <a:srgbClr val="00FFFF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28588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sz="2800" dirty="0" smtClean="0">
                <a:solidFill>
                  <a:srgbClr val="0000FF"/>
                </a:solidFill>
              </a:rPr>
              <a:t/>
            </a:r>
            <a:br>
              <a:rPr lang="ru-RU" sz="2800" dirty="0" smtClean="0">
                <a:solidFill>
                  <a:srgbClr val="0000FF"/>
                </a:solidFill>
              </a:rPr>
            </a:br>
            <a:r>
              <a:rPr lang="ru-RU" sz="3600" b="1" i="1" dirty="0" smtClean="0">
                <a:solidFill>
                  <a:srgbClr val="0000FF"/>
                </a:solidFill>
                <a:latin typeface="Monotype Corsiva" pitchFamily="66" charset="0"/>
              </a:rPr>
              <a:t>Глагол. Повторение </a:t>
            </a:r>
            <a:r>
              <a:rPr lang="ru-RU" sz="3600" b="1" i="1" dirty="0" smtClean="0">
                <a:solidFill>
                  <a:srgbClr val="0000FF"/>
                </a:solidFill>
                <a:latin typeface="Monotype Corsiva" pitchFamily="66" charset="0"/>
              </a:rPr>
              <a:t>изученного</a:t>
            </a:r>
            <a:r>
              <a:rPr lang="en-US" sz="3600" b="1" i="1" dirty="0" smtClean="0">
                <a:solidFill>
                  <a:srgbClr val="0000FF"/>
                </a:solidFill>
                <a:latin typeface="Monotype Corsiva" pitchFamily="66" charset="0"/>
              </a:rPr>
              <a:t>.</a:t>
            </a:r>
            <a:endParaRPr lang="ru-RU" sz="3600" b="1" i="1" dirty="0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643998" cy="50720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>
              <a:lnSpc>
                <a:spcPct val="150000"/>
              </a:lnSpc>
            </a:pP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И вот он                                                                  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Кто сказал, что мы подрались?</a:t>
            </a:r>
          </a:p>
          <a:p>
            <a:pPr algn="l">
              <a:lnSpc>
                <a:spcPct val="150000"/>
              </a:lnSpc>
            </a:pP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Начал свой рассказ:                                             </a:t>
            </a:r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Мы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не дрались, а боролись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Они ползут,                                                          </a:t>
            </a:r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Правда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мы чуть –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чуть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кусались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>
              <a:lnSpc>
                <a:spcPct val="150000"/>
              </a:lnSpc>
            </a:pP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А он им – раз!                                                        </a:t>
            </a:r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щипались, и кололись.</a:t>
            </a:r>
          </a:p>
          <a:p>
            <a:pPr algn="l">
              <a:lnSpc>
                <a:spcPct val="150000"/>
              </a:lnSpc>
            </a:pP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А тут как раз                                                         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Правда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мы друг друга мяли,</a:t>
            </a:r>
          </a:p>
          <a:p>
            <a:pPr algn="l">
              <a:lnSpc>
                <a:spcPct val="150000"/>
              </a:lnSpc>
            </a:pP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Она ползла.                                                            </a:t>
            </a:r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бодались, и лягались.</a:t>
            </a:r>
          </a:p>
          <a:p>
            <a:pPr algn="l">
              <a:lnSpc>
                <a:spcPct val="150000"/>
              </a:lnSpc>
            </a:pP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А он как даст ему со зла!                                    </a:t>
            </a:r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Нас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конечно, разнимали.</a:t>
            </a:r>
          </a:p>
          <a:p>
            <a:pPr algn="l">
              <a:lnSpc>
                <a:spcPct val="150000"/>
              </a:lnSpc>
            </a:pP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Они ей раз!                                                             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Мы ,конечно, упирались.</a:t>
            </a:r>
          </a:p>
          <a:p>
            <a:pPr algn="l">
              <a:lnSpc>
                <a:spcPct val="150000"/>
              </a:lnSpc>
            </a:pP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Она им раз!</a:t>
            </a:r>
          </a:p>
          <a:p>
            <a:pPr algn="l">
              <a:lnSpc>
                <a:spcPct val="150000"/>
              </a:lnSpc>
            </a:pP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Но тут как раз</a:t>
            </a:r>
          </a:p>
          <a:p>
            <a:pPr algn="r">
              <a:lnSpc>
                <a:spcPct val="150000"/>
              </a:lnSpc>
            </a:pP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Её он спас».             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Monotype Corsiva" pitchFamily="66" charset="0"/>
                <a:cs typeface="Times New Roman" pitchFamily="18" charset="0"/>
              </a:rPr>
              <a:t>А</a:t>
            </a:r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Monotype Corsiva" pitchFamily="66" charset="0"/>
                <a:cs typeface="Times New Roman" pitchFamily="18" charset="0"/>
              </a:rPr>
              <a:t>.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Monotype Corsiva" pitchFamily="66" charset="0"/>
                <a:cs typeface="Times New Roman" pitchFamily="18" charset="0"/>
              </a:rPr>
              <a:t>Барто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Monotype Corsiva" pitchFamily="66" charset="0"/>
                <a:cs typeface="Times New Roman" pitchFamily="18" charset="0"/>
              </a:rPr>
              <a:t>       </a:t>
            </a:r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Monotype Corsiva" pitchFamily="66" charset="0"/>
                <a:cs typeface="Times New Roman" pitchFamily="18" charset="0"/>
              </a:rPr>
              <a:t>                                                  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Monotype Corsiva" pitchFamily="66" charset="0"/>
                <a:cs typeface="Times New Roman" pitchFamily="18" charset="0"/>
              </a:rPr>
              <a:t>                             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Monotype Corsiva" pitchFamily="66" charset="0"/>
                <a:cs typeface="Times New Roman" pitchFamily="18" charset="0"/>
              </a:rPr>
              <a:t>А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Monotype Corsiva" pitchFamily="66" charset="0"/>
                <a:cs typeface="Times New Roman" pitchFamily="18" charset="0"/>
              </a:rPr>
              <a:t>.</a:t>
            </a:r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Monotype Corsiva" pitchFamily="66" charset="0"/>
                <a:cs typeface="Times New Roman" pitchFamily="18" charset="0"/>
              </a:rPr>
              <a:t>Кушнер</a:t>
            </a:r>
            <a:endParaRPr lang="ru-RU" sz="21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6600"/>
              </a:solidFill>
              <a:latin typeface="Monotype Corsiva" pitchFamily="66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endParaRPr lang="ru-RU" sz="1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Monotype Corsiva" pitchFamily="66" charset="0"/>
            </a:endParaRPr>
          </a:p>
          <a:p>
            <a:pPr algn="l">
              <a:lnSpc>
                <a:spcPct val="150000"/>
              </a:lnSpc>
            </a:pPr>
            <a:endParaRPr lang="ru-RU" sz="1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Monotype Corsiva" pitchFamily="66" charset="0"/>
            </a:endParaRPr>
          </a:p>
          <a:p>
            <a:pPr algn="l">
              <a:lnSpc>
                <a:spcPct val="150000"/>
              </a:lnSpc>
            </a:pPr>
            <a:endParaRPr lang="ru-RU" sz="1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Monotype Corsiva" pitchFamily="66" charset="0"/>
            </a:endParaRPr>
          </a:p>
          <a:p>
            <a:pPr algn="l">
              <a:lnSpc>
                <a:spcPct val="150000"/>
              </a:lnSpc>
            </a:pPr>
            <a:endParaRPr lang="ru-RU" sz="1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Исправьте ошибки</a:t>
            </a:r>
          </a:p>
          <a:p>
            <a:pPr marL="514350" indent="-514350">
              <a:buAutoNum type="arabicPeriod"/>
            </a:pPr>
            <a:r>
              <a:rPr lang="ru-RU" dirty="0" smtClean="0"/>
              <a:t>Товарищ лейтенант разрешите обратится.</a:t>
            </a:r>
          </a:p>
          <a:p>
            <a:pPr marL="514350" indent="-514350">
              <a:buAutoNum type="arabicPeriod"/>
            </a:pPr>
            <a:r>
              <a:rPr lang="ru-RU" dirty="0" smtClean="0"/>
              <a:t>Ты небоишся взрыва? 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Над товарищем смеятся некрасиво.</a:t>
            </a:r>
          </a:p>
          <a:p>
            <a:pPr marL="514350" indent="-514350">
              <a:buAutoNum type="arabicPeriod"/>
            </a:pPr>
            <a:r>
              <a:rPr lang="ru-RU" dirty="0" smtClean="0"/>
              <a:t>Ты должен преследывать противника.</a:t>
            </a:r>
          </a:p>
          <a:p>
            <a:pPr marL="514350" indent="-514350">
              <a:buAutoNum type="arabicPeriod"/>
            </a:pPr>
            <a:r>
              <a:rPr lang="ru-RU" dirty="0" smtClean="0"/>
              <a:t>Ты хорошо пишеш по – русски. Мне надо написать письмо мами.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Он знаит много про историю москвы.</a:t>
            </a:r>
          </a:p>
          <a:p>
            <a:pPr marL="514350" indent="-514350">
              <a:buAutoNum type="arabicPeriod"/>
            </a:pPr>
            <a:r>
              <a:rPr lang="ru-RU" dirty="0" smtClean="0"/>
              <a:t>Товарищи, верте, мы одержим победу над фашистами!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Ключ</a:t>
            </a:r>
          </a:p>
          <a:p>
            <a:pPr marL="514350" indent="-514350">
              <a:buAutoNum type="arabicPeriod"/>
            </a:pPr>
            <a:r>
              <a:rPr lang="ru-RU" dirty="0" smtClean="0"/>
              <a:t>Товарищ лейтенант, разрешите обратиться.</a:t>
            </a:r>
          </a:p>
          <a:p>
            <a:pPr marL="514350" indent="-514350">
              <a:buAutoNum type="arabicPeriod"/>
            </a:pPr>
            <a:r>
              <a:rPr lang="ru-RU" dirty="0" smtClean="0"/>
              <a:t>Ты не боишься взрыва? 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Над товарищем смеяться некрасиво.</a:t>
            </a:r>
          </a:p>
          <a:p>
            <a:pPr marL="514350" indent="-514350">
              <a:buAutoNum type="arabicPeriod"/>
            </a:pPr>
            <a:r>
              <a:rPr lang="ru-RU" dirty="0" smtClean="0"/>
              <a:t>Ты должен преследовать противника.</a:t>
            </a:r>
          </a:p>
          <a:p>
            <a:pPr marL="514350" indent="-514350">
              <a:buAutoNum type="arabicPeriod"/>
            </a:pPr>
            <a:r>
              <a:rPr lang="ru-RU" dirty="0" smtClean="0"/>
              <a:t>Ты хорошо пишешь по – русски. Мне надо написать письмо маме.</a:t>
            </a:r>
          </a:p>
          <a:p>
            <a:pPr marL="514350" indent="-514350">
              <a:buAutoNum type="arabicPeriod"/>
            </a:pPr>
            <a:r>
              <a:rPr lang="ru-RU" dirty="0" smtClean="0"/>
              <a:t>Он знает много про историю Москвы.</a:t>
            </a:r>
          </a:p>
          <a:p>
            <a:pPr marL="514350" indent="-514350">
              <a:buAutoNum type="arabicPeriod"/>
            </a:pPr>
            <a:r>
              <a:rPr lang="ru-RU" dirty="0" smtClean="0"/>
              <a:t>Товарищи, верьте, мы одержим победу над фашистами!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</a:t>
            </a:r>
          </a:p>
          <a:p>
            <a:pPr marL="514350" indent="-514350">
              <a:buNone/>
            </a:pPr>
            <a:endParaRPr lang="ru-RU" b="1" dirty="0" smtClean="0">
              <a:solidFill>
                <a:schemeClr val="accent6">
                  <a:lumMod val="75000"/>
                </a:schemeClr>
              </a:solidFill>
              <a:latin typeface="Monotype Corsiva" pitchFamily="66" charset="0"/>
            </a:endParaRPr>
          </a:p>
          <a:p>
            <a:pPr marL="514350" indent="-514350">
              <a:buNone/>
            </a:pP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Морфологический разбор</a:t>
            </a:r>
          </a:p>
          <a:p>
            <a:pPr algn="ctr">
              <a:buNone/>
            </a:pP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идти</a:t>
            </a:r>
          </a:p>
          <a:p>
            <a:pPr algn="ctr">
              <a:buNone/>
            </a:pPr>
            <a:endParaRPr lang="ru-RU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dirty="0" smtClean="0">
                <a:solidFill>
                  <a:srgbClr val="FF33CC"/>
                </a:solidFill>
              </a:rPr>
              <a:t>Помните</a:t>
            </a:r>
          </a:p>
          <a:p>
            <a:pPr algn="ctr">
              <a:buNone/>
            </a:pPr>
            <a:endParaRPr lang="ru-RU" sz="4800" dirty="0" smtClean="0">
              <a:solidFill>
                <a:srgbClr val="FF33CC"/>
              </a:solidFill>
            </a:endParaRPr>
          </a:p>
          <a:p>
            <a:pPr algn="ctr">
              <a:buNone/>
            </a:pPr>
            <a:r>
              <a:rPr lang="ru-RU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лег бы</a:t>
            </a:r>
            <a:endParaRPr lang="ru-RU" sz="4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Ключ </a:t>
            </a:r>
          </a:p>
          <a:p>
            <a:pPr>
              <a:buNone/>
            </a:pPr>
            <a:r>
              <a:rPr lang="ru-RU" sz="1800" dirty="0" smtClean="0">
                <a:solidFill>
                  <a:srgbClr val="0000FF"/>
                </a:solidFill>
                <a:latin typeface="Monotype Corsiva" pitchFamily="66" charset="0"/>
              </a:rPr>
              <a:t>Идти – глагол</a:t>
            </a:r>
          </a:p>
          <a:p>
            <a:pPr marL="514350" indent="-514350">
              <a:buAutoNum type="arabicPeriod"/>
            </a:pPr>
            <a:r>
              <a:rPr lang="ru-RU" sz="1800" dirty="0" smtClean="0">
                <a:solidFill>
                  <a:srgbClr val="0000FF"/>
                </a:solidFill>
                <a:latin typeface="Monotype Corsiva" pitchFamily="66" charset="0"/>
              </a:rPr>
              <a:t>н.ф. – идти</a:t>
            </a:r>
          </a:p>
          <a:p>
            <a:pPr marL="514350" indent="-514350">
              <a:buAutoNum type="arabicPeriod"/>
            </a:pPr>
            <a:r>
              <a:rPr lang="ru-RU" sz="1800" dirty="0" smtClean="0">
                <a:solidFill>
                  <a:srgbClr val="0000FF"/>
                </a:solidFill>
                <a:latin typeface="Monotype Corsiva" pitchFamily="66" charset="0"/>
              </a:rPr>
              <a:t>Пост. – несов.в., </a:t>
            </a:r>
            <a:r>
              <a:rPr lang="ru-RU" sz="1800" dirty="0" err="1" smtClean="0">
                <a:solidFill>
                  <a:srgbClr val="0000FF"/>
                </a:solidFill>
                <a:latin typeface="Monotype Corsiva" pitchFamily="66" charset="0"/>
              </a:rPr>
              <a:t>неперех</a:t>
            </a:r>
            <a:r>
              <a:rPr lang="ru-RU" sz="1800" dirty="0" smtClean="0">
                <a:solidFill>
                  <a:srgbClr val="0000FF"/>
                </a:solidFill>
                <a:latin typeface="Monotype Corsiva" pitchFamily="66" charset="0"/>
              </a:rPr>
              <a:t>., </a:t>
            </a:r>
            <a:r>
              <a:rPr lang="en-US" sz="1800" dirty="0" smtClean="0">
                <a:solidFill>
                  <a:srgbClr val="0000FF"/>
                </a:solidFill>
                <a:latin typeface="Monotype Corsiva" pitchFamily="66" charset="0"/>
              </a:rPr>
              <a:t>I</a:t>
            </a:r>
            <a:r>
              <a:rPr lang="ru-RU" sz="1800" dirty="0" err="1" smtClean="0">
                <a:solidFill>
                  <a:srgbClr val="0000FF"/>
                </a:solidFill>
                <a:latin typeface="Monotype Corsiva" pitchFamily="66" charset="0"/>
              </a:rPr>
              <a:t>спр</a:t>
            </a:r>
            <a:r>
              <a:rPr lang="ru-RU" sz="1800" dirty="0" smtClean="0">
                <a:solidFill>
                  <a:srgbClr val="0000FF"/>
                </a:solidFill>
                <a:latin typeface="Monotype Corsiva" pitchFamily="66" charset="0"/>
              </a:rPr>
              <a:t>.,</a:t>
            </a:r>
          </a:p>
          <a:p>
            <a:pPr marL="514350" indent="-514350">
              <a:buAutoNum type="arabicPeriod"/>
            </a:pPr>
            <a:r>
              <a:rPr lang="ru-RU" sz="1800" dirty="0" err="1" smtClean="0">
                <a:solidFill>
                  <a:srgbClr val="0000FF"/>
                </a:solidFill>
                <a:latin typeface="Monotype Corsiva" pitchFamily="66" charset="0"/>
              </a:rPr>
              <a:t>Непост</a:t>
            </a:r>
            <a:r>
              <a:rPr lang="ru-RU" sz="1800" dirty="0" smtClean="0">
                <a:solidFill>
                  <a:srgbClr val="0000FF"/>
                </a:solidFill>
                <a:latin typeface="Monotype Corsiva" pitchFamily="66" charset="0"/>
              </a:rPr>
              <a:t>. – изъяв. накл., </a:t>
            </a:r>
            <a:r>
              <a:rPr lang="ru-RU" sz="1800" dirty="0" err="1" smtClean="0">
                <a:solidFill>
                  <a:srgbClr val="0000FF"/>
                </a:solidFill>
                <a:latin typeface="Monotype Corsiva" pitchFamily="66" charset="0"/>
              </a:rPr>
              <a:t>буд.вр</a:t>
            </a:r>
            <a:r>
              <a:rPr lang="ru-RU" sz="1800" dirty="0" smtClean="0">
                <a:solidFill>
                  <a:srgbClr val="0000FF"/>
                </a:solidFill>
                <a:latin typeface="Monotype Corsiva" pitchFamily="66" charset="0"/>
              </a:rPr>
              <a:t>., </a:t>
            </a:r>
          </a:p>
          <a:p>
            <a:pPr marL="514350" indent="-514350">
              <a:buAutoNum type="arabicPeriod"/>
            </a:pPr>
            <a:r>
              <a:rPr lang="ru-RU" sz="1800" dirty="0" smtClean="0">
                <a:solidFill>
                  <a:srgbClr val="0000FF"/>
                </a:solidFill>
                <a:latin typeface="Monotype Corsiva" pitchFamily="66" charset="0"/>
              </a:rPr>
              <a:t>Синтаксическая роль -   сказуемое</a:t>
            </a:r>
          </a:p>
          <a:p>
            <a:pPr marL="514350" indent="-514350"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Помните – глагол </a:t>
            </a:r>
          </a:p>
          <a:p>
            <a:pPr marL="514350" indent="-514350"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1. н.ф. – помнить</a:t>
            </a:r>
          </a:p>
          <a:p>
            <a:pPr marL="514350" indent="-514350"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2. Пост. – несов.в.,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перех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.,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I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спр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.,</a:t>
            </a:r>
          </a:p>
          <a:p>
            <a:pPr marL="514350" indent="-514350"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3. 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Непост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. –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повел.накл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., мн.число.,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наст.вр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., 2 лицо</a:t>
            </a:r>
          </a:p>
          <a:p>
            <a:pPr marL="514350" indent="-514350"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4. Синтаксическая роль -   сказуемое</a:t>
            </a:r>
          </a:p>
          <a:p>
            <a:pPr marL="514350" indent="-514350">
              <a:buNone/>
            </a:pP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Лег бы – глагол</a:t>
            </a:r>
          </a:p>
          <a:p>
            <a:pPr marL="514350" indent="-514350">
              <a:buNone/>
            </a:pP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1. н.ф. – лежать</a:t>
            </a:r>
          </a:p>
          <a:p>
            <a:pPr marL="514350" indent="-514350">
              <a:buNone/>
            </a:pP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2.  Пост. –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</a:rPr>
              <a:t>сов.в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.,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</a:rPr>
              <a:t>неперех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., </a:t>
            </a:r>
            <a:r>
              <a:rPr lang="en-US" sz="1800" dirty="0" smtClean="0">
                <a:solidFill>
                  <a:srgbClr val="002060"/>
                </a:solidFill>
                <a:latin typeface="Monotype Corsiva" pitchFamily="66" charset="0"/>
              </a:rPr>
              <a:t>II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</a:rPr>
              <a:t>спр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.,</a:t>
            </a:r>
          </a:p>
          <a:p>
            <a:pPr marL="514350" indent="-514350">
              <a:buNone/>
            </a:pP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3. 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</a:rPr>
              <a:t>Непост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. – </a:t>
            </a:r>
            <a:r>
              <a:rPr lang="ru-RU" sz="1800" dirty="0" err="1" smtClean="0">
                <a:solidFill>
                  <a:srgbClr val="002060"/>
                </a:solidFill>
                <a:latin typeface="Monotype Corsiva" pitchFamily="66" charset="0"/>
              </a:rPr>
              <a:t>усл.накл</a:t>
            </a: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., ед.ч., 2 л., м.р.</a:t>
            </a:r>
          </a:p>
          <a:p>
            <a:pPr marL="514350" indent="-514350">
              <a:buNone/>
            </a:pPr>
            <a:r>
              <a:rPr lang="ru-RU" sz="1800" dirty="0" smtClean="0">
                <a:solidFill>
                  <a:srgbClr val="002060"/>
                </a:solidFill>
                <a:latin typeface="Monotype Corsiva" pitchFamily="66" charset="0"/>
              </a:rPr>
              <a:t>     Синтаксическая роль - сказуемое</a:t>
            </a:r>
          </a:p>
          <a:p>
            <a:pPr marL="514350" indent="-514350">
              <a:buAutoNum type="arabicPeriod"/>
            </a:pPr>
            <a:endParaRPr lang="ru-RU" sz="1800" dirty="0">
              <a:solidFill>
                <a:srgbClr val="0000FF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chemeClr val="accent3"/>
                </a:solidFill>
              </a:rPr>
              <a:t>Инфинитив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Сказать                                               мять                                     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Подраться                                         бодать (</a:t>
            </a:r>
            <a:r>
              <a:rPr lang="ru-RU" b="1" dirty="0" err="1" smtClean="0">
                <a:solidFill>
                  <a:srgbClr val="00B050"/>
                </a:solidFill>
              </a:rPr>
              <a:t>ся</a:t>
            </a:r>
            <a:r>
              <a:rPr lang="ru-RU" b="1" dirty="0" smtClean="0">
                <a:solidFill>
                  <a:srgbClr val="00B050"/>
                </a:solidFill>
              </a:rPr>
              <a:t>)                                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Бороться                                           лягать (</a:t>
            </a:r>
            <a:r>
              <a:rPr lang="ru-RU" b="1" dirty="0" err="1" smtClean="0">
                <a:solidFill>
                  <a:srgbClr val="00B050"/>
                </a:solidFill>
              </a:rPr>
              <a:t>ся</a:t>
            </a:r>
            <a:r>
              <a:rPr lang="ru-RU" b="1" dirty="0" smtClean="0">
                <a:solidFill>
                  <a:srgbClr val="00B050"/>
                </a:solidFill>
              </a:rPr>
              <a:t>)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Кусать(</a:t>
            </a:r>
            <a:r>
              <a:rPr lang="ru-RU" b="1" dirty="0" err="1" smtClean="0">
                <a:solidFill>
                  <a:srgbClr val="00B050"/>
                </a:solidFill>
              </a:rPr>
              <a:t>ся</a:t>
            </a:r>
            <a:r>
              <a:rPr lang="ru-RU" b="1" dirty="0" smtClean="0">
                <a:solidFill>
                  <a:srgbClr val="00B050"/>
                </a:solidFill>
              </a:rPr>
              <a:t>)                                          разнимать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Щипать (</a:t>
            </a:r>
            <a:r>
              <a:rPr lang="ru-RU" b="1" dirty="0" err="1" smtClean="0">
                <a:solidFill>
                  <a:srgbClr val="00B050"/>
                </a:solidFill>
              </a:rPr>
              <a:t>ся</a:t>
            </a:r>
            <a:r>
              <a:rPr lang="ru-RU" b="1" dirty="0" smtClean="0">
                <a:solidFill>
                  <a:srgbClr val="00B050"/>
                </a:solidFill>
              </a:rPr>
              <a:t>)                                      упирать (</a:t>
            </a:r>
            <a:r>
              <a:rPr lang="ru-RU" b="1" dirty="0" err="1" smtClean="0">
                <a:solidFill>
                  <a:srgbClr val="00B050"/>
                </a:solidFill>
              </a:rPr>
              <a:t>ся</a:t>
            </a:r>
            <a:r>
              <a:rPr lang="ru-RU" b="1" dirty="0" smtClean="0">
                <a:solidFill>
                  <a:srgbClr val="00B050"/>
                </a:solidFill>
              </a:rPr>
              <a:t>)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Колоть(</a:t>
            </a:r>
            <a:r>
              <a:rPr lang="ru-RU" b="1" dirty="0" err="1" smtClean="0">
                <a:solidFill>
                  <a:srgbClr val="00B050"/>
                </a:solidFill>
              </a:rPr>
              <a:t>ся</a:t>
            </a:r>
            <a:r>
              <a:rPr lang="ru-RU" b="1" dirty="0" smtClean="0">
                <a:solidFill>
                  <a:srgbClr val="00B050"/>
                </a:solidFill>
              </a:rPr>
              <a:t>)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6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Видовые пары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Сказать   - сказал                                            мять  - смять                                  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Подраться  - дрался                                       бодать (</a:t>
            </a:r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ся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)  - боднул                              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Бороться   - поборолся                                  лягать (</a:t>
            </a:r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ся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) - лягнул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Кусать(</a:t>
            </a:r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ся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)    - укусить                                      разнимать - разнял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Щипать (</a:t>
            </a:r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ся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) - щипнуть                                   упирать (</a:t>
            </a:r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ся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) - уперся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Колоть(</a:t>
            </a:r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ся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) – кольнуть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 Найдите  «третье лишнее»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ru-RU" dirty="0" smtClean="0">
                <a:solidFill>
                  <a:schemeClr val="accent4"/>
                </a:solidFill>
              </a:rPr>
              <a:t>Мечтать, собирать, принимать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ru-RU" dirty="0" smtClean="0">
                <a:solidFill>
                  <a:schemeClr val="accent4"/>
                </a:solidFill>
              </a:rPr>
              <a:t>Стеречь, давать, сидеть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ru-RU" dirty="0" smtClean="0">
                <a:solidFill>
                  <a:schemeClr val="accent4"/>
                </a:solidFill>
              </a:rPr>
              <a:t>Брать, стричь, думать.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ru-RU" dirty="0" smtClean="0">
                <a:solidFill>
                  <a:schemeClr val="accent4"/>
                </a:solidFill>
              </a:rPr>
              <a:t>Показывать, снимать, ходить.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Ключ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Найдите  «третье лишнее»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ru-RU" u="sng" dirty="0" smtClean="0">
                <a:solidFill>
                  <a:schemeClr val="accent4"/>
                </a:solidFill>
              </a:rPr>
              <a:t>Мечтать, </a:t>
            </a:r>
            <a:r>
              <a:rPr lang="ru-RU" dirty="0" smtClean="0">
                <a:solidFill>
                  <a:schemeClr val="accent4"/>
                </a:solidFill>
              </a:rPr>
              <a:t>собирать, принимать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ru-RU" dirty="0" smtClean="0">
                <a:solidFill>
                  <a:schemeClr val="accent4"/>
                </a:solidFill>
              </a:rPr>
              <a:t>Стеречь, давать, </a:t>
            </a:r>
            <a:r>
              <a:rPr lang="ru-RU" u="sng" dirty="0" smtClean="0">
                <a:solidFill>
                  <a:schemeClr val="accent4"/>
                </a:solidFill>
              </a:rPr>
              <a:t>сидеть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ru-RU" dirty="0" smtClean="0">
                <a:solidFill>
                  <a:schemeClr val="accent4"/>
                </a:solidFill>
              </a:rPr>
              <a:t>Брать, стричь, </a:t>
            </a:r>
            <a:r>
              <a:rPr lang="ru-RU" u="sng" dirty="0" smtClean="0">
                <a:solidFill>
                  <a:schemeClr val="accent4"/>
                </a:solidFill>
              </a:rPr>
              <a:t>думать.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ru-RU" dirty="0" smtClean="0">
                <a:solidFill>
                  <a:schemeClr val="accent4"/>
                </a:solidFill>
              </a:rPr>
              <a:t>Показывать, снимать, </a:t>
            </a:r>
            <a:r>
              <a:rPr lang="ru-RU" u="sng" dirty="0" smtClean="0">
                <a:solidFill>
                  <a:schemeClr val="accent4"/>
                </a:solidFill>
              </a:rPr>
              <a:t>ходить.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Определить спряжение глаголов: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Делает , брить, узнаешь, рисовать, чертишь,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смотреть, убирать, читать, писать, дышать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Ключ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спряжение                        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спряжение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Делает                                       Брить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Узнаешь                                    Чертишь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Рисовать                                    Смотреть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Убирать                                     Дышать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Читать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Писать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2600" smtClean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Найти </a:t>
            </a:r>
            <a:r>
              <a:rPr lang="ru-RU" sz="2600" smtClean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глаголы в изъявительном, условном, повелительном наклонении.</a:t>
            </a:r>
          </a:p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ru-RU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Враги сожгли родную хату,</a:t>
            </a:r>
          </a:p>
          <a:p>
            <a:pPr>
              <a:lnSpc>
                <a:spcPct val="120000"/>
              </a:lnSpc>
              <a:buNone/>
            </a:pPr>
            <a:r>
              <a:rPr lang="ru-RU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Сгубили всю его семью.</a:t>
            </a:r>
          </a:p>
          <a:p>
            <a:pPr>
              <a:lnSpc>
                <a:spcPct val="120000"/>
              </a:lnSpc>
              <a:buNone/>
            </a:pPr>
            <a:r>
              <a:rPr lang="ru-RU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Куда ж теперь идти солдату,</a:t>
            </a:r>
          </a:p>
          <a:p>
            <a:pPr>
              <a:lnSpc>
                <a:spcPct val="120000"/>
              </a:lnSpc>
              <a:buNone/>
            </a:pPr>
            <a:r>
              <a:rPr lang="ru-RU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Кому нести печаль свою?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2600" dirty="0" smtClean="0">
                <a:solidFill>
                  <a:srgbClr val="FF0000"/>
                </a:solidFill>
              </a:rPr>
              <a:t>Люди!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</a:t>
            </a:r>
            <a:r>
              <a:rPr lang="ru-RU" sz="2600" dirty="0" smtClean="0">
                <a:solidFill>
                  <a:srgbClr val="FF0000"/>
                </a:solidFill>
              </a:rPr>
              <a:t>Покуда </a:t>
            </a:r>
            <a:r>
              <a:rPr lang="ru-RU" sz="2600" dirty="0" smtClean="0">
                <a:solidFill>
                  <a:srgbClr val="FF0000"/>
                </a:solidFill>
              </a:rPr>
              <a:t>сердца стучатся – 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</a:t>
            </a:r>
            <a:r>
              <a:rPr lang="ru-RU" sz="2600" dirty="0" smtClean="0">
                <a:solidFill>
                  <a:srgbClr val="FF0000"/>
                </a:solidFill>
              </a:rPr>
              <a:t>Помните</a:t>
            </a:r>
            <a:r>
              <a:rPr lang="ru-RU" sz="2600" dirty="0" smtClean="0">
                <a:solidFill>
                  <a:srgbClr val="FF0000"/>
                </a:solidFill>
              </a:rPr>
              <a:t>!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</a:t>
            </a:r>
            <a:r>
              <a:rPr lang="ru-RU" sz="2600" dirty="0" smtClean="0">
                <a:solidFill>
                  <a:srgbClr val="FF0000"/>
                </a:solidFill>
              </a:rPr>
              <a:t>Какою </a:t>
            </a:r>
            <a:r>
              <a:rPr lang="ru-RU" sz="2600" dirty="0" smtClean="0">
                <a:solidFill>
                  <a:srgbClr val="FF0000"/>
                </a:solidFill>
              </a:rPr>
              <a:t>ценой </a:t>
            </a:r>
            <a:r>
              <a:rPr lang="ru-RU" sz="2600" dirty="0" smtClean="0">
                <a:solidFill>
                  <a:srgbClr val="FF0000"/>
                </a:solidFill>
              </a:rPr>
              <a:t>завоёвано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ru-RU" sz="2600" dirty="0" smtClean="0">
                <a:solidFill>
                  <a:srgbClr val="FF0000"/>
                </a:solidFill>
              </a:rPr>
              <a:t>счастье</a:t>
            </a:r>
            <a:r>
              <a:rPr lang="ru-RU" sz="2600" dirty="0" smtClean="0">
                <a:solidFill>
                  <a:srgbClr val="FF0000"/>
                </a:solidFill>
              </a:rPr>
              <a:t>, - 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                                                                                                     </a:t>
            </a:r>
            <a:r>
              <a:rPr lang="ru-RU" sz="2600" dirty="0" smtClean="0">
                <a:solidFill>
                  <a:srgbClr val="FF0000"/>
                </a:solidFill>
              </a:rPr>
              <a:t>           Пожалуйста</a:t>
            </a:r>
            <a:r>
              <a:rPr lang="ru-RU" sz="2600" dirty="0" smtClean="0">
                <a:solidFill>
                  <a:srgbClr val="FF0000"/>
                </a:solidFill>
              </a:rPr>
              <a:t>, помните!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  Шепчу: - Товарищ ,ты бы лег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И отдохнул, солдат!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Ты накормил, как только мог,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Вернувшихся назад.    </a:t>
            </a:r>
            <a:endParaRPr lang="ru-RU" sz="2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sz="5100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Ключ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Враги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сожгли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родную хату,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Сгубили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всю его семью.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Куда ж теперь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идти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солдату,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Кому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нести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печаль свою?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dirty="0" smtClean="0">
                <a:solidFill>
                  <a:srgbClr val="0000FF"/>
                </a:solidFill>
              </a:rPr>
              <a:t>Люди!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00FF"/>
                </a:solidFill>
              </a:rPr>
              <a:t>                                                                                                                          Покуда сердца </a:t>
            </a:r>
            <a:r>
              <a:rPr lang="ru-RU" dirty="0" smtClean="0">
                <a:solidFill>
                  <a:srgbClr val="FF0000"/>
                </a:solidFill>
              </a:rPr>
              <a:t>стучатся – 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FF33CC"/>
                </a:solidFill>
              </a:rPr>
              <a:t>                                                                                                                          Помните!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00FF"/>
                </a:solidFill>
              </a:rPr>
              <a:t>                                                                                                                          Какою ценой завоёвано счастье, - 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00FF"/>
                </a:solidFill>
              </a:rPr>
              <a:t>                                                                                                                          Пожалуйста, </a:t>
            </a:r>
            <a:r>
              <a:rPr lang="ru-RU" dirty="0" smtClean="0">
                <a:solidFill>
                  <a:srgbClr val="FF33CC"/>
                </a:solidFill>
              </a:rPr>
              <a:t>помните!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Шепчу: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Товарищ ,ты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бы лег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И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отдохнул,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солдат!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Ты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накормил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как только мог,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Вернувшихся назад.  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666</Words>
  <PresentationFormat>Экран (4:3)</PresentationFormat>
  <Paragraphs>126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Тема урока:  Глагол. Повторение изученного.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Глагол тип урока: урок – закрепление цели:  </dc:title>
  <cp:lastModifiedBy>www.PHILka.RU</cp:lastModifiedBy>
  <cp:revision>29</cp:revision>
  <dcterms:modified xsi:type="dcterms:W3CDTF">2010-04-29T07:51:57Z</dcterms:modified>
</cp:coreProperties>
</file>