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10" r:id="rId3"/>
    <p:sldId id="260" r:id="rId4"/>
    <p:sldId id="261" r:id="rId5"/>
    <p:sldId id="262" r:id="rId6"/>
    <p:sldId id="312" r:id="rId7"/>
    <p:sldId id="313" r:id="rId8"/>
    <p:sldId id="317" r:id="rId9"/>
    <p:sldId id="315" r:id="rId10"/>
    <p:sldId id="314" r:id="rId11"/>
    <p:sldId id="316" r:id="rId12"/>
    <p:sldId id="282" r:id="rId13"/>
    <p:sldId id="322" r:id="rId14"/>
    <p:sldId id="324" r:id="rId15"/>
    <p:sldId id="325" r:id="rId16"/>
    <p:sldId id="326" r:id="rId17"/>
    <p:sldId id="327" r:id="rId18"/>
    <p:sldId id="328" r:id="rId19"/>
    <p:sldId id="329" r:id="rId20"/>
    <p:sldId id="330" r:id="rId21"/>
    <p:sldId id="287" r:id="rId22"/>
    <p:sldId id="288" r:id="rId23"/>
    <p:sldId id="331" r:id="rId24"/>
    <p:sldId id="289" r:id="rId25"/>
    <p:sldId id="334" r:id="rId26"/>
    <p:sldId id="335" r:id="rId27"/>
    <p:sldId id="298" r:id="rId28"/>
    <p:sldId id="319" r:id="rId29"/>
    <p:sldId id="320" r:id="rId30"/>
    <p:sldId id="300" r:id="rId31"/>
    <p:sldId id="321" r:id="rId32"/>
    <p:sldId id="302" r:id="rId33"/>
    <p:sldId id="303" r:id="rId34"/>
    <p:sldId id="304" r:id="rId35"/>
    <p:sldId id="305" r:id="rId36"/>
    <p:sldId id="306" r:id="rId37"/>
    <p:sldId id="318"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41EB2-E4BB-46B3-8242-4F7184CBDCA3}" type="datetimeFigureOut">
              <a:rPr lang="ru-RU" smtClean="0"/>
              <a:pPr/>
              <a:t>17.11.2012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9BCDE-210F-4F2A-A927-452863C1CFC1}" type="slidenum">
              <a:rPr lang="ru-RU" smtClean="0"/>
              <a:pPr/>
              <a:t>‹#›</a:t>
            </a:fld>
            <a:endParaRPr lang="ru-RU"/>
          </a:p>
        </p:txBody>
      </p:sp>
    </p:spTree>
    <p:extLst>
      <p:ext uri="{BB962C8B-B14F-4D97-AF65-F5344CB8AC3E}">
        <p14:creationId xmlns:p14="http://schemas.microsoft.com/office/powerpoint/2010/main" val="178362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559BCDE-210F-4F2A-A927-452863C1CFC1}"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4A1D20B3-5F58-4CE2-8F7E-BB840D9AF53D}" type="datetimeFigureOut">
              <a:rPr lang="ru-RU"/>
              <a:pPr>
                <a:defRPr/>
              </a:pPr>
              <a:t>17.11.2012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85F5DE20-A617-4400-B5C4-AFF60CADCBFF}"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5DF0222-F03F-469E-B357-BEA33DD8A3E3}" type="datetimeFigureOut">
              <a:rPr lang="ru-RU"/>
              <a:pPr>
                <a:defRPr/>
              </a:pPr>
              <a:t>17.11.2012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564E809-9803-4BD2-A437-6914866C760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332BAB5-1687-40B5-A555-9F5586403270}" type="datetimeFigureOut">
              <a:rPr lang="ru-RU"/>
              <a:pPr>
                <a:defRPr/>
              </a:pPr>
              <a:t>17.11.2012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9944C2F-A79A-4756-AF1C-A1696C518D9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30733DB3-84CF-4A73-959A-BD374F27B90B}" type="datetimeFigureOut">
              <a:rPr lang="ru-RU"/>
              <a:pPr>
                <a:defRPr/>
              </a:pPr>
              <a:t>17.11.2012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9C6185B-C71B-4269-9530-72A047BA607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E4C068-E081-47AD-8F2B-7323F392D194}" type="datetimeFigureOut">
              <a:rPr lang="ru-RU"/>
              <a:pPr>
                <a:defRPr/>
              </a:pPr>
              <a:t>17.11.2012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8D4857-4E31-4E47-988C-959346B76B9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161EDB0A-078C-4E32-97E0-588F48B7C91C}" type="datetimeFigureOut">
              <a:rPr lang="ru-RU"/>
              <a:pPr>
                <a:defRPr/>
              </a:pPr>
              <a:t>17.11.2012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F96DFD9-B948-4666-85A0-643412BEE12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F8B3D9E0-E2E7-4255-8F73-EB7430F2EF1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53615F6C-4A56-4CFD-8E29-7C5E966C05FB}" type="datetimeFigureOut">
              <a:rPr lang="ru-RU"/>
              <a:pPr>
                <a:defRPr/>
              </a:pPr>
              <a:t>17.11.2012</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4131903F-8BB3-4B13-88A9-FF463894A30E}" type="datetimeFigureOut">
              <a:rPr lang="ru-RU"/>
              <a:pPr>
                <a:defRPr/>
              </a:pPr>
              <a:t>17.11.2012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E8EE633B-6735-4417-B6E5-30BE1DF5349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40BC2DEA-94AA-40D3-A7DD-7697B3456837}" type="datetimeFigureOut">
              <a:rPr lang="ru-RU"/>
              <a:pPr>
                <a:defRPr/>
              </a:pPr>
              <a:t>17.11.2012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69B51E49-0531-455D-BED7-E42588C0F3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3BBFCCEA-4023-4CD7-8AB4-63FE0A8AAED8}" type="datetimeFigureOut">
              <a:rPr lang="ru-RU"/>
              <a:pPr>
                <a:defRPr/>
              </a:pPr>
              <a:t>17.11.2012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B37C6CC-3456-405F-8ED3-EC458465333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DB3C51A3-625D-4199-9098-9D37B320F210}" type="datetimeFigureOut">
              <a:rPr lang="ru-RU"/>
              <a:pPr>
                <a:defRPr/>
              </a:pPr>
              <a:t>17.11.2012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C64F018-BFCD-4683-91C6-7DB059E099B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47A47A44-336E-4955-B91A-48EF55762E0C}" type="datetimeFigureOut">
              <a:rPr lang="ru-RU"/>
              <a:pPr>
                <a:defRPr/>
              </a:pPr>
              <a:t>17.11.2012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229AD9C3-627F-4056-8394-99A44632F1CD}"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699" r:id="rId1"/>
    <p:sldLayoutId id="2147483691" r:id="rId2"/>
    <p:sldLayoutId id="2147483700" r:id="rId3"/>
    <p:sldLayoutId id="2147483692" r:id="rId4"/>
    <p:sldLayoutId id="2147483701"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Eras Bold ITC" pitchFamily="34" charset="0"/>
        </a:defRPr>
      </a:lvl2pPr>
      <a:lvl3pPr algn="l" rtl="0" eaLnBrk="0" fontAlgn="base" hangingPunct="0">
        <a:spcBef>
          <a:spcPct val="0"/>
        </a:spcBef>
        <a:spcAft>
          <a:spcPct val="0"/>
        </a:spcAft>
        <a:defRPr sz="4200">
          <a:solidFill>
            <a:srgbClr val="F9F9F9"/>
          </a:solidFill>
          <a:latin typeface="Eras Bold ITC" pitchFamily="34" charset="0"/>
        </a:defRPr>
      </a:lvl3pPr>
      <a:lvl4pPr algn="l" rtl="0" eaLnBrk="0" fontAlgn="base" hangingPunct="0">
        <a:spcBef>
          <a:spcPct val="0"/>
        </a:spcBef>
        <a:spcAft>
          <a:spcPct val="0"/>
        </a:spcAft>
        <a:defRPr sz="4200">
          <a:solidFill>
            <a:srgbClr val="F9F9F9"/>
          </a:solidFill>
          <a:latin typeface="Eras Bold ITC" pitchFamily="34" charset="0"/>
        </a:defRPr>
      </a:lvl4pPr>
      <a:lvl5pPr algn="l" rtl="0" eaLnBrk="0" fontAlgn="base" hangingPunct="0">
        <a:spcBef>
          <a:spcPct val="0"/>
        </a:spcBef>
        <a:spcAft>
          <a:spcPct val="0"/>
        </a:spcAft>
        <a:defRPr sz="4200">
          <a:solidFill>
            <a:srgbClr val="F9F9F9"/>
          </a:solidFill>
          <a:latin typeface="Eras Bold ITC" pitchFamily="34" charset="0"/>
        </a:defRPr>
      </a:lvl5pPr>
      <a:lvl6pPr marL="457200" algn="l" rtl="0" fontAlgn="base">
        <a:spcBef>
          <a:spcPct val="0"/>
        </a:spcBef>
        <a:spcAft>
          <a:spcPct val="0"/>
        </a:spcAft>
        <a:defRPr sz="4200">
          <a:solidFill>
            <a:srgbClr val="F9F9F9"/>
          </a:solidFill>
          <a:latin typeface="Eras Bold ITC" pitchFamily="34" charset="0"/>
        </a:defRPr>
      </a:lvl6pPr>
      <a:lvl7pPr marL="914400" algn="l" rtl="0" fontAlgn="base">
        <a:spcBef>
          <a:spcPct val="0"/>
        </a:spcBef>
        <a:spcAft>
          <a:spcPct val="0"/>
        </a:spcAft>
        <a:defRPr sz="4200">
          <a:solidFill>
            <a:srgbClr val="F9F9F9"/>
          </a:solidFill>
          <a:latin typeface="Eras Bold ITC" pitchFamily="34" charset="0"/>
        </a:defRPr>
      </a:lvl7pPr>
      <a:lvl8pPr marL="1371600" algn="l" rtl="0" fontAlgn="base">
        <a:spcBef>
          <a:spcPct val="0"/>
        </a:spcBef>
        <a:spcAft>
          <a:spcPct val="0"/>
        </a:spcAft>
        <a:defRPr sz="4200">
          <a:solidFill>
            <a:srgbClr val="F9F9F9"/>
          </a:solidFill>
          <a:latin typeface="Eras Bold ITC" pitchFamily="34" charset="0"/>
        </a:defRPr>
      </a:lvl8pPr>
      <a:lvl9pPr marL="1828800" algn="l" rtl="0" fontAlgn="base">
        <a:spcBef>
          <a:spcPct val="0"/>
        </a:spcBef>
        <a:spcAft>
          <a:spcPct val="0"/>
        </a:spcAft>
        <a:defRPr sz="4200">
          <a:solidFill>
            <a:srgbClr val="F9F9F9"/>
          </a:solidFill>
          <a:latin typeface="Eras Bold ITC"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Бельчонок и Мышонок\Мои документы\Мои рисунки\geterogenniyreaktor.jpg"/>
          <p:cNvPicPr>
            <a:picLocks noChangeAspect="1" noChangeArrowheads="1"/>
          </p:cNvPicPr>
          <p:nvPr/>
        </p:nvPicPr>
        <p:blipFill>
          <a:blip r:embed="rId2">
            <a:lum bright="10000" contrast="-10000"/>
          </a:blip>
          <a:srcRect/>
          <a:stretch>
            <a:fillRect/>
          </a:stretch>
        </p:blipFill>
        <p:spPr bwMode="auto">
          <a:xfrm>
            <a:off x="214282" y="260513"/>
            <a:ext cx="8715436" cy="6480855"/>
          </a:xfrm>
          <a:prstGeom prst="rect">
            <a:avLst/>
          </a:prstGeom>
          <a:noFill/>
          <a:scene3d>
            <a:camera prst="orthographicFront"/>
            <a:lightRig rig="threePt" dir="t"/>
          </a:scene3d>
          <a:sp3d>
            <a:bevelT prst="angle"/>
          </a:sp3d>
        </p:spPr>
      </p:pic>
      <p:sp>
        <p:nvSpPr>
          <p:cNvPr id="7" name="Прямоугольник 6"/>
          <p:cNvSpPr/>
          <p:nvPr/>
        </p:nvSpPr>
        <p:spPr>
          <a:xfrm>
            <a:off x="214282" y="1000108"/>
            <a:ext cx="8572561" cy="4357717"/>
          </a:xfrm>
          <a:prstGeom prst="rect">
            <a:avLst/>
          </a:prstGeom>
          <a:noFill/>
        </p:spPr>
        <p:txBody>
          <a:bodyPr wrap="square" lIns="91440" tIns="45720" rIns="91440" bIns="45720">
            <a:prstTxWarp prst="textArchDown">
              <a:avLst/>
            </a:prstTxWarp>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Старинные русские </a:t>
            </a:r>
          </a:p>
          <a:p>
            <a:pPr algn="ct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a:t>
            </a: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еры длины</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2000"/>
                                        <p:tgtEl>
                                          <p:spTgt spid="51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70659" name="Picture 3" descr="C:\Documents and Settings\Бельчонок и Мышонок\Мои документы\Мои рисунки\untitled1.bmp"/>
          <p:cNvPicPr>
            <a:picLocks noGrp="1" noChangeAspect="1" noChangeArrowheads="1"/>
          </p:cNvPicPr>
          <p:nvPr>
            <p:ph idx="1"/>
          </p:nvPr>
        </p:nvPicPr>
        <p:blipFill>
          <a:blip r:embed="rId2"/>
          <a:srcRect/>
          <a:stretch>
            <a:fillRect/>
          </a:stretch>
        </p:blipFill>
        <p:spPr bwMode="auto">
          <a:xfrm>
            <a:off x="5072066" y="2214554"/>
            <a:ext cx="3810000" cy="4214842"/>
          </a:xfrm>
          <a:prstGeom prst="rect">
            <a:avLst/>
          </a:prstGeom>
          <a:noFill/>
        </p:spPr>
      </p:pic>
      <p:sp>
        <p:nvSpPr>
          <p:cNvPr id="7" name="Прямоугольник 6"/>
          <p:cNvSpPr/>
          <p:nvPr/>
        </p:nvSpPr>
        <p:spPr>
          <a:xfrm>
            <a:off x="4857752" y="142852"/>
            <a:ext cx="3929090" cy="2308324"/>
          </a:xfrm>
          <a:prstGeom prst="rect">
            <a:avLst/>
          </a:prstGeom>
        </p:spPr>
        <p:txBody>
          <a:bodyPr wrap="square">
            <a:spAutoFit/>
          </a:bodyPr>
          <a:lstStyle/>
          <a:p>
            <a:pPr eaLnBrk="1" hangingPunct="1"/>
            <a:r>
              <a:rPr lang="ru-RU" sz="2400" b="1" dirty="0" smtClean="0">
                <a:latin typeface="Times New Roman" pitchFamily="18" charset="0"/>
                <a:cs typeface="Times New Roman" pitchFamily="18" charset="0"/>
              </a:rPr>
              <a:t>Маховая сажень-расстояние между концами пальцев распростертых рук , ее длина  3 аршина или 213 см.</a:t>
            </a:r>
          </a:p>
        </p:txBody>
      </p:sp>
      <p:sp>
        <p:nvSpPr>
          <p:cNvPr id="10" name="Прямоугольник 9"/>
          <p:cNvSpPr/>
          <p:nvPr/>
        </p:nvSpPr>
        <p:spPr>
          <a:xfrm>
            <a:off x="285720" y="214290"/>
            <a:ext cx="4500594" cy="2308324"/>
          </a:xfrm>
          <a:prstGeom prst="rect">
            <a:avLst/>
          </a:prstGeom>
        </p:spPr>
        <p:txBody>
          <a:bodyPr wrap="square">
            <a:spAutoFit/>
          </a:bodyPr>
          <a:lstStyle/>
          <a:p>
            <a:pPr eaLnBrk="1" hangingPunct="1"/>
            <a:r>
              <a:rPr lang="ru-RU" sz="2400" b="1" dirty="0" smtClean="0">
                <a:latin typeface="Times New Roman" pitchFamily="18" charset="0"/>
                <a:cs typeface="Times New Roman" pitchFamily="18" charset="0"/>
              </a:rPr>
              <a:t>Косая сажень-расстояние от носка левой ноги до конца среднего пальца поднятой вверх правой руки ;длина такой сажени примерно 248 см. «Косая сажень в плечах».</a:t>
            </a:r>
          </a:p>
        </p:txBody>
      </p:sp>
      <p:pic>
        <p:nvPicPr>
          <p:cNvPr id="11266" name="Picture 2" descr="C:\Documents and Settings\Бельчонок и Мышонок\Мои документы\Мои рисунки\dlina2.jpg"/>
          <p:cNvPicPr>
            <a:picLocks noChangeAspect="1" noChangeArrowheads="1"/>
          </p:cNvPicPr>
          <p:nvPr/>
        </p:nvPicPr>
        <p:blipFill>
          <a:blip r:embed="rId3"/>
          <a:srcRect/>
          <a:stretch>
            <a:fillRect/>
          </a:stretch>
        </p:blipFill>
        <p:spPr bwMode="auto">
          <a:xfrm>
            <a:off x="857224" y="2428868"/>
            <a:ext cx="3357586"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2706" name="Picture 2" descr="C:\Documents and Settings\Бельчонок и Мышонок\Мои документы\Мои рисунки\Копия AASS2JGCASTAQRICALM6W7NCAXWDZ9QCAKIP5EUCADFQIKDCACDCM4VCA2AYH3CCAG1NKGTCAEZH3PECA0OL04FCA4WA2O8CAV4BLCCCAC2ITY3CA8ZUW7NCAU2YWN3CAOEYBEJCA5VN9H7.jpg"/>
          <p:cNvPicPr>
            <a:picLocks noGrp="1" noChangeAspect="1" noChangeArrowheads="1"/>
          </p:cNvPicPr>
          <p:nvPr>
            <p:ph idx="1"/>
          </p:nvPr>
        </p:nvPicPr>
        <p:blipFill>
          <a:blip r:embed="rId2">
            <a:lum bright="-10000" contrast="30000"/>
          </a:blip>
          <a:srcRect/>
          <a:stretch>
            <a:fillRect/>
          </a:stretch>
        </p:blipFill>
        <p:spPr bwMode="auto">
          <a:xfrm>
            <a:off x="142844" y="206490"/>
            <a:ext cx="8858312" cy="6437220"/>
          </a:xfrm>
          <a:prstGeom prst="rect">
            <a:avLst/>
          </a:prstGeom>
          <a:noFill/>
          <a:scene3d>
            <a:camera prst="orthographicFront"/>
            <a:lightRig rig="threePt" dir="t"/>
          </a:scene3d>
          <a:sp3d>
            <a:bevelT/>
          </a:sp3d>
        </p:spPr>
      </p:pic>
      <p:sp>
        <p:nvSpPr>
          <p:cNvPr id="5" name="Прямоугольник 4"/>
          <p:cNvSpPr/>
          <p:nvPr/>
        </p:nvSpPr>
        <p:spPr>
          <a:xfrm>
            <a:off x="214282" y="214290"/>
            <a:ext cx="8715436" cy="2246769"/>
          </a:xfrm>
          <a:prstGeom prst="rect">
            <a:avLst/>
          </a:prstGeom>
        </p:spPr>
        <p:txBody>
          <a:bodyPr wrap="square">
            <a:spAutoFit/>
          </a:bodyPr>
          <a:lstStyle/>
          <a:p>
            <a:pPr eaLnBrk="1" hangingPunct="1"/>
            <a:r>
              <a:rPr lang="ru-RU" sz="2800" b="1" dirty="0" smtClean="0">
                <a:latin typeface="Times New Roman" pitchFamily="18" charset="0"/>
                <a:cs typeface="Times New Roman" pitchFamily="18" charset="0"/>
              </a:rPr>
              <a:t>Миля (от латинского слова  "</a:t>
            </a:r>
            <a:r>
              <a:rPr lang="ru-RU" sz="2800" b="1" dirty="0" err="1" smtClean="0">
                <a:latin typeface="Times New Roman" pitchFamily="18" charset="0"/>
                <a:cs typeface="Times New Roman" pitchFamily="18" charset="0"/>
              </a:rPr>
              <a:t>милия</a:t>
            </a:r>
            <a:r>
              <a:rPr lang="ru-RU" sz="2800" b="1" dirty="0" smtClean="0">
                <a:latin typeface="Times New Roman" pitchFamily="18" charset="0"/>
                <a:cs typeface="Times New Roman" pitchFamily="18" charset="0"/>
              </a:rPr>
              <a:t>" - тысяча (шагов))-русская мера длины. Использовалась как единица для измерения больших расстояний, равна семи верстам или 7,468 км. «Хозяйство развивается семимильными шагами».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dirty="0"/>
          </a:p>
        </p:txBody>
      </p:sp>
      <p:sp>
        <p:nvSpPr>
          <p:cNvPr id="4" name="Прямоугольник 3"/>
          <p:cNvSpPr/>
          <p:nvPr/>
        </p:nvSpPr>
        <p:spPr>
          <a:xfrm>
            <a:off x="1285852" y="142853"/>
            <a:ext cx="7215238" cy="2786082"/>
          </a:xfrm>
          <a:prstGeom prst="rect">
            <a:avLst/>
          </a:prstGeom>
          <a:noFill/>
        </p:spPr>
        <p:txBody>
          <a:bodyPr wrap="none">
            <a:prstTxWarp prst="textWave1">
              <a:avLst>
                <a:gd name="adj1" fmla="val 12500"/>
                <a:gd name="adj2" fmla="val 12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Documents and Settings\Бельчонок и Мышонок\Мои документы\Мои рисунки\999422.jpg"/>
          <p:cNvPicPr>
            <a:picLocks noGrp="1" noChangeAspect="1" noChangeArrowheads="1"/>
          </p:cNvPicPr>
          <p:nvPr>
            <p:ph idx="1"/>
          </p:nvPr>
        </p:nvPicPr>
        <p:blipFill>
          <a:blip r:embed="rId2"/>
          <a:srcRect/>
          <a:stretch>
            <a:fillRect/>
          </a:stretch>
        </p:blipFill>
        <p:spPr bwMode="auto">
          <a:xfrm>
            <a:off x="312848" y="857232"/>
            <a:ext cx="8545432" cy="5357818"/>
          </a:xfrm>
          <a:prstGeom prst="rect">
            <a:avLst/>
          </a:prstGeom>
          <a:noFill/>
        </p:spPr>
      </p:pic>
      <p:sp>
        <p:nvSpPr>
          <p:cNvPr id="6" name="TextBox 5"/>
          <p:cNvSpPr txBox="1"/>
          <p:nvPr/>
        </p:nvSpPr>
        <p:spPr>
          <a:xfrm>
            <a:off x="428596" y="142852"/>
            <a:ext cx="8001056" cy="1323439"/>
          </a:xfrm>
          <a:prstGeom prst="rect">
            <a:avLst/>
          </a:prstGeom>
          <a:noFill/>
        </p:spPr>
        <p:txBody>
          <a:bodyPr wrap="square" rtlCol="0">
            <a:spAutoFit/>
          </a:bodyPr>
          <a:lstStyle/>
          <a:p>
            <a:pPr algn="ctr">
              <a:defRP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Старинные меры в пословицах и поговорках</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Бельчонок и Мышонок\Мои документы\Мои рисунки\1584.jpg"/>
          <p:cNvPicPr>
            <a:picLocks noChangeAspect="1" noChangeArrowheads="1"/>
          </p:cNvPicPr>
          <p:nvPr/>
        </p:nvPicPr>
        <p:blipFill>
          <a:blip r:embed="rId2">
            <a:lum bright="-10000" contrast="10000"/>
          </a:blip>
          <a:srcRect/>
          <a:stretch>
            <a:fillRect/>
          </a:stretch>
        </p:blipFill>
        <p:spPr bwMode="auto">
          <a:xfrm>
            <a:off x="357158" y="1428736"/>
            <a:ext cx="4214842" cy="5143536"/>
          </a:xfrm>
          <a:prstGeom prst="rect">
            <a:avLst/>
          </a:prstGeom>
          <a:noFill/>
        </p:spPr>
      </p:pic>
      <p:sp>
        <p:nvSpPr>
          <p:cNvPr id="3" name="Заголовок 2"/>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3"/>
          <a:srcRect/>
          <a:stretch>
            <a:fillRect/>
          </a:stretch>
        </p:blipFill>
        <p:spPr bwMode="auto">
          <a:xfrm>
            <a:off x="1785918" y="-142900"/>
            <a:ext cx="6572264" cy="5429264"/>
          </a:xfrm>
          <a:prstGeom prst="rect">
            <a:avLst/>
          </a:prstGeom>
          <a:noFill/>
          <a:ln w="9525">
            <a:noFill/>
            <a:miter lim="800000"/>
            <a:headEnd/>
            <a:tailEnd/>
          </a:ln>
          <a:effectLst/>
        </p:spPr>
      </p:pic>
      <p:sp>
        <p:nvSpPr>
          <p:cNvPr id="6" name="TextBox 5"/>
          <p:cNvSpPr txBox="1"/>
          <p:nvPr/>
        </p:nvSpPr>
        <p:spPr>
          <a:xfrm>
            <a:off x="3286116" y="714356"/>
            <a:ext cx="5000660" cy="2677656"/>
          </a:xfrm>
          <a:prstGeom prst="rect">
            <a:avLst/>
          </a:prstGeom>
          <a:noFill/>
        </p:spPr>
        <p:txBody>
          <a:bodyPr wrap="square" rtlCol="0">
            <a:spAutoFit/>
          </a:bodyPr>
          <a:lstStyle/>
          <a:p>
            <a:pPr eaLnBrk="1" hangingPunct="1"/>
            <a:r>
              <a:rPr lang="ru-RU" sz="2800" b="1" i="1" dirty="0" smtClean="0"/>
              <a:t>От горшка два вершка, а уже указчик </a:t>
            </a:r>
            <a:r>
              <a:rPr lang="ru-RU" sz="2800" i="1" dirty="0" smtClean="0"/>
              <a:t>- молодой человек, не имеющий жизненного опыта, но самонадеянно поучающий всех.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anim calcmode="lin" valueType="num">
                                      <p:cBhvr>
                                        <p:cTn id="8" dur="2000" fill="hold"/>
                                        <p:tgtEl>
                                          <p:spTgt spid="8195"/>
                                        </p:tgtEl>
                                        <p:attrNameLst>
                                          <p:attrName>style.rotation</p:attrName>
                                        </p:attrNameLst>
                                      </p:cBhvr>
                                      <p:tavLst>
                                        <p:tav tm="0">
                                          <p:val>
                                            <p:fltVal val="720"/>
                                          </p:val>
                                        </p:tav>
                                        <p:tav tm="100000">
                                          <p:val>
                                            <p:fltVal val="0"/>
                                          </p:val>
                                        </p:tav>
                                      </p:tavLst>
                                    </p:anim>
                                    <p:anim calcmode="lin" valueType="num">
                                      <p:cBhvr>
                                        <p:cTn id="9" dur="2000" fill="hold"/>
                                        <p:tgtEl>
                                          <p:spTgt spid="8195"/>
                                        </p:tgtEl>
                                        <p:attrNameLst>
                                          <p:attrName>ppt_h</p:attrName>
                                        </p:attrNameLst>
                                      </p:cBhvr>
                                      <p:tavLst>
                                        <p:tav tm="0">
                                          <p:val>
                                            <p:fltVal val="0"/>
                                          </p:val>
                                        </p:tav>
                                        <p:tav tm="100000">
                                          <p:val>
                                            <p:strVal val="#ppt_h"/>
                                          </p:val>
                                        </p:tav>
                                      </p:tavLst>
                                    </p:anim>
                                    <p:anim calcmode="lin" valueType="num">
                                      <p:cBhvr>
                                        <p:cTn id="10" dur="2000" fill="hold"/>
                                        <p:tgtEl>
                                          <p:spTgt spid="819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900" decel="100000" fill="hold"/>
                                        <p:tgtEl>
                                          <p:spTgt spid="307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5124" name="Picture 4"/>
          <p:cNvPicPr>
            <a:picLocks noGrp="1" noChangeAspect="1" noChangeArrowheads="1"/>
          </p:cNvPicPr>
          <p:nvPr>
            <p:ph idx="1"/>
          </p:nvPr>
        </p:nvPicPr>
        <p:blipFill>
          <a:blip r:embed="rId2"/>
          <a:srcRect/>
          <a:stretch>
            <a:fillRect/>
          </a:stretch>
        </p:blipFill>
        <p:spPr bwMode="auto">
          <a:xfrm>
            <a:off x="428596" y="2786058"/>
            <a:ext cx="2342682" cy="3571900"/>
          </a:xfrm>
          <a:prstGeom prst="rect">
            <a:avLst/>
          </a:prstGeom>
          <a:noFill/>
          <a:ln w="9525">
            <a:noFill/>
            <a:miter lim="800000"/>
            <a:headEnd/>
            <a:tailEnd/>
          </a:ln>
          <a:effectLst/>
        </p:spPr>
      </p:pic>
      <p:pic>
        <p:nvPicPr>
          <p:cNvPr id="11" name="Picture 2"/>
          <p:cNvPicPr>
            <a:picLocks noGrp="1" noChangeAspect="1" noChangeArrowheads="1"/>
          </p:cNvPicPr>
          <p:nvPr>
            <p:ph idx="1"/>
          </p:nvPr>
        </p:nvPicPr>
        <p:blipFill>
          <a:blip r:embed="rId3"/>
          <a:srcRect/>
          <a:stretch>
            <a:fillRect/>
          </a:stretch>
        </p:blipFill>
        <p:spPr bwMode="auto">
          <a:xfrm>
            <a:off x="2571736" y="0"/>
            <a:ext cx="6572264" cy="5429264"/>
          </a:xfrm>
          <a:prstGeom prst="rect">
            <a:avLst/>
          </a:prstGeom>
          <a:noFill/>
          <a:ln w="9525">
            <a:noFill/>
            <a:miter lim="800000"/>
            <a:headEnd/>
            <a:tailEnd/>
          </a:ln>
          <a:effectLst/>
        </p:spPr>
      </p:pic>
      <p:sp>
        <p:nvSpPr>
          <p:cNvPr id="12" name="Прямоугольник 11"/>
          <p:cNvSpPr/>
          <p:nvPr/>
        </p:nvSpPr>
        <p:spPr>
          <a:xfrm>
            <a:off x="3500430" y="1357298"/>
            <a:ext cx="4572000" cy="1200329"/>
          </a:xfrm>
          <a:prstGeom prst="rect">
            <a:avLst/>
          </a:prstGeom>
        </p:spPr>
        <p:txBody>
          <a:bodyPr>
            <a:spAutoFit/>
          </a:bodyPr>
          <a:lstStyle/>
          <a:p>
            <a:pPr eaLnBrk="1" hangingPunct="1"/>
            <a:r>
              <a:rPr lang="ru-RU" sz="2400" b="1" i="1" dirty="0" smtClean="0"/>
              <a:t>Один, как перст </a:t>
            </a:r>
            <a:r>
              <a:rPr lang="ru-RU" sz="2400" i="1" dirty="0" smtClean="0"/>
              <a:t>- человек, не имеющий ни родных, ни близких, ни друзей.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style.rotation</p:attrName>
                                        </p:attrNameLst>
                                      </p:cBhvr>
                                      <p:tavLst>
                                        <p:tav tm="0">
                                          <p:val>
                                            <p:fltVal val="720"/>
                                          </p:val>
                                        </p:tav>
                                        <p:tav tm="100000">
                                          <p:val>
                                            <p:fltVal val="0"/>
                                          </p:val>
                                        </p:tav>
                                      </p:tavLst>
                                    </p:anim>
                                    <p:anim calcmode="lin" valueType="num">
                                      <p:cBhvr>
                                        <p:cTn id="9" dur="2000" fill="hold"/>
                                        <p:tgtEl>
                                          <p:spTgt spid="5124"/>
                                        </p:tgtEl>
                                        <p:attrNameLst>
                                          <p:attrName>ppt_h</p:attrName>
                                        </p:attrNameLst>
                                      </p:cBhvr>
                                      <p:tavLst>
                                        <p:tav tm="0">
                                          <p:val>
                                            <p:fltVal val="0"/>
                                          </p:val>
                                        </p:tav>
                                        <p:tav tm="100000">
                                          <p:val>
                                            <p:strVal val="#ppt_h"/>
                                          </p:val>
                                        </p:tav>
                                      </p:tavLst>
                                    </p:anim>
                                    <p:anim calcmode="lin" valueType="num">
                                      <p:cBhvr>
                                        <p:cTn id="10" dur="2000" fill="hold"/>
                                        <p:tgtEl>
                                          <p:spTgt spid="512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descr="C:\Documents and Settings\Бельчонок и Мышонок\Мои документы\Мои рисунки\544skn.jpg"/>
          <p:cNvPicPr>
            <a:picLocks noGrp="1" noChangeAspect="1" noChangeArrowheads="1"/>
          </p:cNvPicPr>
          <p:nvPr>
            <p:ph idx="1"/>
          </p:nvPr>
        </p:nvPicPr>
        <p:blipFill>
          <a:blip r:embed="rId2"/>
          <a:srcRect/>
          <a:stretch>
            <a:fillRect/>
          </a:stretch>
        </p:blipFill>
        <p:spPr bwMode="auto">
          <a:xfrm>
            <a:off x="4857752" y="142852"/>
            <a:ext cx="4071966" cy="6479607"/>
          </a:xfrm>
          <a:prstGeom prst="rect">
            <a:avLst/>
          </a:prstGeom>
          <a:noFill/>
        </p:spPr>
      </p:pic>
      <p:sp>
        <p:nvSpPr>
          <p:cNvPr id="7" name="Выноска-облако 6"/>
          <p:cNvSpPr/>
          <p:nvPr/>
        </p:nvSpPr>
        <p:spPr>
          <a:xfrm>
            <a:off x="0" y="285728"/>
            <a:ext cx="5214974" cy="49292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ru-RU" sz="2800" b="1" i="1" dirty="0" smtClean="0"/>
          </a:p>
          <a:p>
            <a:pPr eaLnBrk="1" hangingPunct="1"/>
            <a:r>
              <a:rPr lang="ru-RU" sz="2800" b="1" i="1" dirty="0" smtClean="0"/>
              <a:t> У нее суббота         через пятницу на два вершка вылезла </a:t>
            </a:r>
            <a:r>
              <a:rPr lang="ru-RU" sz="2800" i="1" dirty="0" smtClean="0"/>
              <a:t>- о неаккуратной женщине, у которой нижняя рубашка длинней юбки.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285720" y="0"/>
            <a:ext cx="8501122" cy="6826457"/>
          </a:xfrm>
          <a:prstGeom prst="rect">
            <a:avLst/>
          </a:prstGeom>
          <a:noFill/>
          <a:ln w="9525">
            <a:noFill/>
            <a:miter lim="800000"/>
            <a:headEnd/>
            <a:tailEnd/>
          </a:ln>
          <a:effectLst/>
        </p:spPr>
      </p:pic>
      <p:sp>
        <p:nvSpPr>
          <p:cNvPr id="5" name="Прямоугольник 4"/>
          <p:cNvSpPr/>
          <p:nvPr/>
        </p:nvSpPr>
        <p:spPr>
          <a:xfrm>
            <a:off x="2285984" y="4214818"/>
            <a:ext cx="4429156" cy="1569660"/>
          </a:xfrm>
          <a:prstGeom prst="rect">
            <a:avLst/>
          </a:prstGeom>
          <a:solidFill>
            <a:schemeClr val="bg1"/>
          </a:solidFill>
        </p:spPr>
        <p:txBody>
          <a:bodyPr wrap="square">
            <a:spAutoFit/>
          </a:bodyPr>
          <a:lstStyle/>
          <a:p>
            <a:pPr eaLnBrk="1" hangingPunct="1"/>
            <a:r>
              <a:rPr lang="ru-RU" sz="3200" b="1" i="1" dirty="0" smtClean="0"/>
              <a:t>Семь пядей во лбу </a:t>
            </a:r>
            <a:r>
              <a:rPr lang="ru-RU" sz="3200" i="1" dirty="0" smtClean="0"/>
              <a:t>- об очень умном человеке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pic>
        <p:nvPicPr>
          <p:cNvPr id="2050" name="Picture 2" descr="C:\Documents and Settings\Бельчонок и Мышонок\Мои документы\Мои рисунки\foto1175418974.jpg"/>
          <p:cNvPicPr>
            <a:picLocks noChangeAspect="1" noChangeArrowheads="1"/>
          </p:cNvPicPr>
          <p:nvPr/>
        </p:nvPicPr>
        <p:blipFill>
          <a:blip r:embed="rId2"/>
          <a:srcRect/>
          <a:stretch>
            <a:fillRect/>
          </a:stretch>
        </p:blipFill>
        <p:spPr bwMode="auto">
          <a:xfrm>
            <a:off x="142844" y="142852"/>
            <a:ext cx="8715436" cy="6500858"/>
          </a:xfrm>
          <a:prstGeom prst="rect">
            <a:avLst/>
          </a:prstGeom>
          <a:noFill/>
        </p:spPr>
      </p:pic>
      <p:sp>
        <p:nvSpPr>
          <p:cNvPr id="5" name="Выноска-облако 4"/>
          <p:cNvSpPr/>
          <p:nvPr/>
        </p:nvSpPr>
        <p:spPr>
          <a:xfrm>
            <a:off x="4286248" y="3786190"/>
            <a:ext cx="4857752" cy="242889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ru-RU" sz="2800" b="1" i="1" dirty="0" smtClean="0">
                <a:solidFill>
                  <a:schemeClr val="accent1">
                    <a:lumMod val="50000"/>
                  </a:schemeClr>
                </a:solidFill>
              </a:rPr>
              <a:t>Не уступить ни пяди </a:t>
            </a:r>
            <a:r>
              <a:rPr lang="ru-RU" sz="2800" i="1" dirty="0" smtClean="0">
                <a:solidFill>
                  <a:schemeClr val="accent1">
                    <a:lumMod val="50000"/>
                  </a:schemeClr>
                </a:solidFill>
              </a:rPr>
              <a:t>не отдать даже самой малости.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075" name="Picture 3" descr="C:\Documents and Settings\Бельчонок и Мышонок\Мои документы\Мои рисунки\3_4.jpg"/>
          <p:cNvPicPr>
            <a:picLocks noGrp="1" noChangeAspect="1" noChangeArrowheads="1"/>
          </p:cNvPicPr>
          <p:nvPr>
            <p:ph idx="1"/>
          </p:nvPr>
        </p:nvPicPr>
        <p:blipFill>
          <a:blip r:embed="rId2"/>
          <a:srcRect/>
          <a:stretch>
            <a:fillRect/>
          </a:stretch>
        </p:blipFill>
        <p:spPr bwMode="auto">
          <a:xfrm>
            <a:off x="0" y="214289"/>
            <a:ext cx="9144000" cy="6643711"/>
          </a:xfrm>
          <a:prstGeom prst="rect">
            <a:avLst/>
          </a:prstGeom>
          <a:noFill/>
        </p:spPr>
      </p:pic>
      <p:sp>
        <p:nvSpPr>
          <p:cNvPr id="7" name="Овальная выноска 6"/>
          <p:cNvSpPr/>
          <p:nvPr/>
        </p:nvSpPr>
        <p:spPr>
          <a:xfrm>
            <a:off x="0" y="4429132"/>
            <a:ext cx="4929190" cy="2143140"/>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Сам с ноготок, а борода с локоток </a:t>
            </a:r>
            <a:r>
              <a:rPr lang="ru-RU" i="1" dirty="0" smtClean="0">
                <a:solidFill>
                  <a:schemeClr val="tx1"/>
                </a:solidFill>
              </a:rPr>
              <a:t>- о человеке незавидной внешности, но пользующемся авторитетом благодаря своему уму, социальному положению или жизненному опыту. </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098" name="Picture 2" descr="C:\Documents and Settings\Бельчонок и Мышонок\Мои документы\Мои рисунки\B10D68D7158B.jpg"/>
          <p:cNvPicPr>
            <a:picLocks noGrp="1" noChangeAspect="1" noChangeArrowheads="1"/>
          </p:cNvPicPr>
          <p:nvPr>
            <p:ph idx="1"/>
          </p:nvPr>
        </p:nvPicPr>
        <p:blipFill>
          <a:blip r:embed="rId2"/>
          <a:srcRect/>
          <a:stretch>
            <a:fillRect/>
          </a:stretch>
        </p:blipFill>
        <p:spPr bwMode="auto">
          <a:xfrm>
            <a:off x="142844" y="285727"/>
            <a:ext cx="8715436" cy="6457963"/>
          </a:xfrm>
          <a:prstGeom prst="rect">
            <a:avLst/>
          </a:prstGeom>
          <a:noFill/>
        </p:spPr>
      </p:pic>
      <p:sp>
        <p:nvSpPr>
          <p:cNvPr id="5" name="Горизонтальный свиток 4"/>
          <p:cNvSpPr/>
          <p:nvPr/>
        </p:nvSpPr>
        <p:spPr>
          <a:xfrm>
            <a:off x="785786" y="4786322"/>
            <a:ext cx="7500990" cy="1928826"/>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pPr eaLnBrk="1" hangingPunct="1"/>
            <a:r>
              <a:rPr lang="ru-RU" sz="2400" b="1" i="1" dirty="0" smtClean="0">
                <a:solidFill>
                  <a:schemeClr val="tx1"/>
                </a:solidFill>
              </a:rPr>
              <a:t>Каждый купец на свой аршин меряет </a:t>
            </a:r>
            <a:r>
              <a:rPr lang="ru-RU" sz="2400" i="1" dirty="0" smtClean="0">
                <a:solidFill>
                  <a:schemeClr val="tx1"/>
                </a:solidFill>
              </a:rPr>
              <a:t>каждый судит о любом деле односторонне, исходя из собственных интересов.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70" decel="100000"/>
                                        <p:tgtEl>
                                          <p:spTgt spid="4098"/>
                                        </p:tgtEl>
                                      </p:cBhvr>
                                    </p:animEffect>
                                    <p:animScale>
                                      <p:cBhvr>
                                        <p:cTn id="8" dur="770" decel="100000"/>
                                        <p:tgtEl>
                                          <p:spTgt spid="4098"/>
                                        </p:tgtEl>
                                      </p:cBhvr>
                                      <p:from x="10000" y="10000"/>
                                      <p:to x="200000" y="450000"/>
                                    </p:animScale>
                                    <p:animScale>
                                      <p:cBhvr>
                                        <p:cTn id="9" dur="1230" accel="100000" fill="hold">
                                          <p:stCondLst>
                                            <p:cond delay="770"/>
                                          </p:stCondLst>
                                        </p:cTn>
                                        <p:tgtEl>
                                          <p:spTgt spid="4098"/>
                                        </p:tgtEl>
                                      </p:cBhvr>
                                      <p:from x="200000" y="450000"/>
                                      <p:to x="100000" y="100000"/>
                                    </p:animScale>
                                    <p:set>
                                      <p:cBhvr>
                                        <p:cTn id="10" dur="770" fill="hold"/>
                                        <p:tgtEl>
                                          <p:spTgt spid="4098"/>
                                        </p:tgtEl>
                                        <p:attrNameLst>
                                          <p:attrName>ppt_x</p:attrName>
                                        </p:attrNameLst>
                                      </p:cBhvr>
                                      <p:to>
                                        <p:strVal val="(0.5)"/>
                                      </p:to>
                                    </p:set>
                                    <p:anim from="(0.5)" to="(#ppt_x)" calcmode="lin" valueType="num">
                                      <p:cBhvr>
                                        <p:cTn id="11" dur="1230" accel="100000" fill="hold">
                                          <p:stCondLst>
                                            <p:cond delay="770"/>
                                          </p:stCondLst>
                                        </p:cTn>
                                        <p:tgtEl>
                                          <p:spTgt spid="4098"/>
                                        </p:tgtEl>
                                        <p:attrNameLst>
                                          <p:attrName>ppt_x</p:attrName>
                                        </p:attrNameLst>
                                      </p:cBhvr>
                                    </p:anim>
                                    <p:set>
                                      <p:cBhvr>
                                        <p:cTn id="12" dur="770" fill="hold"/>
                                        <p:tgtEl>
                                          <p:spTgt spid="4098"/>
                                        </p:tgtEl>
                                        <p:attrNameLst>
                                          <p:attrName>ppt_y</p:attrName>
                                        </p:attrNameLst>
                                      </p:cBhvr>
                                      <p:to>
                                        <p:strVal val="(#ppt_y+0.4)"/>
                                      </p:to>
                                    </p:set>
                                    <p:anim from="(#ppt_y+0.4)" to="(#ppt_y)" calcmode="lin" valueType="num">
                                      <p:cBhvr>
                                        <p:cTn id="13" dur="1230" accel="100000" fill="hold">
                                          <p:stCondLst>
                                            <p:cond delay="770"/>
                                          </p:stCondLst>
                                        </p:cTn>
                                        <p:tgtEl>
                                          <p:spTgt spid="4098"/>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70" decel="100000"/>
                                        <p:tgtEl>
                                          <p:spTgt spid="5"/>
                                        </p:tgtEl>
                                      </p:cBhvr>
                                    </p:animEffect>
                                    <p:animScale>
                                      <p:cBhvr>
                                        <p:cTn id="18" dur="770" decel="100000"/>
                                        <p:tgtEl>
                                          <p:spTgt spid="5"/>
                                        </p:tgtEl>
                                      </p:cBhvr>
                                      <p:from x="10000" y="10000"/>
                                      <p:to x="200000" y="450000"/>
                                    </p:animScale>
                                    <p:animScale>
                                      <p:cBhvr>
                                        <p:cTn id="19" dur="1230" accel="100000" fill="hold">
                                          <p:stCondLst>
                                            <p:cond delay="770"/>
                                          </p:stCondLst>
                                        </p:cTn>
                                        <p:tgtEl>
                                          <p:spTgt spid="5"/>
                                        </p:tgtEl>
                                      </p:cBhvr>
                                      <p:from x="200000" y="450000"/>
                                      <p:to x="100000" y="100000"/>
                                    </p:animScale>
                                    <p:set>
                                      <p:cBhvr>
                                        <p:cTn id="20" dur="770" fill="hold"/>
                                        <p:tgtEl>
                                          <p:spTgt spid="5"/>
                                        </p:tgtEl>
                                        <p:attrNameLst>
                                          <p:attrName>ppt_x</p:attrName>
                                        </p:attrNameLst>
                                      </p:cBhvr>
                                      <p:to>
                                        <p:strVal val="(0.5)"/>
                                      </p:to>
                                    </p:set>
                                    <p:anim from="(0.5)" to="(#ppt_x)" calcmode="lin" valueType="num">
                                      <p:cBhvr>
                                        <p:cTn id="21" dur="1230" accel="100000" fill="hold">
                                          <p:stCondLst>
                                            <p:cond delay="770"/>
                                          </p:stCondLst>
                                        </p:cTn>
                                        <p:tgtEl>
                                          <p:spTgt spid="5"/>
                                        </p:tgtEl>
                                        <p:attrNameLst>
                                          <p:attrName>ppt_x</p:attrName>
                                        </p:attrNameLst>
                                      </p:cBhvr>
                                    </p:anim>
                                    <p:set>
                                      <p:cBhvr>
                                        <p:cTn id="22" dur="770" fill="hold"/>
                                        <p:tgtEl>
                                          <p:spTgt spid="5"/>
                                        </p:tgtEl>
                                        <p:attrNameLst>
                                          <p:attrName>ppt_y</p:attrName>
                                        </p:attrNameLst>
                                      </p:cBhvr>
                                      <p:to>
                                        <p:strVal val="(#ppt_y+0.4)"/>
                                      </p:to>
                                    </p:set>
                                    <p:anim from="(#ppt_y+0.4)" to="(#ppt_y)" calcmode="lin" valueType="num">
                                      <p:cBhvr>
                                        <p:cTn id="2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endParaRPr lang="ru-RU" dirty="0"/>
          </a:p>
        </p:txBody>
      </p:sp>
      <p:pic>
        <p:nvPicPr>
          <p:cNvPr id="66562" name="Picture 2" descr="C:\Documents and Settings\Бельчонок и Мышонок\Мои документы\Мои рисунки\sm.jpg"/>
          <p:cNvPicPr>
            <a:picLocks noGrp="1" noChangeAspect="1" noChangeArrowheads="1"/>
          </p:cNvPicPr>
          <p:nvPr>
            <p:ph idx="1"/>
          </p:nvPr>
        </p:nvPicPr>
        <p:blipFill>
          <a:blip r:embed="rId2">
            <a:lum contrast="20000"/>
          </a:blip>
          <a:srcRect/>
          <a:stretch>
            <a:fillRect/>
          </a:stretch>
        </p:blipFill>
        <p:spPr bwMode="auto">
          <a:xfrm>
            <a:off x="3214671" y="1357298"/>
            <a:ext cx="5632947" cy="478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214283" y="142852"/>
            <a:ext cx="8501122"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План урока</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714348" y="1571612"/>
            <a:ext cx="2214578" cy="4093428"/>
          </a:xfrm>
          <a:prstGeom prst="rect">
            <a:avLst/>
          </a:prstGeom>
          <a:noFill/>
        </p:spPr>
        <p:txBody>
          <a:bodyPr wrap="square" rtlCol="0">
            <a:spAutoFit/>
          </a:bodyPr>
          <a:lstStyle/>
          <a:p>
            <a:pPr marL="342900" indent="-342900">
              <a:buAutoNum type="arabicPeriod"/>
            </a:pPr>
            <a:r>
              <a:rPr lang="ru-RU" sz="2800" b="1" i="1" dirty="0" smtClean="0"/>
              <a:t>Вершок</a:t>
            </a:r>
          </a:p>
          <a:p>
            <a:pPr marL="342900" indent="-342900">
              <a:buAutoNum type="arabicPeriod"/>
            </a:pPr>
            <a:r>
              <a:rPr lang="ru-RU" sz="2800" b="1" i="1" dirty="0" smtClean="0"/>
              <a:t>Локоть</a:t>
            </a:r>
          </a:p>
          <a:p>
            <a:pPr marL="342900" indent="-342900">
              <a:buAutoNum type="arabicPeriod"/>
            </a:pPr>
            <a:r>
              <a:rPr lang="ru-RU" sz="2800" b="1" i="1" dirty="0" smtClean="0"/>
              <a:t>Пядь</a:t>
            </a:r>
          </a:p>
          <a:p>
            <a:pPr marL="342900" indent="-342900">
              <a:buAutoNum type="arabicPeriod"/>
            </a:pPr>
            <a:r>
              <a:rPr lang="ru-RU" sz="2800" b="1" i="1" dirty="0" smtClean="0"/>
              <a:t>Аршин</a:t>
            </a:r>
          </a:p>
          <a:p>
            <a:pPr marL="342900" indent="-342900">
              <a:buAutoNum type="arabicPeriod"/>
            </a:pPr>
            <a:r>
              <a:rPr lang="ru-RU" sz="2800" b="1" i="1" dirty="0" smtClean="0"/>
              <a:t>Верста</a:t>
            </a:r>
          </a:p>
          <a:p>
            <a:pPr marL="342900" indent="-342900">
              <a:buAutoNum type="arabicPeriod"/>
            </a:pPr>
            <a:r>
              <a:rPr lang="ru-RU" sz="2800" b="1" i="1" dirty="0" smtClean="0"/>
              <a:t>Сажень</a:t>
            </a:r>
          </a:p>
          <a:p>
            <a:pPr marL="342900" indent="-342900">
              <a:buAutoNum type="arabicPeriod"/>
            </a:pPr>
            <a:r>
              <a:rPr lang="ru-RU" sz="2800" b="1" i="1" dirty="0" smtClean="0"/>
              <a:t>Миля</a:t>
            </a:r>
          </a:p>
          <a:p>
            <a:pPr marL="342900" indent="-342900">
              <a:buAutoNum type="arabicPeriod"/>
            </a:pPr>
            <a:r>
              <a:rPr lang="ru-RU" sz="2800" b="1" i="1" dirty="0" smtClean="0"/>
              <a:t>Шаг</a:t>
            </a:r>
          </a:p>
          <a:p>
            <a:pPr marL="342900" indent="-342900">
              <a:buAutoNum type="arabicPeriod"/>
            </a:pPr>
            <a:endParaRPr lang="ru-RU" dirty="0" smtClean="0"/>
          </a:p>
          <a:p>
            <a:pPr marL="342900" indent="-342900">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66562"/>
                                        </p:tgtEl>
                                        <p:attrNameLst>
                                          <p:attrName>style.visibility</p:attrName>
                                        </p:attrNameLst>
                                      </p:cBhvr>
                                      <p:to>
                                        <p:strVal val="visible"/>
                                      </p:to>
                                    </p:set>
                                    <p:anim calcmode="lin" valueType="num">
                                      <p:cBhvr>
                                        <p:cTn id="11" dur="1000" fill="hold"/>
                                        <p:tgtEl>
                                          <p:spTgt spid="66562"/>
                                        </p:tgtEl>
                                        <p:attrNameLst>
                                          <p:attrName>ppt_w</p:attrName>
                                        </p:attrNameLst>
                                      </p:cBhvr>
                                      <p:tavLst>
                                        <p:tav tm="0">
                                          <p:val>
                                            <p:fltVal val="0"/>
                                          </p:val>
                                        </p:tav>
                                        <p:tav tm="100000">
                                          <p:val>
                                            <p:strVal val="#ppt_w"/>
                                          </p:val>
                                        </p:tav>
                                      </p:tavLst>
                                    </p:anim>
                                    <p:anim calcmode="lin" valueType="num">
                                      <p:cBhvr>
                                        <p:cTn id="12" dur="1000" fill="hold"/>
                                        <p:tgtEl>
                                          <p:spTgt spid="66562"/>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39" presetClass="entr" presetSubtype="0" accel="10000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1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1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39" presetClass="entr" presetSubtype="0" accel="100000"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39" presetClass="entr" presetSubtype="0" accel="100000"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39" presetClass="entr" presetSubtype="0" accel="100000" fill="hold" nodeType="after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10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10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10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41" fill="hold">
                            <p:stCondLst>
                              <p:cond delay="6000"/>
                            </p:stCondLst>
                            <p:childTnLst>
                              <p:par>
                                <p:cTn id="42" presetID="39" presetClass="entr" presetSubtype="0" accel="100000" fill="hold"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p:cTn id="44" dur="10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10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10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48" fill="hold">
                            <p:stCondLst>
                              <p:cond delay="7000"/>
                            </p:stCondLst>
                            <p:childTnLst>
                              <p:par>
                                <p:cTn id="49" presetID="39" presetClass="entr" presetSubtype="0" accel="10000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p:cTn id="51" dur="10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55" fill="hold">
                            <p:stCondLst>
                              <p:cond delay="8000"/>
                            </p:stCondLst>
                            <p:childTnLst>
                              <p:par>
                                <p:cTn id="56" presetID="39" presetClass="entr" presetSubtype="0" accel="100000" fill="hold" nodeType="after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 calcmode="lin" valueType="num">
                                      <p:cBhvr>
                                        <p:cTn id="58" dur="10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10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10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62" fill="hold">
                            <p:stCondLst>
                              <p:cond delay="9000"/>
                            </p:stCondLst>
                            <p:childTnLst>
                              <p:par>
                                <p:cTn id="63" presetID="39" presetClass="entr" presetSubtype="0" accel="100000" fill="hold" nodeType="after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 calcmode="lin" valueType="num">
                                      <p:cBhvr>
                                        <p:cTn id="65" dur="1000" fill="hold"/>
                                        <p:tgtEl>
                                          <p:spTgt spid="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1000" fill="hold"/>
                                        <p:tgtEl>
                                          <p:spTgt spid="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1000" fill="hold"/>
                                        <p:tgtEl>
                                          <p:spTgt spid="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descr="C:\Documents and Settings\Бельчонок и Мышонок\Мои документы\Мои рисунки\331.jpg"/>
          <p:cNvPicPr>
            <a:picLocks noGrp="1" noChangeAspect="1" noChangeArrowheads="1"/>
          </p:cNvPicPr>
          <p:nvPr>
            <p:ph idx="1"/>
          </p:nvPr>
        </p:nvPicPr>
        <p:blipFill>
          <a:blip r:embed="rId2"/>
          <a:srcRect/>
          <a:stretch>
            <a:fillRect/>
          </a:stretch>
        </p:blipFill>
        <p:spPr bwMode="auto">
          <a:xfrm>
            <a:off x="214283" y="142852"/>
            <a:ext cx="5214974" cy="6553045"/>
          </a:xfrm>
          <a:prstGeom prst="rect">
            <a:avLst/>
          </a:prstGeom>
          <a:noFill/>
        </p:spPr>
      </p:pic>
      <p:sp>
        <p:nvSpPr>
          <p:cNvPr id="5" name="Вертикальный свиток 4"/>
          <p:cNvSpPr/>
          <p:nvPr/>
        </p:nvSpPr>
        <p:spPr>
          <a:xfrm>
            <a:off x="5286380" y="428604"/>
            <a:ext cx="3857620" cy="5929354"/>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eaLnBrk="1" hangingPunct="1"/>
            <a:r>
              <a:rPr lang="ru-RU" sz="2400" b="1" i="1" dirty="0" smtClean="0"/>
              <a:t>Полено к полену - сажень - </a:t>
            </a:r>
            <a:r>
              <a:rPr lang="ru-RU" sz="2400" i="1" dirty="0" smtClean="0"/>
              <a:t>о накоплении запасов, богатства путем экономии.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3074" name="Picture 2" descr="C:\Documents and Settings\Бельчонок и Мышонок\Мои документы\Мои рисунки\1223363779.png"/>
          <p:cNvPicPr>
            <a:picLocks noGrp="1" noChangeAspect="1" noChangeArrowheads="1"/>
          </p:cNvPicPr>
          <p:nvPr>
            <p:ph idx="1"/>
          </p:nvPr>
        </p:nvPicPr>
        <p:blipFill>
          <a:blip r:embed="rId2"/>
          <a:srcRect/>
          <a:stretch>
            <a:fillRect/>
          </a:stretch>
        </p:blipFill>
        <p:spPr bwMode="auto">
          <a:xfrm>
            <a:off x="214282" y="214290"/>
            <a:ext cx="5043519" cy="6429420"/>
          </a:xfrm>
          <a:prstGeom prst="rect">
            <a:avLst/>
          </a:prstGeom>
          <a:noFill/>
        </p:spPr>
      </p:pic>
      <p:sp>
        <p:nvSpPr>
          <p:cNvPr id="5" name="Выноска-облако 4"/>
          <p:cNvSpPr/>
          <p:nvPr/>
        </p:nvSpPr>
        <p:spPr>
          <a:xfrm>
            <a:off x="3786182" y="785794"/>
            <a:ext cx="5214974" cy="4500594"/>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eaLnBrk="1" hangingPunct="1"/>
            <a:r>
              <a:rPr lang="ru-RU" sz="3200" b="1" i="1" dirty="0" smtClean="0">
                <a:solidFill>
                  <a:schemeClr val="tx1"/>
                </a:solidFill>
              </a:rPr>
              <a:t>На аршин борода, да ума на пядь </a:t>
            </a:r>
            <a:r>
              <a:rPr lang="ru-RU" sz="3200" i="1" dirty="0" smtClean="0">
                <a:solidFill>
                  <a:schemeClr val="tx1"/>
                </a:solidFill>
              </a:rPr>
              <a:t>- о взрослом, но глупом человеке.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1000"/>
                                        <p:tgtEl>
                                          <p:spTgt spid="307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4098" name="Picture 2" descr="C:\Documents and Settings\Бельчонок и Мышонок\Мои документы\Мои рисунки\0006504f52b7.jpg"/>
          <p:cNvPicPr>
            <a:picLocks noGrp="1" noChangeAspect="1" noChangeArrowheads="1"/>
          </p:cNvPicPr>
          <p:nvPr>
            <p:ph idx="1"/>
          </p:nvPr>
        </p:nvPicPr>
        <p:blipFill>
          <a:blip r:embed="rId2"/>
          <a:srcRect/>
          <a:stretch>
            <a:fillRect/>
          </a:stretch>
        </p:blipFill>
        <p:spPr bwMode="auto">
          <a:xfrm>
            <a:off x="2571736" y="26847"/>
            <a:ext cx="6357982" cy="6688301"/>
          </a:xfrm>
          <a:prstGeom prst="rect">
            <a:avLst/>
          </a:prstGeom>
          <a:noFill/>
        </p:spPr>
      </p:pic>
      <p:sp>
        <p:nvSpPr>
          <p:cNvPr id="5" name="Стрелка вправо 4"/>
          <p:cNvSpPr/>
          <p:nvPr/>
        </p:nvSpPr>
        <p:spPr>
          <a:xfrm>
            <a:off x="0" y="1000108"/>
            <a:ext cx="3786182" cy="6000792"/>
          </a:xfrm>
          <a:prstGeom prst="rightArrow">
            <a:avLst>
              <a:gd name="adj1" fmla="val 74686"/>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eaLnBrk="1" hangingPunct="1"/>
            <a:r>
              <a:rPr lang="ru-RU" sz="2400" b="1" i="1" dirty="0" smtClean="0"/>
              <a:t>На три аршина в землю видит </a:t>
            </a:r>
            <a:r>
              <a:rPr lang="ru-RU" sz="2400" i="1" dirty="0" smtClean="0"/>
              <a:t>- о внимательном, прозорливом человеке, от которого ничего невозможно утаить.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descr="C:\Documents and Settings\Бельчонок и Мышонок\Мои документы\Мои рисунки\bogatyr.jpg"/>
          <p:cNvPicPr>
            <a:picLocks noGrp="1" noChangeAspect="1" noChangeArrowheads="1"/>
          </p:cNvPicPr>
          <p:nvPr>
            <p:ph idx="1"/>
          </p:nvPr>
        </p:nvPicPr>
        <p:blipFill>
          <a:blip r:embed="rId2"/>
          <a:srcRect/>
          <a:stretch>
            <a:fillRect/>
          </a:stretch>
        </p:blipFill>
        <p:spPr bwMode="auto">
          <a:xfrm>
            <a:off x="214283" y="216452"/>
            <a:ext cx="5429288" cy="6427258"/>
          </a:xfrm>
          <a:prstGeom prst="rect">
            <a:avLst/>
          </a:prstGeom>
          <a:noFill/>
        </p:spPr>
      </p:pic>
      <p:sp>
        <p:nvSpPr>
          <p:cNvPr id="5" name="Вертикальный свиток 4"/>
          <p:cNvSpPr/>
          <p:nvPr/>
        </p:nvSpPr>
        <p:spPr>
          <a:xfrm>
            <a:off x="3929058" y="214290"/>
            <a:ext cx="5214942" cy="6500858"/>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eaLnBrk="1" hangingPunct="1"/>
            <a:r>
              <a:rPr lang="ru-RU" sz="3600" b="1" i="1" dirty="0" smtClean="0">
                <a:solidFill>
                  <a:schemeClr val="tx1"/>
                </a:solidFill>
              </a:rPr>
              <a:t>Косая сажень в плечах </a:t>
            </a:r>
            <a:r>
              <a:rPr lang="ru-RU" sz="3600" i="1" dirty="0" smtClean="0">
                <a:solidFill>
                  <a:schemeClr val="tx1"/>
                </a:solidFill>
              </a:rPr>
              <a:t>- широкоплечий, высокого роста человек.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1800" decel="100000" fill="hold"/>
                                        <p:tgtEl>
                                          <p:spTgt spid="5"/>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dirty="0"/>
          </a:p>
        </p:txBody>
      </p:sp>
      <p:pic>
        <p:nvPicPr>
          <p:cNvPr id="5122" name="Picture 2" descr="C:\Documents and Settings\Бельчонок и Мышонок\Мои документы\Мои рисунки\post-61539-1224870977.jpg"/>
          <p:cNvPicPr>
            <a:picLocks noChangeAspect="1" noChangeArrowheads="1"/>
          </p:cNvPicPr>
          <p:nvPr/>
        </p:nvPicPr>
        <p:blipFill>
          <a:blip r:embed="rId3"/>
          <a:srcRect/>
          <a:stretch>
            <a:fillRect/>
          </a:stretch>
        </p:blipFill>
        <p:spPr bwMode="auto">
          <a:xfrm>
            <a:off x="142844" y="142852"/>
            <a:ext cx="4686301" cy="6572296"/>
          </a:xfrm>
          <a:prstGeom prst="rect">
            <a:avLst/>
          </a:prstGeom>
          <a:noFill/>
        </p:spPr>
      </p:pic>
      <p:pic>
        <p:nvPicPr>
          <p:cNvPr id="5123" name="Picture 3" descr="C:\Documents and Settings\Бельчонок и Мышонок\Мои документы\Мои рисунки\post-2331-1182863698.jpg"/>
          <p:cNvPicPr>
            <a:picLocks noGrp="1" noChangeAspect="1" noChangeArrowheads="1"/>
          </p:cNvPicPr>
          <p:nvPr>
            <p:ph idx="1"/>
          </p:nvPr>
        </p:nvPicPr>
        <p:blipFill>
          <a:blip r:embed="rId4"/>
          <a:srcRect/>
          <a:stretch>
            <a:fillRect/>
          </a:stretch>
        </p:blipFill>
        <p:spPr bwMode="auto">
          <a:xfrm>
            <a:off x="4786314" y="3286124"/>
            <a:ext cx="4243384" cy="3428992"/>
          </a:xfrm>
          <a:prstGeom prst="rect">
            <a:avLst/>
          </a:prstGeom>
          <a:noFill/>
        </p:spPr>
      </p:pic>
      <p:sp>
        <p:nvSpPr>
          <p:cNvPr id="6" name="Скругленная прямоугольная выноска 5"/>
          <p:cNvSpPr/>
          <p:nvPr/>
        </p:nvSpPr>
        <p:spPr>
          <a:xfrm>
            <a:off x="2000200" y="142852"/>
            <a:ext cx="7143800" cy="3143272"/>
          </a:xfrm>
          <a:prstGeom prst="wedgeRoundRectCallout">
            <a:avLst>
              <a:gd name="adj1" fmla="val -21217"/>
              <a:gd name="adj2" fmla="val 68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ru-RU" b="1" i="1" dirty="0" smtClean="0"/>
              <a:t>Коломенская верста </a:t>
            </a:r>
            <a:r>
              <a:rPr lang="ru-RU" i="1" dirty="0" smtClean="0"/>
              <a:t>- шутливое прозвище для высокого человека. Это выражение появилось во времена царя Алексея Михайловича(правил в 1645 - 1676 гг.). Он повелел расставить вдоль дороги от Москвы (точнее, от ее Калужской заставы) до своего летнего дворца в селе Коломенском столбы на расстоянии 700 саженей друг от друга. Высокие, около двух саженей, эти столбы оказали настолько большое впечатление на простых людей, что навсегда остались в народной речи.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20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dissolve">
                                      <p:cBhvr>
                                        <p:cTn id="10" dur="2000"/>
                                        <p:tgtEl>
                                          <p:spTgt spid="51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descr="C:\Documents and Settings\Бельчонок и Мышонок\Мои документы\Мои рисунки\1192961.jpg"/>
          <p:cNvPicPr>
            <a:picLocks noGrp="1" noChangeAspect="1" noChangeArrowheads="1"/>
          </p:cNvPicPr>
          <p:nvPr>
            <p:ph idx="1"/>
          </p:nvPr>
        </p:nvPicPr>
        <p:blipFill>
          <a:blip r:embed="rId2"/>
          <a:srcRect/>
          <a:stretch>
            <a:fillRect/>
          </a:stretch>
        </p:blipFill>
        <p:spPr bwMode="auto">
          <a:xfrm>
            <a:off x="142844" y="142852"/>
            <a:ext cx="8858312" cy="65722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5" name="Горизонтальный свиток 4"/>
          <p:cNvSpPr/>
          <p:nvPr/>
        </p:nvSpPr>
        <p:spPr>
          <a:xfrm>
            <a:off x="214282" y="5572140"/>
            <a:ext cx="8715436" cy="1143008"/>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eaLnBrk="1" hangingPunct="1"/>
            <a:r>
              <a:rPr lang="ru-RU" sz="2400" b="1" i="1" dirty="0" smtClean="0">
                <a:solidFill>
                  <a:schemeClr val="tx1"/>
                </a:solidFill>
              </a:rPr>
              <a:t>Москва верстой далека, а сердцу рядом</a:t>
            </a:r>
            <a:r>
              <a:rPr lang="ru-RU" sz="2400" i="1" dirty="0" smtClean="0">
                <a:solidFill>
                  <a:schemeClr val="tx1"/>
                </a:solidFill>
              </a:rPr>
              <a:t> - так русские люди характеризовали свое отношение к столице.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descr="C:\Documents and Settings\Бельчонок и Мышонок\Мои документы\Мои рисунки\1227424578_1203007666_13.jpg"/>
          <p:cNvPicPr>
            <a:picLocks noGrp="1" noChangeAspect="1" noChangeArrowheads="1"/>
          </p:cNvPicPr>
          <p:nvPr>
            <p:ph idx="1"/>
          </p:nvPr>
        </p:nvPicPr>
        <p:blipFill>
          <a:blip r:embed="rId2"/>
          <a:srcRect/>
          <a:stretch>
            <a:fillRect/>
          </a:stretch>
        </p:blipFill>
        <p:spPr bwMode="auto">
          <a:xfrm>
            <a:off x="253973" y="142852"/>
            <a:ext cx="8675745" cy="6572296"/>
          </a:xfrm>
          <a:prstGeom prst="rect">
            <a:avLst/>
          </a:prstGeom>
          <a:noFill/>
        </p:spPr>
      </p:pic>
      <p:sp>
        <p:nvSpPr>
          <p:cNvPr id="5" name="Горизонтальный свиток 4"/>
          <p:cNvSpPr/>
          <p:nvPr/>
        </p:nvSpPr>
        <p:spPr>
          <a:xfrm>
            <a:off x="285720" y="4857760"/>
            <a:ext cx="8572560" cy="214314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eaLnBrk="1" hangingPunct="1"/>
            <a:r>
              <a:rPr lang="ru-RU" sz="2800" b="1" i="1" dirty="0" smtClean="0">
                <a:solidFill>
                  <a:schemeClr val="tx1">
                    <a:lumMod val="95000"/>
                    <a:lumOff val="5000"/>
                  </a:schemeClr>
                </a:solidFill>
              </a:rPr>
              <a:t>Любовь не верстами меряется. Сто верст молодцу не крюк</a:t>
            </a:r>
            <a:r>
              <a:rPr lang="ru-RU" sz="2800" i="1" dirty="0" smtClean="0">
                <a:solidFill>
                  <a:schemeClr val="tx1">
                    <a:lumMod val="95000"/>
                    <a:lumOff val="5000"/>
                  </a:schemeClr>
                </a:solidFill>
              </a:rPr>
              <a:t> -расстояние не может быть препятствием для любви.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fltVal val="0"/>
                                          </p:val>
                                        </p:tav>
                                        <p:tav tm="100000">
                                          <p:val>
                                            <p:strVal val="#ppt_w"/>
                                          </p:val>
                                        </p:tav>
                                      </p:tavLst>
                                    </p:anim>
                                    <p:anim calcmode="lin" valueType="num">
                                      <p:cBhvr>
                                        <p:cTn id="8" dur="2000" fill="hold"/>
                                        <p:tgtEl>
                                          <p:spTgt spid="7170"/>
                                        </p:tgtEl>
                                        <p:attrNameLst>
                                          <p:attrName>ppt_h</p:attrName>
                                        </p:attrNameLst>
                                      </p:cBhvr>
                                      <p:tavLst>
                                        <p:tav tm="0">
                                          <p:val>
                                            <p:fltVal val="0"/>
                                          </p:val>
                                        </p:tav>
                                        <p:tav tm="100000">
                                          <p:val>
                                            <p:strVal val="#ppt_h"/>
                                          </p:val>
                                        </p:tav>
                                      </p:tavLst>
                                    </p:anim>
                                    <p:anim calcmode="lin" valueType="num">
                                      <p:cBhvr>
                                        <p:cTn id="9" dur="2000" fill="hold"/>
                                        <p:tgtEl>
                                          <p:spTgt spid="7170"/>
                                        </p:tgtEl>
                                        <p:attrNameLst>
                                          <p:attrName>style.rotation</p:attrName>
                                        </p:attrNameLst>
                                      </p:cBhvr>
                                      <p:tavLst>
                                        <p:tav tm="0">
                                          <p:val>
                                            <p:fltVal val="90"/>
                                          </p:val>
                                        </p:tav>
                                        <p:tav tm="100000">
                                          <p:val>
                                            <p:fltVal val="0"/>
                                          </p:val>
                                        </p:tav>
                                      </p:tavLst>
                                    </p:anim>
                                    <p:animEffect transition="in" filter="fade">
                                      <p:cBhvr>
                                        <p:cTn id="10" dur="2000"/>
                                        <p:tgtEl>
                                          <p:spTgt spid="7170"/>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85794"/>
            <a:ext cx="8229600" cy="571504"/>
          </a:xfrm>
        </p:spPr>
        <p:txBody>
          <a:bodyPr>
            <a:normAutofit fontScale="90000"/>
          </a:bodyPr>
          <a:lstStyle/>
          <a:p>
            <a:pPr eaLnBrk="1" fontAlgn="auto" hangingPunct="1">
              <a:spcAft>
                <a:spcPts val="0"/>
              </a:spcAft>
              <a:defRPr/>
            </a:pPr>
            <a:r>
              <a:rPr lang="ru-RU" b="1" smtClean="0"/>
              <a:t/>
            </a:r>
            <a:br>
              <a:rPr lang="ru-RU" b="1" smtClean="0"/>
            </a:br>
            <a:r>
              <a:rPr lang="ru-RU" b="1" smtClean="0"/>
              <a:t/>
            </a:r>
            <a:br>
              <a:rPr lang="ru-RU" b="1" smtClean="0"/>
            </a:br>
            <a:r>
              <a:rPr lang="ru-RU" b="1" smtClean="0"/>
              <a:t/>
            </a:r>
            <a:br>
              <a:rPr lang="ru-RU" b="1" smtClean="0"/>
            </a:br>
            <a:r>
              <a:rPr lang="ru-RU" b="1" smtClean="0"/>
              <a:t/>
            </a:r>
            <a:br>
              <a:rPr lang="ru-RU" b="1" smtClean="0"/>
            </a:br>
            <a:endParaRPr lang="ru-RU"/>
          </a:p>
        </p:txBody>
      </p:sp>
      <p:sp>
        <p:nvSpPr>
          <p:cNvPr id="4" name="Прямоугольник 3"/>
          <p:cNvSpPr/>
          <p:nvPr/>
        </p:nvSpPr>
        <p:spPr>
          <a:xfrm>
            <a:off x="1211560" y="357166"/>
            <a:ext cx="6720879"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60007" dir="5400000" sy="-100000" algn="bl" rotWithShape="0"/>
                </a:effectLst>
              </a:rPr>
              <a:t>Занимательная </a:t>
            </a:r>
            <a:br>
              <a:rPr lang="ru-RU"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60007" dir="5400000" sy="-100000" algn="bl" rotWithShape="0"/>
                </a:effectLst>
              </a:rPr>
            </a:br>
            <a:r>
              <a:rPr lang="ru-RU"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60007" dir="5400000" sy="-100000" algn="bl" rotWithShape="0"/>
                </a:effectLst>
              </a:rPr>
              <a:t>страничка</a:t>
            </a:r>
          </a:p>
        </p:txBody>
      </p:sp>
      <p:pic>
        <p:nvPicPr>
          <p:cNvPr id="5" name="Содержимое 4" descr="http://www.rcio.rsu.ru/webp/class1/potok78/Ignatenko/images/dlina3.jpg"/>
          <p:cNvPicPr>
            <a:picLocks noGrp="1" noChangeAspect="1" noChangeArrowheads="1"/>
          </p:cNvPicPr>
          <p:nvPr>
            <p:ph idx="1"/>
          </p:nvPr>
        </p:nvPicPr>
        <p:blipFill>
          <a:blip r:embed="rId2"/>
          <a:srcRect/>
          <a:stretch>
            <a:fillRect/>
          </a:stretch>
        </p:blipFill>
        <p:spPr bwMode="auto">
          <a:xfrm>
            <a:off x="740791" y="2714620"/>
            <a:ext cx="7806871"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descr="C:\Documents and Settings\Бельчонок и Мышонок\Мои документы\Мои рисунки\0014.jpg"/>
          <p:cNvPicPr>
            <a:picLocks noGrp="1" noChangeAspect="1" noChangeArrowheads="1"/>
          </p:cNvPicPr>
          <p:nvPr>
            <p:ph idx="1"/>
          </p:nvPr>
        </p:nvPicPr>
        <p:blipFill>
          <a:blip r:embed="rId2"/>
          <a:srcRect/>
          <a:stretch>
            <a:fillRect/>
          </a:stretch>
        </p:blipFill>
        <p:spPr bwMode="auto">
          <a:xfrm>
            <a:off x="124638" y="0"/>
            <a:ext cx="8805080" cy="5857892"/>
          </a:xfrm>
          <a:prstGeom prst="rect">
            <a:avLst/>
          </a:prstGeom>
          <a:noFill/>
        </p:spPr>
      </p:pic>
      <p:sp>
        <p:nvSpPr>
          <p:cNvPr id="7" name="TextBox 6"/>
          <p:cNvSpPr txBox="1"/>
          <p:nvPr/>
        </p:nvSpPr>
        <p:spPr>
          <a:xfrm>
            <a:off x="2643174" y="214290"/>
            <a:ext cx="2500330" cy="523220"/>
          </a:xfrm>
          <a:prstGeom prst="rect">
            <a:avLst/>
          </a:prstGeom>
          <a:noFill/>
        </p:spPr>
        <p:txBody>
          <a:bodyPr wrap="square" rtlCol="0">
            <a:spAutoFit/>
          </a:bodyPr>
          <a:lstStyle/>
          <a:p>
            <a:pPr marL="274320" indent="-274320" eaLnBrk="1" fontAlgn="auto" hangingPunct="1">
              <a:spcAft>
                <a:spcPts val="0"/>
              </a:spcAft>
              <a:buFont typeface="Wingdings 2"/>
              <a:buChar char=""/>
              <a:defRPr/>
            </a:pPr>
            <a:r>
              <a:rPr lang="ru-RU" sz="2800" b="1" dirty="0" smtClean="0"/>
              <a:t>Задача 1</a:t>
            </a:r>
          </a:p>
        </p:txBody>
      </p:sp>
      <p:sp>
        <p:nvSpPr>
          <p:cNvPr id="8" name="TextBox 7"/>
          <p:cNvSpPr txBox="1"/>
          <p:nvPr/>
        </p:nvSpPr>
        <p:spPr>
          <a:xfrm>
            <a:off x="214282" y="571481"/>
            <a:ext cx="5786478" cy="1323439"/>
          </a:xfrm>
          <a:prstGeom prst="rect">
            <a:avLst/>
          </a:prstGeom>
          <a:noFill/>
        </p:spPr>
        <p:txBody>
          <a:bodyPr wrap="square" rtlCol="0">
            <a:spAutoFit/>
          </a:bodyPr>
          <a:lstStyle/>
          <a:p>
            <a:pPr marL="274320" indent="-274320" eaLnBrk="1" fontAlgn="auto" hangingPunct="1">
              <a:spcAft>
                <a:spcPts val="0"/>
              </a:spcAft>
              <a:buFont typeface="Wingdings 2"/>
              <a:buChar char=""/>
              <a:defRPr/>
            </a:pPr>
            <a:r>
              <a:rPr lang="ru-RU" sz="2000" b="1" i="1" dirty="0" smtClean="0"/>
              <a:t>Выразите в метрах и сантиметрах:</a:t>
            </a:r>
          </a:p>
          <a:p>
            <a:pPr marL="274320" indent="-274320" eaLnBrk="1" fontAlgn="auto" hangingPunct="1">
              <a:spcAft>
                <a:spcPts val="0"/>
              </a:spcAft>
              <a:buFont typeface="Wingdings 2"/>
              <a:buChar char=""/>
              <a:defRPr/>
            </a:pPr>
            <a:endParaRPr lang="ru-RU" sz="2000" b="1" dirty="0" smtClean="0"/>
          </a:p>
          <a:p>
            <a:pPr marL="274320" indent="-274320" eaLnBrk="1" fontAlgn="auto" hangingPunct="1">
              <a:spcAft>
                <a:spcPts val="0"/>
              </a:spcAft>
              <a:defRPr/>
            </a:pPr>
            <a:r>
              <a:rPr lang="ru-RU" sz="2000" b="1" i="1" dirty="0" smtClean="0"/>
              <a:t>    высоту терема, равную трем косым саженям;</a:t>
            </a:r>
            <a:endParaRPr lang="ru-RU" sz="2000" b="1" dirty="0" smtClean="0"/>
          </a:p>
        </p:txBody>
      </p:sp>
      <p:sp>
        <p:nvSpPr>
          <p:cNvPr id="9" name="TextBox 8"/>
          <p:cNvSpPr txBox="1"/>
          <p:nvPr/>
        </p:nvSpPr>
        <p:spPr>
          <a:xfrm>
            <a:off x="1571604" y="6143644"/>
            <a:ext cx="4643470" cy="46166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Ответ:  248 · 3 = 744 (см);</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descr="C:\Documents and Settings\Бельчонок и Мышонок\Мои документы\Мои рисунки\39633_2008061536.jpg"/>
          <p:cNvPicPr>
            <a:picLocks noGrp="1" noChangeAspect="1" noChangeArrowheads="1"/>
          </p:cNvPicPr>
          <p:nvPr>
            <p:ph idx="1"/>
          </p:nvPr>
        </p:nvPicPr>
        <p:blipFill>
          <a:blip r:embed="rId2">
            <a:lum contrast="10000"/>
          </a:blip>
          <a:srcRect/>
          <a:stretch>
            <a:fillRect/>
          </a:stretch>
        </p:blipFill>
        <p:spPr bwMode="auto">
          <a:xfrm>
            <a:off x="214282" y="142852"/>
            <a:ext cx="8786874" cy="5572164"/>
          </a:xfrm>
          <a:prstGeom prst="rect">
            <a:avLst/>
          </a:prstGeom>
          <a:noFill/>
        </p:spPr>
      </p:pic>
      <p:sp>
        <p:nvSpPr>
          <p:cNvPr id="6" name="Прямоугольник 5"/>
          <p:cNvSpPr/>
          <p:nvPr/>
        </p:nvSpPr>
        <p:spPr>
          <a:xfrm>
            <a:off x="500034" y="785794"/>
            <a:ext cx="7072362" cy="1569660"/>
          </a:xfrm>
          <a:prstGeom prst="rect">
            <a:avLst/>
          </a:prstGeom>
        </p:spPr>
        <p:txBody>
          <a:bodyPr wrap="square">
            <a:spAutoFit/>
          </a:bodyPr>
          <a:lstStyle/>
          <a:p>
            <a:pPr marL="274320" indent="-274320" algn="ctr" eaLnBrk="1" fontAlgn="auto" hangingPunct="1">
              <a:spcAft>
                <a:spcPts val="0"/>
              </a:spcAft>
              <a:defRPr/>
            </a:pPr>
            <a:r>
              <a:rPr lang="ru-RU" sz="2400" b="1" dirty="0" smtClean="0"/>
              <a:t>Задача 1</a:t>
            </a:r>
          </a:p>
          <a:p>
            <a:pPr marL="274320" indent="-274320" eaLnBrk="1" fontAlgn="auto" hangingPunct="1">
              <a:spcAft>
                <a:spcPts val="0"/>
              </a:spcAft>
              <a:defRPr/>
            </a:pPr>
            <a:r>
              <a:rPr lang="ru-RU" sz="2400" b="1" i="1" dirty="0" smtClean="0"/>
              <a:t>Выразите в метрах и сантиметрах:</a:t>
            </a:r>
            <a:endParaRPr lang="ru-RU" sz="2400" b="1" dirty="0" smtClean="0"/>
          </a:p>
          <a:p>
            <a:pPr marL="274320" indent="-274320" eaLnBrk="1" fontAlgn="auto" hangingPunct="1">
              <a:spcAft>
                <a:spcPts val="0"/>
              </a:spcAft>
              <a:defRPr/>
            </a:pPr>
            <a:r>
              <a:rPr lang="ru-RU" sz="2400" b="1" i="1" dirty="0" smtClean="0"/>
              <a:t> длину отрезка полотна, равную 15 локтям;</a:t>
            </a:r>
            <a:endParaRPr lang="ru-RU" sz="2400" b="1" dirty="0" smtClean="0"/>
          </a:p>
        </p:txBody>
      </p:sp>
      <p:sp>
        <p:nvSpPr>
          <p:cNvPr id="7" name="TextBox 6"/>
          <p:cNvSpPr txBox="1"/>
          <p:nvPr/>
        </p:nvSpPr>
        <p:spPr>
          <a:xfrm>
            <a:off x="2285984" y="5929330"/>
            <a:ext cx="4714908" cy="523220"/>
          </a:xfrm>
          <a:prstGeom prst="rect">
            <a:avLst/>
          </a:prstGeom>
          <a:noFill/>
        </p:spPr>
        <p:txBody>
          <a:bodyPr wrap="square" rtlCol="0">
            <a:spAutoFit/>
          </a:bodyPr>
          <a:lstStyle/>
          <a:p>
            <a:pPr lvl="0"/>
            <a:r>
              <a:rPr lang="ru-RU" sz="2800" b="1" dirty="0" smtClean="0">
                <a:latin typeface="Times New Roman" pitchFamily="18" charset="0"/>
                <a:cs typeface="Times New Roman" pitchFamily="18" charset="0"/>
              </a:rPr>
              <a:t>Ответ: 15 · 45 = 675 (см);</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1"/>
          <p:cNvSpPr>
            <a:spLocks noGrp="1"/>
          </p:cNvSpPr>
          <p:nvPr>
            <p:ph idx="1"/>
          </p:nvPr>
        </p:nvSpPr>
        <p:spPr>
          <a:xfrm>
            <a:off x="457200" y="1071546"/>
            <a:ext cx="8401080" cy="3214710"/>
          </a:xfrm>
        </p:spPr>
        <p:txBody>
          <a:bodyPr/>
          <a:lstStyle/>
          <a:p>
            <a:pPr eaLnBrk="1" hangingPunct="1"/>
            <a:r>
              <a:rPr lang="ru-RU" b="1" dirty="0" smtClean="0"/>
              <a:t>Вершок </a:t>
            </a:r>
            <a:r>
              <a:rPr lang="ru-RU" dirty="0" smtClean="0"/>
              <a:t>- старая русская мера длины, употреблявшаяся до введения метрической системы мер.1 Вершок = 1/16 аршина = 1,75 дюйма = 44,45 мм = 4,44 см Вершок - старинная русская мера длины , равная  ширине двух пальцев (указательного и среднего).</a:t>
            </a:r>
            <a:br>
              <a:rPr lang="ru-RU" dirty="0" smtClean="0"/>
            </a:br>
            <a:r>
              <a:rPr lang="ru-RU" i="1" dirty="0" smtClean="0"/>
              <a:t>Встречается в пословицах: ’’Два вершка от  горшка, а уже указчик’’.</a:t>
            </a:r>
          </a:p>
        </p:txBody>
      </p:sp>
      <p:sp>
        <p:nvSpPr>
          <p:cNvPr id="3" name="Заголовок 2"/>
          <p:cNvSpPr>
            <a:spLocks noGrp="1"/>
          </p:cNvSpPr>
          <p:nvPr>
            <p:ph type="title"/>
          </p:nvPr>
        </p:nvSpPr>
        <p:spPr/>
        <p:txBody>
          <a:bodyPr/>
          <a:lstStyle/>
          <a:p>
            <a:pPr eaLnBrk="1" fontAlgn="auto" hangingPunct="1">
              <a:spcAft>
                <a:spcPts val="0"/>
              </a:spcAft>
              <a:defRPr/>
            </a:pPr>
            <a:endParaRPr lang="ru-RU" dirty="0"/>
          </a:p>
        </p:txBody>
      </p:sp>
      <p:sp>
        <p:nvSpPr>
          <p:cNvPr id="4" name="Прямоугольник 3"/>
          <p:cNvSpPr/>
          <p:nvPr/>
        </p:nvSpPr>
        <p:spPr>
          <a:xfrm>
            <a:off x="1357291" y="285728"/>
            <a:ext cx="5715040" cy="923330"/>
          </a:xfrm>
          <a:prstGeom prst="rect">
            <a:avLst/>
          </a:prstGeom>
          <a:noFill/>
        </p:spPr>
        <p:txBody>
          <a:bodyPr>
            <a:prstTxWarp prst="textDoubleWave1">
              <a:avLst/>
            </a:prstTxWarp>
            <a:spAutoFit/>
          </a:bodyPr>
          <a:lstStyle/>
          <a:p>
            <a:pPr algn="ctr">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blipFill>
                  <a:blip r:embed="rId2"/>
                  <a:tile tx="0" ty="0" sx="100000" sy="100000" flip="none" algn="tl"/>
                </a:blipFill>
                <a:effectLst>
                  <a:outerShdw blurRad="41275" dist="12700" dir="12000000" algn="tl" rotWithShape="0">
                    <a:srgbClr val="000000">
                      <a:alpha val="40000"/>
                    </a:srgbClr>
                  </a:outerShdw>
                </a:effectLst>
              </a:rPr>
              <a:t>Вершок</a:t>
            </a:r>
          </a:p>
        </p:txBody>
      </p:sp>
      <p:pic>
        <p:nvPicPr>
          <p:cNvPr id="5" name="Picture 3" descr="BD10869_"/>
          <p:cNvPicPr>
            <a:picLocks noChangeAspect="1" noChangeArrowheads="1"/>
          </p:cNvPicPr>
          <p:nvPr/>
        </p:nvPicPr>
        <p:blipFill>
          <a:blip r:embed="rId3"/>
          <a:srcRect/>
          <a:stretch>
            <a:fillRect/>
          </a:stretch>
        </p:blipFill>
        <p:spPr bwMode="auto">
          <a:xfrm>
            <a:off x="3500430" y="4071942"/>
            <a:ext cx="4699000"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7" presetClass="entr" presetSubtype="0" fill="hold" grpId="0" nodeType="afterEffect">
                                  <p:stCondLst>
                                    <p:cond delay="0"/>
                                  </p:stCondLst>
                                  <p:childTnLst>
                                    <p:set>
                                      <p:cBhvr>
                                        <p:cTn id="18" dur="1" fill="hold">
                                          <p:stCondLst>
                                            <p:cond delay="0"/>
                                          </p:stCondLst>
                                        </p:cTn>
                                        <p:tgtEl>
                                          <p:spTgt spid="9218">
                                            <p:txEl>
                                              <p:pRg st="0" end="0"/>
                                            </p:txEl>
                                          </p:spTgt>
                                        </p:tgtEl>
                                        <p:attrNameLst>
                                          <p:attrName>style.visibility</p:attrName>
                                        </p:attrNameLst>
                                      </p:cBhvr>
                                      <p:to>
                                        <p:strVal val="visible"/>
                                      </p:to>
                                    </p:set>
                                    <p:animEffect transition="in" filter="fade">
                                      <p:cBhvr>
                                        <p:cTn id="19" dur="1000"/>
                                        <p:tgtEl>
                                          <p:spTgt spid="9218">
                                            <p:txEl>
                                              <p:pRg st="0" end="0"/>
                                            </p:txEl>
                                          </p:spTgt>
                                        </p:tgtEl>
                                      </p:cBhvr>
                                    </p:animEffect>
                                    <p:anim calcmode="lin" valueType="num">
                                      <p:cBhvr>
                                        <p:cTn id="20"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9218">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21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4098" name="Picture 2" descr="C:\Documents and Settings\Бельчонок и Мышонок\Мои документы\Мои рисунки\normal_%CF%EE%EB%EE%F2%E5%ED.jpg"/>
          <p:cNvPicPr>
            <a:picLocks noGrp="1" noChangeAspect="1" noChangeArrowheads="1"/>
          </p:cNvPicPr>
          <p:nvPr>
            <p:ph idx="1"/>
          </p:nvPr>
        </p:nvPicPr>
        <p:blipFill>
          <a:blip r:embed="rId2"/>
          <a:srcRect/>
          <a:stretch>
            <a:fillRect/>
          </a:stretch>
        </p:blipFill>
        <p:spPr bwMode="auto">
          <a:xfrm>
            <a:off x="4000496" y="214290"/>
            <a:ext cx="4929222" cy="5214974"/>
          </a:xfrm>
          <a:prstGeom prst="rect">
            <a:avLst/>
          </a:prstGeom>
          <a:noFill/>
        </p:spPr>
      </p:pic>
      <p:sp>
        <p:nvSpPr>
          <p:cNvPr id="5" name="Прямоугольник 4"/>
          <p:cNvSpPr/>
          <p:nvPr/>
        </p:nvSpPr>
        <p:spPr>
          <a:xfrm>
            <a:off x="285720" y="142853"/>
            <a:ext cx="3714776" cy="6555641"/>
          </a:xfrm>
          <a:prstGeom prst="rect">
            <a:avLst/>
          </a:prstGeom>
        </p:spPr>
        <p:txBody>
          <a:bodyPr wrap="square">
            <a:spAutoFit/>
          </a:bodyPr>
          <a:lstStyle/>
          <a:p>
            <a:pPr marL="274320" indent="-274320" eaLnBrk="1" fontAlgn="auto" hangingPunct="1">
              <a:spcAft>
                <a:spcPts val="0"/>
              </a:spcAft>
              <a:buFont typeface="Wingdings 2"/>
              <a:buChar char=""/>
              <a:defRPr/>
            </a:pPr>
            <a:r>
              <a:rPr lang="ru-RU" sz="2400" b="1" dirty="0" smtClean="0"/>
              <a:t>Задача 3</a:t>
            </a:r>
          </a:p>
          <a:p>
            <a:pPr marL="274320" indent="-274320" eaLnBrk="1" fontAlgn="auto" hangingPunct="1">
              <a:spcAft>
                <a:spcPts val="0"/>
              </a:spcAft>
              <a:buFont typeface="Wingdings 2" pitchFamily="18" charset="2"/>
              <a:buNone/>
              <a:defRPr/>
            </a:pPr>
            <a:r>
              <a:rPr lang="ru-RU" dirty="0" smtClean="0"/>
              <a:t> </a:t>
            </a:r>
          </a:p>
          <a:p>
            <a:pPr marL="274320" indent="-274320" eaLnBrk="1" fontAlgn="auto" hangingPunct="1">
              <a:spcAft>
                <a:spcPts val="0"/>
              </a:spcAft>
              <a:buFont typeface="Wingdings 2"/>
              <a:buChar char=""/>
              <a:defRPr/>
            </a:pPr>
            <a:r>
              <a:rPr lang="ru-RU" sz="2000" b="1" i="1" dirty="0" smtClean="0">
                <a:latin typeface="Times New Roman" pitchFamily="18" charset="0"/>
                <a:cs typeface="Times New Roman" pitchFamily="18" charset="0"/>
              </a:rPr>
              <a:t>Некто купил три четверти аршина сукна и заплатил за них 3 алтына. Сколько надо заплатить за 100 аршин такого же сукна?</a:t>
            </a:r>
            <a:endParaRPr lang="ru-RU" sz="2000" b="1" dirty="0" smtClean="0">
              <a:latin typeface="Times New Roman" pitchFamily="18" charset="0"/>
              <a:cs typeface="Times New Roman" pitchFamily="18" charset="0"/>
            </a:endParaRPr>
          </a:p>
          <a:p>
            <a:pPr marL="274320" indent="-274320" eaLnBrk="1" fontAlgn="auto" hangingPunct="1">
              <a:spcAft>
                <a:spcPts val="0"/>
              </a:spcAft>
              <a:buFont typeface="Wingdings 2" pitchFamily="18" charset="2"/>
              <a:buNone/>
              <a:defRPr/>
            </a:pPr>
            <a:r>
              <a:rPr lang="ru-RU" sz="2000" b="1" i="1" dirty="0" smtClean="0">
                <a:latin typeface="Times New Roman" pitchFamily="18" charset="0"/>
                <a:cs typeface="Times New Roman" pitchFamily="18" charset="0"/>
              </a:rPr>
              <a:t>(1 алтын = 3 к.)</a:t>
            </a:r>
          </a:p>
          <a:p>
            <a:pPr marL="274320" indent="-274320" eaLnBrk="1" fontAlgn="auto" hangingPunct="1">
              <a:spcAft>
                <a:spcPts val="0"/>
              </a:spcAft>
              <a:buFont typeface="Wingdings 2" pitchFamily="18" charset="2"/>
              <a:buNone/>
              <a:defRPr/>
            </a:pPr>
            <a:endParaRPr lang="ru-RU" b="1" i="1" dirty="0" smtClean="0">
              <a:latin typeface="Times New Roman" pitchFamily="18" charset="0"/>
              <a:cs typeface="Times New Roman" pitchFamily="18" charset="0"/>
            </a:endParaRPr>
          </a:p>
          <a:p>
            <a:pPr marL="274320" indent="-274320" eaLnBrk="1" fontAlgn="auto" hangingPunct="1">
              <a:spcAft>
                <a:spcPts val="0"/>
              </a:spcAft>
              <a:buFont typeface="Wingdings 2" pitchFamily="18" charset="2"/>
              <a:buNone/>
              <a:defRPr/>
            </a:pPr>
            <a:endParaRPr lang="ru-RU" b="1" i="1" dirty="0" smtClean="0">
              <a:latin typeface="Times New Roman" pitchFamily="18" charset="0"/>
              <a:cs typeface="Times New Roman" pitchFamily="18" charset="0"/>
            </a:endParaRPr>
          </a:p>
          <a:p>
            <a:pPr marL="274320" indent="-274320" eaLnBrk="1" fontAlgn="auto" hangingPunct="1">
              <a:spcAft>
                <a:spcPts val="0"/>
              </a:spcAft>
              <a:buFont typeface="Wingdings 2" pitchFamily="18" charset="2"/>
              <a:buNone/>
              <a:defRPr/>
            </a:pPr>
            <a:endParaRPr lang="ru-RU" b="1" dirty="0" smtClean="0">
              <a:latin typeface="Times New Roman" pitchFamily="18" charset="0"/>
              <a:cs typeface="Times New Roman" pitchFamily="18" charset="0"/>
            </a:endParaRPr>
          </a:p>
          <a:p>
            <a:pPr marL="274320" indent="-274320" eaLnBrk="1" fontAlgn="auto" hangingPunct="1">
              <a:spcAft>
                <a:spcPts val="0"/>
              </a:spcAft>
              <a:buFont typeface="Wingdings 2"/>
              <a:buChar char=""/>
              <a:defRPr/>
            </a:pPr>
            <a:r>
              <a:rPr lang="ru-RU" b="1" dirty="0" smtClean="0">
                <a:latin typeface="Times New Roman" pitchFamily="18" charset="0"/>
                <a:cs typeface="Times New Roman" pitchFamily="18" charset="0"/>
              </a:rPr>
              <a:t>Решение: Поскольку 3/4 аршина стоят 3 алтына, то 3 аршина         стоят 12 алтын и 1 аршин - 4 алтына. Следовательно, 100 аршин стоят 400 алтын, что составляет 1200 к. или 12 р.</a:t>
            </a:r>
          </a:p>
          <a:p>
            <a:pPr marL="274320" indent="-274320" eaLnBrk="1" fontAlgn="auto" hangingPunct="1">
              <a:spcAft>
                <a:spcPts val="0"/>
              </a:spcAft>
              <a:buFont typeface="Wingdings 2"/>
              <a:buChar char=""/>
              <a:defRPr/>
            </a:pPr>
            <a:endParaRPr lang="ru-RU" b="1" dirty="0" smtClean="0">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ru-RU" b="1" dirty="0" smtClean="0">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ru-RU" b="1" dirty="0" smtClean="0">
              <a:latin typeface="Times New Roman" pitchFamily="18" charset="0"/>
              <a:cs typeface="Times New Roman" pitchFamily="18" charset="0"/>
            </a:endParaRPr>
          </a:p>
          <a:p>
            <a:pPr marL="274320" indent="-274320" eaLnBrk="1" fontAlgn="auto" hangingPunct="1">
              <a:spcAft>
                <a:spcPts val="0"/>
              </a:spcAft>
              <a:buFont typeface="Wingdings 2"/>
              <a:buChar char=""/>
              <a:defRPr/>
            </a:pPr>
            <a:r>
              <a:rPr lang="ru-RU" sz="2400" b="1" dirty="0" smtClean="0">
                <a:latin typeface="Times New Roman" pitchFamily="18" charset="0"/>
                <a:cs typeface="Times New Roman" pitchFamily="18" charset="0"/>
              </a:rPr>
              <a:t>Ответ: 12 рублей.</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p:cTn id="7" dur="2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anim calcmode="lin" valueType="num">
                                      <p:cBhvr>
                                        <p:cTn id="13" dur="2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15"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descr="C:\Documents and Settings\Бельчонок и Мышонок\Мои документы\Мои рисунки\ARZ5Y2ZCA8IM3ECCACB1MQPCA60JBFICAP3KRFMCAIQLE9BCA20MO6JCAN97TE6CA2XBXVLCAYZWMC1CANE29AECAG7TO4KCATXRB1BCA00H8MACAL1772RCA476O6SCAGRH8FECA8BLMC4.jpg"/>
          <p:cNvPicPr>
            <a:picLocks noGrp="1" noChangeAspect="1" noChangeArrowheads="1"/>
          </p:cNvPicPr>
          <p:nvPr>
            <p:ph idx="1"/>
          </p:nvPr>
        </p:nvPicPr>
        <p:blipFill>
          <a:blip r:embed="rId2">
            <a:lum bright="30000" contrast="-10000"/>
          </a:blip>
          <a:srcRect/>
          <a:stretch>
            <a:fillRect/>
          </a:stretch>
        </p:blipFill>
        <p:spPr bwMode="auto">
          <a:xfrm>
            <a:off x="214282" y="357166"/>
            <a:ext cx="8715436" cy="6348710"/>
          </a:xfrm>
          <a:prstGeom prst="rect">
            <a:avLst/>
          </a:prstGeom>
          <a:noFill/>
        </p:spPr>
      </p:pic>
      <p:sp>
        <p:nvSpPr>
          <p:cNvPr id="5" name="Прямоугольник 4"/>
          <p:cNvSpPr/>
          <p:nvPr/>
        </p:nvSpPr>
        <p:spPr>
          <a:xfrm>
            <a:off x="357158" y="357166"/>
            <a:ext cx="8429684" cy="6001643"/>
          </a:xfrm>
          <a:prstGeom prst="rect">
            <a:avLst/>
          </a:prstGeom>
        </p:spPr>
        <p:txBody>
          <a:bodyPr wrap="square">
            <a:spAutoFit/>
          </a:bodyPr>
          <a:lstStyle/>
          <a:p>
            <a:pPr marL="274320" indent="-274320" eaLnBrk="1" fontAlgn="auto" hangingPunct="1">
              <a:spcAft>
                <a:spcPts val="0"/>
              </a:spcAft>
              <a:buFont typeface="Wingdings 2"/>
              <a:buChar char=""/>
              <a:defRPr/>
            </a:pPr>
            <a:r>
              <a:rPr lang="ru-RU" sz="2400" b="1" dirty="0" smtClean="0"/>
              <a:t>Задача 4</a:t>
            </a:r>
            <a:endParaRPr lang="ru-RU" sz="2400" dirty="0" smtClean="0"/>
          </a:p>
          <a:p>
            <a:pPr marL="274320" indent="-274320" eaLnBrk="1" fontAlgn="auto" hangingPunct="1">
              <a:spcAft>
                <a:spcPts val="0"/>
              </a:spcAft>
              <a:buFont typeface="Wingdings 2"/>
              <a:buChar char=""/>
              <a:defRPr/>
            </a:pPr>
            <a:r>
              <a:rPr lang="ru-RU" sz="2400" b="1" i="1" dirty="0" smtClean="0"/>
              <a:t>Идет один человек в город и проходит в день по 40 верст, а другой человек идет навстречу ему из другого города и в день проходит 30 верст. Расстояние между городами 700 верст. Через сколько дней путники встретятся?</a:t>
            </a:r>
          </a:p>
          <a:p>
            <a:pPr marL="274320" indent="-274320" eaLnBrk="1" fontAlgn="auto" hangingPunct="1">
              <a:spcAft>
                <a:spcPts val="0"/>
              </a:spcAft>
              <a:buFont typeface="Wingdings 2"/>
              <a:buChar char=""/>
              <a:defRPr/>
            </a:pPr>
            <a:endParaRPr lang="ru-RU" i="1"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sz="2000" b="1" dirty="0" smtClean="0"/>
              <a:t>Решение: За один день путники сближаются на 70 верст. Поскольку расстояние между городами равно 700 верст, то встретятся они через 700:70 = 10 (дней).</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sz="2000" b="1" dirty="0" smtClean="0"/>
              <a:t>Ответ: 10 дней.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2000"/>
                                        <p:tgtEl>
                                          <p:spTgt spid="5">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12" end="12"/>
                                            </p:txEl>
                                          </p:spTgt>
                                        </p:tgtEl>
                                        <p:attrNameLst>
                                          <p:attrName>style.visibility</p:attrName>
                                        </p:attrNameLst>
                                      </p:cBhvr>
                                      <p:to>
                                        <p:strVal val="visible"/>
                                      </p:to>
                                    </p:set>
                                    <p:anim calcmode="lin" valueType="num">
                                      <p:cBhvr>
                                        <p:cTn id="14" dur="2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dirty="0"/>
          </a:p>
        </p:txBody>
      </p:sp>
      <p:pic>
        <p:nvPicPr>
          <p:cNvPr id="5" name="Picture 4" descr="C:\Documents and Settings\Бельчонок и Мышонок\Мои документы\Мои рисунки\йц.jpg"/>
          <p:cNvPicPr>
            <a:picLocks noGrp="1" noChangeAspect="1" noChangeArrowheads="1"/>
          </p:cNvPicPr>
          <p:nvPr>
            <p:ph idx="1"/>
          </p:nvPr>
        </p:nvPicPr>
        <p:blipFill>
          <a:blip r:embed="rId2"/>
          <a:srcRect/>
          <a:stretch>
            <a:fillRect/>
          </a:stretch>
        </p:blipFill>
        <p:spPr>
          <a:xfrm>
            <a:off x="428597" y="214290"/>
            <a:ext cx="5643602" cy="6429420"/>
          </a:xfrm>
          <a:noFill/>
        </p:spPr>
      </p:pic>
      <p:sp>
        <p:nvSpPr>
          <p:cNvPr id="6" name="Прямоугольник 5"/>
          <p:cNvSpPr/>
          <p:nvPr/>
        </p:nvSpPr>
        <p:spPr>
          <a:xfrm>
            <a:off x="6143636" y="285729"/>
            <a:ext cx="2643206" cy="5078313"/>
          </a:xfrm>
          <a:prstGeom prst="rect">
            <a:avLst/>
          </a:prstGeom>
          <a:noFill/>
        </p:spPr>
        <p:txBody>
          <a:bodyPr wrap="square" lIns="91440" tIns="45720" rIns="91440" bIns="45720">
            <a:prstTxWarp prst="textDeflateInflateDeflate">
              <a:avLst/>
            </a:prstTxWarp>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a:t>
            </a:r>
          </a:p>
          <a:p>
            <a:pPr algn="ctr"/>
            <a:r>
              <a:rPr lang="ru-RU"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49155" name="Содержимое 3" descr="http://www.rcio.rsu.ru/webp/class1/potok78/Ignatenko/images/arbuz.jpg"/>
          <p:cNvPicPr>
            <a:picLocks noGrp="1"/>
          </p:cNvPicPr>
          <p:nvPr>
            <p:ph idx="1"/>
          </p:nvPr>
        </p:nvPicPr>
        <p:blipFill>
          <a:blip r:embed="rId2"/>
          <a:srcRect/>
          <a:stretch>
            <a:fillRect/>
          </a:stretch>
        </p:blipFill>
        <p:spPr>
          <a:xfrm>
            <a:off x="500063" y="2857500"/>
            <a:ext cx="2786062" cy="2286000"/>
          </a:xfrm>
        </p:spPr>
      </p:pic>
      <p:pic>
        <p:nvPicPr>
          <p:cNvPr id="49156" name="Рисунок 4" descr="http://www.rcio.rsu.ru/webp/class1/potok78/Ignatenko/images/shina.jpg"/>
          <p:cNvPicPr>
            <a:picLocks noChangeAspect="1" noChangeArrowheads="1"/>
          </p:cNvPicPr>
          <p:nvPr/>
        </p:nvPicPr>
        <p:blipFill>
          <a:blip r:embed="rId3"/>
          <a:srcRect/>
          <a:stretch>
            <a:fillRect/>
          </a:stretch>
        </p:blipFill>
        <p:spPr bwMode="auto">
          <a:xfrm>
            <a:off x="4071938" y="2928938"/>
            <a:ext cx="2309812" cy="2232025"/>
          </a:xfrm>
          <a:prstGeom prst="rect">
            <a:avLst/>
          </a:prstGeom>
          <a:noFill/>
          <a:ln w="9525">
            <a:noFill/>
            <a:miter lim="800000"/>
            <a:headEnd/>
            <a:tailEnd/>
          </a:ln>
        </p:spPr>
      </p:pic>
      <p:sp>
        <p:nvSpPr>
          <p:cNvPr id="49157" name="TextBox 6"/>
          <p:cNvSpPr txBox="1">
            <a:spLocks noChangeArrowheads="1"/>
          </p:cNvSpPr>
          <p:nvPr/>
        </p:nvSpPr>
        <p:spPr bwMode="auto">
          <a:xfrm>
            <a:off x="3286125" y="2000250"/>
            <a:ext cx="1643063" cy="1108075"/>
          </a:xfrm>
          <a:prstGeom prst="rect">
            <a:avLst/>
          </a:prstGeom>
          <a:noFill/>
          <a:ln w="9525">
            <a:noFill/>
            <a:miter lim="800000"/>
            <a:headEnd/>
            <a:tailEnd/>
          </a:ln>
        </p:spPr>
        <p:txBody>
          <a:bodyPr>
            <a:spAutoFit/>
          </a:bodyPr>
          <a:lstStyle/>
          <a:p>
            <a:r>
              <a:rPr lang="ru-RU" sz="6600" b="1">
                <a:latin typeface="Constantia" pitchFamily="18" charset="0"/>
              </a:rPr>
              <a:t>,,,</a:t>
            </a:r>
          </a:p>
        </p:txBody>
      </p:sp>
      <p:sp>
        <p:nvSpPr>
          <p:cNvPr id="49158" name="TextBox 7"/>
          <p:cNvSpPr txBox="1">
            <a:spLocks noChangeArrowheads="1"/>
          </p:cNvSpPr>
          <p:nvPr/>
        </p:nvSpPr>
        <p:spPr bwMode="auto">
          <a:xfrm>
            <a:off x="6500813" y="3929063"/>
            <a:ext cx="785812" cy="1016000"/>
          </a:xfrm>
          <a:prstGeom prst="rect">
            <a:avLst/>
          </a:prstGeom>
          <a:noFill/>
          <a:ln w="9525">
            <a:noFill/>
            <a:miter lim="800000"/>
            <a:headEnd/>
            <a:tailEnd/>
          </a:ln>
        </p:spPr>
        <p:txBody>
          <a:bodyPr>
            <a:spAutoFit/>
          </a:bodyPr>
          <a:lstStyle/>
          <a:p>
            <a:r>
              <a:rPr lang="ru-RU" sz="6000" b="1">
                <a:latin typeface="Constantia"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50179" name="Содержимое 3" descr="http://www.rcio.rsu.ru/webp/class1/potok78/Ignatenko/images/e.jpg"/>
          <p:cNvPicPr>
            <a:picLocks noGrp="1"/>
          </p:cNvPicPr>
          <p:nvPr>
            <p:ph idx="1"/>
          </p:nvPr>
        </p:nvPicPr>
        <p:blipFill>
          <a:blip r:embed="rId2"/>
          <a:srcRect/>
          <a:stretch>
            <a:fillRect/>
          </a:stretch>
        </p:blipFill>
        <p:spPr>
          <a:xfrm>
            <a:off x="642938" y="2786063"/>
            <a:ext cx="2786062" cy="2143125"/>
          </a:xfrm>
        </p:spPr>
      </p:pic>
      <p:pic>
        <p:nvPicPr>
          <p:cNvPr id="50180" name="Рисунок 4" descr="http://www.rcio.rsu.ru/webp/class1/potok78/Ignatenko/images/i%5b23%5d.jpg"/>
          <p:cNvPicPr>
            <a:picLocks noChangeAspect="1" noChangeArrowheads="1"/>
          </p:cNvPicPr>
          <p:nvPr/>
        </p:nvPicPr>
        <p:blipFill>
          <a:blip r:embed="rId3"/>
          <a:srcRect/>
          <a:stretch>
            <a:fillRect/>
          </a:stretch>
        </p:blipFill>
        <p:spPr bwMode="auto">
          <a:xfrm>
            <a:off x="3786188" y="2857500"/>
            <a:ext cx="1885950" cy="2143125"/>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5786438" y="3008313"/>
          <a:ext cx="1000132" cy="1390650"/>
        </p:xfrm>
        <a:graphic>
          <a:graphicData uri="http://schemas.openxmlformats.org/drawingml/2006/table">
            <a:tbl>
              <a:tblPr/>
              <a:tblGrid>
                <a:gridCol w="501301"/>
                <a:gridCol w="498831"/>
              </a:tblGrid>
              <a:tr h="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6000" b="1" i="0" u="none" strike="noStrike" cap="none" normalizeH="0" baseline="0" dirty="0" smtClean="0">
                          <a:ln>
                            <a:noFill/>
                          </a:ln>
                          <a:solidFill>
                            <a:srgbClr val="000000"/>
                          </a:solidFill>
                          <a:effectLst/>
                          <a:latin typeface="Arial" charset="0"/>
                          <a:cs typeface="Times New Roman" pitchFamily="18" charset="0"/>
                        </a:rPr>
                        <a:t>,,</a:t>
                      </a:r>
                      <a:endParaRPr kumimoji="0" lang="ru-RU"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6000" b="1" i="0" u="none" strike="noStrike" cap="none" normalizeH="0" baseline="0" dirty="0" smtClean="0">
                          <a:ln>
                            <a:noFill/>
                          </a:ln>
                          <a:solidFill>
                            <a:srgbClr val="000000"/>
                          </a:solidFill>
                          <a:effectLst/>
                          <a:latin typeface="Arial" charset="0"/>
                          <a:cs typeface="Times New Roman" pitchFamily="18" charset="0"/>
                        </a:rPr>
                        <a:t>А</a:t>
                      </a:r>
                      <a:endParaRPr kumimoji="0" lang="ru-RU"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1"/>
          <p:cNvSpPr>
            <a:spLocks noGrp="1"/>
          </p:cNvSpPr>
          <p:nvPr>
            <p:ph idx="1"/>
          </p:nvPr>
        </p:nvSpPr>
        <p:spPr>
          <a:xfrm>
            <a:off x="428625" y="1500188"/>
            <a:ext cx="8229600" cy="4572000"/>
          </a:xfrm>
        </p:spPr>
        <p:txBody>
          <a:bodyPr/>
          <a:lstStyle/>
          <a:p>
            <a:pPr eaLnBrk="1" hangingPunct="1"/>
            <a:endParaRPr lang="ru-RU" b="1" smtClean="0"/>
          </a:p>
          <a:p>
            <a:pPr eaLnBrk="1" hangingPunct="1"/>
            <a:endParaRPr lang="ru-RU" smtClean="0"/>
          </a:p>
          <a:p>
            <a:pPr eaLnBrk="1" hangingPunct="1"/>
            <a:r>
              <a:rPr lang="ru-RU" sz="6000" b="1" smtClean="0"/>
              <a:t>              ,,  о,</a:t>
            </a:r>
            <a:endParaRPr lang="ru-RU" sz="6000" smtClean="0"/>
          </a:p>
          <a:p>
            <a:pPr eaLnBrk="1" hangingPunct="1"/>
            <a:endParaRPr lang="ru-RU" sz="6000" b="1" smtClean="0"/>
          </a:p>
          <a:p>
            <a:pPr eaLnBrk="1" hangingPunct="1"/>
            <a:endParaRPr lang="ru-RU" sz="6000" smtClean="0"/>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51204" name="Рисунок 3" descr="http://www.rcio.rsu.ru/webp/class1/potok78/Ignatenko/images/i%5b20%5d.jpg"/>
          <p:cNvPicPr>
            <a:picLocks noChangeAspect="1" noChangeArrowheads="1"/>
          </p:cNvPicPr>
          <p:nvPr/>
        </p:nvPicPr>
        <p:blipFill>
          <a:blip r:embed="rId2"/>
          <a:srcRect/>
          <a:stretch>
            <a:fillRect/>
          </a:stretch>
        </p:blipFill>
        <p:spPr bwMode="auto">
          <a:xfrm>
            <a:off x="1857375" y="2000250"/>
            <a:ext cx="2071688" cy="2219325"/>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7286625" y="2500313"/>
          <a:ext cx="1714513" cy="1390650"/>
        </p:xfrm>
        <a:graphic>
          <a:graphicData uri="http://schemas.openxmlformats.org/drawingml/2006/table">
            <a:tbl>
              <a:tblPr/>
              <a:tblGrid>
                <a:gridCol w="747351"/>
                <a:gridCol w="483581"/>
                <a:gridCol w="483581"/>
              </a:tblGrid>
              <a:tr h="85725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6000" b="1" i="0" u="none" strike="noStrike" cap="none" normalizeH="0" baseline="0" dirty="0" smtClean="0">
                          <a:ln>
                            <a:noFill/>
                          </a:ln>
                          <a:solidFill>
                            <a:srgbClr val="000000"/>
                          </a:solidFill>
                          <a:effectLst/>
                          <a:latin typeface="Arial" charset="0"/>
                          <a:cs typeface="Times New Roman" pitchFamily="18" charset="0"/>
                        </a:rPr>
                        <a:t>,, </a:t>
                      </a:r>
                      <a:endParaRPr kumimoji="0" lang="ru-RU"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6000" b="1" i="0" u="none" strike="noStrike" cap="none" normalizeH="0" baseline="0" dirty="0" err="1" smtClean="0">
                          <a:ln>
                            <a:noFill/>
                          </a:ln>
                          <a:solidFill>
                            <a:srgbClr val="000000"/>
                          </a:solidFill>
                          <a:effectLst/>
                          <a:latin typeface="Arial" charset="0"/>
                          <a:cs typeface="Times New Roman" pitchFamily="18" charset="0"/>
                        </a:rPr>
                        <a:t>ь</a:t>
                      </a:r>
                      <a:endParaRPr kumimoji="0" lang="ru-RU"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Tx/>
                        <a:buSzTx/>
                        <a:buFontTx/>
                        <a:buNone/>
                        <a:tabLst/>
                      </a:pPr>
                      <a:endParaRPr kumimoji="0" lang="ru-RU"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9525" marR="9525" marT="9525" marB="9525" horzOverflow="overflow">
                    <a:lnL>
                      <a:noFill/>
                    </a:lnL>
                    <a:lnR>
                      <a:noFill/>
                    </a:lnR>
                    <a:lnT>
                      <a:noFill/>
                    </a:lnT>
                    <a:lnB>
                      <a:noFill/>
                    </a:lnB>
                    <a:lnTlToBr>
                      <a:noFill/>
                    </a:lnTlToBr>
                    <a:lnBlToTr>
                      <a:noFill/>
                    </a:lnBlToTr>
                    <a:noFill/>
                  </a:tcPr>
                </a:tc>
              </a:tr>
            </a:tbl>
          </a:graphicData>
        </a:graphic>
      </p:graphicFrame>
      <p:pic>
        <p:nvPicPr>
          <p:cNvPr id="51209" name="Рисунок 5" descr="http://www.rcio.rsu.ru/webp/class1/potok78/Ignatenko/images/kot.jpg"/>
          <p:cNvPicPr>
            <a:picLocks noChangeAspect="1" noChangeArrowheads="1"/>
          </p:cNvPicPr>
          <p:nvPr/>
        </p:nvPicPr>
        <p:blipFill>
          <a:blip r:embed="rId3"/>
          <a:srcRect/>
          <a:stretch>
            <a:fillRect/>
          </a:stretch>
        </p:blipFill>
        <p:spPr bwMode="auto">
          <a:xfrm>
            <a:off x="5072063" y="1928813"/>
            <a:ext cx="21431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1"/>
          <p:cNvSpPr>
            <a:spLocks noGrp="1"/>
          </p:cNvSpPr>
          <p:nvPr>
            <p:ph idx="1"/>
          </p:nvPr>
        </p:nvSpPr>
        <p:spPr/>
        <p:txBody>
          <a:bodyPr/>
          <a:lstStyle/>
          <a:p>
            <a:pPr eaLnBrk="1" hangingPunct="1"/>
            <a:endParaRPr lang="ru-RU" dirty="0" smtClean="0"/>
          </a:p>
          <a:p>
            <a:pPr eaLnBrk="1" hangingPunct="1"/>
            <a:endParaRPr lang="ru-RU" dirty="0" smtClean="0"/>
          </a:p>
          <a:p>
            <a:pPr eaLnBrk="1" hangingPunct="1"/>
            <a:r>
              <a:rPr lang="ru-RU" sz="6000" dirty="0" smtClean="0"/>
              <a:t>    </a:t>
            </a:r>
            <a:r>
              <a:rPr lang="ru-RU" sz="6000" b="1" dirty="0" smtClean="0"/>
              <a:t>,</a:t>
            </a:r>
            <a:r>
              <a:rPr lang="ru-RU" sz="6000" dirty="0" smtClean="0"/>
              <a:t>               </a:t>
            </a:r>
            <a:r>
              <a:rPr lang="ru-RU" sz="6000" b="1" dirty="0" smtClean="0"/>
              <a:t>,,,</a:t>
            </a:r>
          </a:p>
          <a:p>
            <a:pPr eaLnBrk="1" hangingPunct="1"/>
            <a:r>
              <a:rPr lang="ru-RU" sz="6000" b="1" smtClean="0"/>
              <a:t>  10</a:t>
            </a:r>
            <a:endParaRPr lang="ru-RU" sz="6000" b="1" dirty="0"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52228" name="Рисунок 3" descr="http://www.rcio.rsu.ru/webp/class1/potok78/Ignatenko/images/i%5b71%5d.jpg"/>
          <p:cNvPicPr>
            <a:picLocks noChangeAspect="1" noChangeArrowheads="1"/>
          </p:cNvPicPr>
          <p:nvPr/>
        </p:nvPicPr>
        <p:blipFill>
          <a:blip r:embed="rId2"/>
          <a:srcRect/>
          <a:stretch>
            <a:fillRect/>
          </a:stretch>
        </p:blipFill>
        <p:spPr bwMode="auto">
          <a:xfrm>
            <a:off x="1928813" y="2571750"/>
            <a:ext cx="2643187" cy="2536825"/>
          </a:xfrm>
          <a:prstGeom prst="rect">
            <a:avLst/>
          </a:prstGeom>
          <a:noFill/>
          <a:ln w="9525">
            <a:noFill/>
            <a:miter lim="800000"/>
            <a:headEnd/>
            <a:tailEnd/>
          </a:ln>
        </p:spPr>
      </p:pic>
      <p:pic>
        <p:nvPicPr>
          <p:cNvPr id="52229" name="Рисунок 4" descr="http://www.rcio.rsu.ru/webp/class1/potok78/Ignatenko/images/noz.jpg"/>
          <p:cNvPicPr>
            <a:picLocks noChangeAspect="1" noChangeArrowheads="1"/>
          </p:cNvPicPr>
          <p:nvPr/>
        </p:nvPicPr>
        <p:blipFill>
          <a:blip r:embed="rId3"/>
          <a:srcRect/>
          <a:stretch>
            <a:fillRect/>
          </a:stretch>
        </p:blipFill>
        <p:spPr bwMode="auto">
          <a:xfrm>
            <a:off x="5357813" y="2606675"/>
            <a:ext cx="2857500"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descr="C:\Documents and Settings\Бельчонок и Мышонок\Мои документы\Мои рисунки\V4.jpg"/>
          <p:cNvPicPr>
            <a:picLocks noGrp="1" noChangeAspect="1" noChangeArrowheads="1"/>
          </p:cNvPicPr>
          <p:nvPr>
            <p:ph idx="1"/>
          </p:nvPr>
        </p:nvPicPr>
        <p:blipFill>
          <a:blip r:embed="rId2"/>
          <a:srcRect/>
          <a:stretch>
            <a:fillRect/>
          </a:stretch>
        </p:blipFill>
        <p:spPr bwMode="auto">
          <a:xfrm>
            <a:off x="4071934" y="285728"/>
            <a:ext cx="4714908" cy="6357982"/>
          </a:xfrm>
          <a:prstGeom prst="rect">
            <a:avLst/>
          </a:prstGeom>
          <a:noFill/>
        </p:spPr>
      </p:pic>
      <p:sp>
        <p:nvSpPr>
          <p:cNvPr id="5" name="TextBox 4"/>
          <p:cNvSpPr txBox="1"/>
          <p:nvPr/>
        </p:nvSpPr>
        <p:spPr>
          <a:xfrm>
            <a:off x="214282" y="2428868"/>
            <a:ext cx="3786214" cy="2677656"/>
          </a:xfrm>
          <a:prstGeom prst="rect">
            <a:avLst/>
          </a:prstGeom>
          <a:noFill/>
        </p:spPr>
        <p:txBody>
          <a:bodyPr wrap="square" rtlCol="0">
            <a:spAutoFit/>
          </a:bodyPr>
          <a:lstStyle/>
          <a:p>
            <a:r>
              <a:rPr lang="ru-RU" sz="2400" b="1" dirty="0" smtClean="0"/>
              <a:t>1.Придумайте задачи с использованием старинных мер длины</a:t>
            </a:r>
          </a:p>
          <a:p>
            <a:r>
              <a:rPr lang="ru-RU" sz="2400" b="1" dirty="0" smtClean="0"/>
              <a:t>2. Подберите 2-3 пословицы с использованием старинных мер длины</a:t>
            </a:r>
            <a:endParaRPr lang="ru-RU" sz="2400" b="1" dirty="0"/>
          </a:p>
        </p:txBody>
      </p:sp>
      <p:sp>
        <p:nvSpPr>
          <p:cNvPr id="6" name="Прямоугольник 5"/>
          <p:cNvSpPr/>
          <p:nvPr/>
        </p:nvSpPr>
        <p:spPr>
          <a:xfrm>
            <a:off x="214282" y="214290"/>
            <a:ext cx="8523025" cy="923330"/>
          </a:xfrm>
          <a:prstGeom prst="rect">
            <a:avLst/>
          </a:prstGeom>
          <a:noFill/>
        </p:spPr>
        <p:txBody>
          <a:bodyPr wrap="squar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Домашнее задание</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idx="1"/>
          </p:nvPr>
        </p:nvSpPr>
        <p:spPr>
          <a:xfrm>
            <a:off x="214313" y="1285875"/>
            <a:ext cx="6357937" cy="5357813"/>
          </a:xfrm>
        </p:spPr>
        <p:txBody>
          <a:bodyPr/>
          <a:lstStyle/>
          <a:p>
            <a:pPr algn="just" eaLnBrk="1" hangingPunct="1"/>
            <a:r>
              <a:rPr lang="ru-RU" b="1" dirty="0" smtClean="0"/>
              <a:t>Локоть </a:t>
            </a:r>
            <a:r>
              <a:rPr lang="ru-RU" dirty="0" smtClean="0"/>
              <a:t>- древнейшая мера длины, которой пользовались многие народы мира. Это расстояние от конца вытянутого   среднего пальца руки или сжатого кулака  до локтевого сгиба. Его длина колебалась от 38 см  до 46 см или 11 – 16 вершков. Говорят:</a:t>
            </a:r>
            <a:br>
              <a:rPr lang="ru-RU" dirty="0" smtClean="0"/>
            </a:br>
            <a:r>
              <a:rPr lang="ru-RU" dirty="0" smtClean="0"/>
              <a:t>«Близок локоть да не укусишь»,  «Сам с ноготок ,а борода-с локоток». Как мера длины на Руси встречается</a:t>
            </a:r>
          </a:p>
          <a:p>
            <a:pPr algn="just" eaLnBrk="1" hangingPunct="1">
              <a:buFont typeface="Wingdings 2" pitchFamily="18" charset="2"/>
              <a:buNone/>
            </a:pPr>
            <a:r>
              <a:rPr lang="ru-RU" dirty="0" smtClean="0"/>
              <a:t>    с XVI в.</a:t>
            </a:r>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
        <p:nvSpPr>
          <p:cNvPr id="5" name="Прямоугольник 4"/>
          <p:cNvSpPr/>
          <p:nvPr/>
        </p:nvSpPr>
        <p:spPr>
          <a:xfrm>
            <a:off x="2000232" y="285728"/>
            <a:ext cx="4929221" cy="923330"/>
          </a:xfrm>
          <a:prstGeom prst="rect">
            <a:avLst/>
          </a:prstGeom>
          <a:noFill/>
        </p:spPr>
        <p:txBody>
          <a:bodyPr>
            <a:prstTxWarp prst="textWave4">
              <a:avLst/>
            </a:prstTxWarp>
            <a:spAutoFit/>
          </a:bodyPr>
          <a:lstStyle/>
          <a:p>
            <a:pPr algn="ctr">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blipFill>
                  <a:blip r:embed="rId2"/>
                  <a:tile tx="0" ty="0" sx="100000" sy="100000" flip="none" algn="tl"/>
                </a:blipFill>
                <a:effectLst>
                  <a:outerShdw blurRad="41275" dist="12700" dir="12000000" algn="tl" rotWithShape="0">
                    <a:srgbClr val="000000">
                      <a:alpha val="40000"/>
                    </a:srgbClr>
                  </a:outerShdw>
                </a:effectLst>
              </a:rPr>
              <a:t>Локоть</a:t>
            </a:r>
          </a:p>
        </p:txBody>
      </p:sp>
      <p:pic>
        <p:nvPicPr>
          <p:cNvPr id="6" name="Picture 2" descr="C:\Documents and Settings\Бельчонок и Мышонок\Мои документы\Мои рисунки\untitled.bmp"/>
          <p:cNvPicPr>
            <a:picLocks noChangeAspect="1" noChangeArrowheads="1"/>
          </p:cNvPicPr>
          <p:nvPr/>
        </p:nvPicPr>
        <p:blipFill>
          <a:blip r:embed="rId3"/>
          <a:srcRect/>
          <a:stretch>
            <a:fillRect/>
          </a:stretch>
        </p:blipFill>
        <p:spPr bwMode="auto">
          <a:xfrm>
            <a:off x="6572264" y="1643050"/>
            <a:ext cx="2381250" cy="410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0242">
                                            <p:txEl>
                                              <p:pRg st="0" end="0"/>
                                            </p:txEl>
                                          </p:spTgt>
                                        </p:tgtEl>
                                        <p:attrNameLst>
                                          <p:attrName>style.visibility</p:attrName>
                                        </p:attrNameLst>
                                      </p:cBhvr>
                                      <p:to>
                                        <p:strVal val="visible"/>
                                      </p:to>
                                    </p:set>
                                    <p:animEffect transition="in" filter="fade">
                                      <p:cBhvr>
                                        <p:cTn id="18" dur="2000"/>
                                        <p:tgtEl>
                                          <p:spTgt spid="10242">
                                            <p:txEl>
                                              <p:pRg st="0" end="0"/>
                                            </p:txEl>
                                          </p:spTgt>
                                        </p:tgtEl>
                                      </p:cBhvr>
                                    </p:animEffect>
                                    <p:anim calcmode="lin" valueType="num">
                                      <p:cBhvr>
                                        <p:cTn id="19" dur="2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1024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42">
                                            <p:txEl>
                                              <p:pRg st="1" end="1"/>
                                            </p:txEl>
                                          </p:spTgt>
                                        </p:tgtEl>
                                        <p:attrNameLst>
                                          <p:attrName>style.visibility</p:attrName>
                                        </p:attrNameLst>
                                      </p:cBhvr>
                                      <p:to>
                                        <p:strVal val="visible"/>
                                      </p:to>
                                    </p:set>
                                    <p:animEffect transition="in" filter="fade">
                                      <p:cBhvr>
                                        <p:cTn id="23" dur="2000"/>
                                        <p:tgtEl>
                                          <p:spTgt spid="10242">
                                            <p:txEl>
                                              <p:pRg st="1" end="1"/>
                                            </p:txEl>
                                          </p:spTgt>
                                        </p:tgtEl>
                                      </p:cBhvr>
                                    </p:animEffect>
                                    <p:anim calcmode="lin" valueType="num">
                                      <p:cBhvr>
                                        <p:cTn id="24" dur="2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1024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a:xfrm>
            <a:off x="457200" y="1524000"/>
            <a:ext cx="8229600" cy="5334000"/>
          </a:xfrm>
        </p:spPr>
        <p:txBody>
          <a:bodyPr/>
          <a:lstStyle/>
          <a:p>
            <a:pPr eaLnBrk="1" hangingPunct="1"/>
            <a:r>
              <a:rPr lang="ru-RU" b="1" dirty="0" smtClean="0"/>
              <a:t>Пядь, пядень</a:t>
            </a:r>
            <a:r>
              <a:rPr lang="ru-RU" dirty="0" smtClean="0"/>
              <a:t>(или четверть) - одна из самых старинных мер длины. Название происходит от древнерусского слова"пясть", т.е. кулак или кисть руки. Различают </a:t>
            </a:r>
            <a:r>
              <a:rPr lang="ru-RU" b="1" dirty="0" smtClean="0"/>
              <a:t>пядь малую</a:t>
            </a:r>
            <a:r>
              <a:rPr lang="ru-RU" dirty="0" smtClean="0"/>
              <a:t> - расстояние между концами вытянутых большого и указательного пальцев, что составляет около 18 см, и </a:t>
            </a:r>
            <a:r>
              <a:rPr lang="ru-RU" b="1" dirty="0" smtClean="0"/>
              <a:t>пядь великую</a:t>
            </a:r>
            <a:r>
              <a:rPr lang="ru-RU" dirty="0" smtClean="0"/>
              <a:t> - расстояние от конца вытянутого мизинца до конца большого пальца, 22-23 см.</a:t>
            </a:r>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11268" name="Рисунок 3" descr="http://www.rcio.rsu.ru/webp/class1/potok78/Ignatenko/images/RUKA.jpg"/>
          <p:cNvPicPr>
            <a:picLocks noChangeAspect="1" noChangeArrowheads="1"/>
          </p:cNvPicPr>
          <p:nvPr/>
        </p:nvPicPr>
        <p:blipFill>
          <a:blip r:embed="rId2"/>
          <a:srcRect/>
          <a:stretch>
            <a:fillRect/>
          </a:stretch>
        </p:blipFill>
        <p:spPr bwMode="auto">
          <a:xfrm>
            <a:off x="3500438" y="4786313"/>
            <a:ext cx="2881312" cy="1885950"/>
          </a:xfrm>
          <a:prstGeom prst="rect">
            <a:avLst/>
          </a:prstGeom>
          <a:noFill/>
          <a:ln w="9525">
            <a:noFill/>
            <a:miter lim="800000"/>
            <a:headEnd/>
            <a:tailEnd/>
          </a:ln>
        </p:spPr>
      </p:pic>
      <p:sp>
        <p:nvSpPr>
          <p:cNvPr id="5" name="Прямоугольник 4"/>
          <p:cNvSpPr/>
          <p:nvPr/>
        </p:nvSpPr>
        <p:spPr>
          <a:xfrm>
            <a:off x="1071538" y="428604"/>
            <a:ext cx="5839710" cy="923330"/>
          </a:xfrm>
          <a:prstGeom prst="rect">
            <a:avLst/>
          </a:prstGeom>
          <a:noFill/>
          <a:ln>
            <a:solidFill>
              <a:schemeClr val="tx1">
                <a:lumMod val="65000"/>
                <a:lumOff val="35000"/>
              </a:schemeClr>
            </a:solidFill>
          </a:ln>
        </p:spPr>
        <p:txBody>
          <a:bodyPr wrap="none">
            <a:prstTxWarp prst="textDoubleWave1">
              <a:avLst/>
            </a:prstTxWarp>
            <a:spAutoFit/>
          </a:bodyPr>
          <a:lstStyle/>
          <a:p>
            <a:pPr algn="ctr">
              <a:defRPr/>
            </a:pPr>
            <a:r>
              <a:rPr lang="ru-RU" sz="5400" b="1" spc="100" dirty="0">
                <a:ln w="18000">
                  <a:solidFill>
                    <a:schemeClr val="accent1">
                      <a:satMod val="200000"/>
                      <a:tint val="72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rPr>
              <a:t>Пядь, пядень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53" presetClass="entr" presetSubtype="0" fill="hold" nodeType="after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1000" fill="hold"/>
                                        <p:tgtEl>
                                          <p:spTgt spid="11268"/>
                                        </p:tgtEl>
                                        <p:attrNameLst>
                                          <p:attrName>ppt_w</p:attrName>
                                        </p:attrNameLst>
                                      </p:cBhvr>
                                      <p:tavLst>
                                        <p:tav tm="0">
                                          <p:val>
                                            <p:fltVal val="0"/>
                                          </p:val>
                                        </p:tav>
                                        <p:tav tm="100000">
                                          <p:val>
                                            <p:strVal val="#ppt_w"/>
                                          </p:val>
                                        </p:tav>
                                      </p:tavLst>
                                    </p:anim>
                                    <p:anim calcmode="lin" valueType="num">
                                      <p:cBhvr>
                                        <p:cTn id="13" dur="1000" fill="hold"/>
                                        <p:tgtEl>
                                          <p:spTgt spid="11268"/>
                                        </p:tgtEl>
                                        <p:attrNameLst>
                                          <p:attrName>ppt_h</p:attrName>
                                        </p:attrNameLst>
                                      </p:cBhvr>
                                      <p:tavLst>
                                        <p:tav tm="0">
                                          <p:val>
                                            <p:fltVal val="0"/>
                                          </p:val>
                                        </p:tav>
                                        <p:tav tm="100000">
                                          <p:val>
                                            <p:strVal val="#ppt_h"/>
                                          </p:val>
                                        </p:tav>
                                      </p:tavLst>
                                    </p:anim>
                                    <p:animEffect transition="in" filter="fade">
                                      <p:cBhvr>
                                        <p:cTn id="14" dur="1000"/>
                                        <p:tgtEl>
                                          <p:spTgt spid="11268"/>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1266">
                                            <p:txEl>
                                              <p:pRg st="0" end="0"/>
                                            </p:txEl>
                                          </p:spTgt>
                                        </p:tgtEl>
                                        <p:attrNameLst>
                                          <p:attrName>style.visibility</p:attrName>
                                        </p:attrNameLst>
                                      </p:cBhvr>
                                      <p:to>
                                        <p:strVal val="visible"/>
                                      </p:to>
                                    </p:set>
                                    <p:anim calcmode="lin" valueType="num">
                                      <p:cBhvr>
                                        <p:cTn id="18" dur="1000" fill="hold"/>
                                        <p:tgtEl>
                                          <p:spTgt spid="1126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1266">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11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8611" name="Picture 3" descr="C:\Documents and Settings\Бельчонок и Мышонок\Мои документы\Мои рисунки\arshin.gif"/>
          <p:cNvPicPr>
            <a:picLocks noGrp="1" noChangeAspect="1" noChangeArrowheads="1"/>
          </p:cNvPicPr>
          <p:nvPr>
            <p:ph idx="1"/>
          </p:nvPr>
        </p:nvPicPr>
        <p:blipFill>
          <a:blip r:embed="rId2"/>
          <a:srcRect/>
          <a:stretch>
            <a:fillRect/>
          </a:stretch>
        </p:blipFill>
        <p:spPr bwMode="auto">
          <a:xfrm>
            <a:off x="142844" y="274971"/>
            <a:ext cx="8858312" cy="6590732"/>
          </a:xfrm>
          <a:prstGeom prst="rect">
            <a:avLst/>
          </a:prstGeom>
          <a:noFill/>
        </p:spPr>
      </p:pic>
      <p:sp>
        <p:nvSpPr>
          <p:cNvPr id="7" name="Прямоугольник 6"/>
          <p:cNvSpPr/>
          <p:nvPr/>
        </p:nvSpPr>
        <p:spPr>
          <a:xfrm>
            <a:off x="428596" y="2214554"/>
            <a:ext cx="8286808" cy="1938992"/>
          </a:xfrm>
          <a:prstGeom prst="rect">
            <a:avLst/>
          </a:prstGeom>
        </p:spPr>
        <p:txBody>
          <a:bodyPr wrap="square">
            <a:spAutoFit/>
          </a:bodyPr>
          <a:lstStyle/>
          <a:p>
            <a:r>
              <a:rPr lang="ru-RU" sz="2400" b="1" dirty="0" smtClean="0">
                <a:latin typeface="Times New Roman" pitchFamily="18" charset="0"/>
                <a:cs typeface="Times New Roman" pitchFamily="18" charset="0"/>
              </a:rPr>
              <a:t>Аршин - одна из главных русских мер длины, использовалась с XVI в. Название происходит от персидского слова "</a:t>
            </a:r>
            <a:r>
              <a:rPr lang="ru-RU" sz="2400" b="1" dirty="0" err="1" smtClean="0">
                <a:latin typeface="Times New Roman" pitchFamily="18" charset="0"/>
                <a:cs typeface="Times New Roman" pitchFamily="18" charset="0"/>
              </a:rPr>
              <a:t>арш</a:t>
            </a:r>
            <a:r>
              <a:rPr lang="ru-RU" sz="2400" b="1" dirty="0" smtClean="0">
                <a:latin typeface="Times New Roman" pitchFamily="18" charset="0"/>
                <a:cs typeface="Times New Roman" pitchFamily="18" charset="0"/>
              </a:rPr>
              <a:t>" - локоть. Это длина всей вытянутой руки от плечевого сустава до концевой фаланги среднего пальца. В аршине 71 см.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left)">
                                      <p:cBhvr>
                                        <p:cTn id="7" dur="1000"/>
                                        <p:tgtEl>
                                          <p:spTgt spid="6861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9635" name="Picture 3" descr="C:\Documents and Settings\Бельчонок и Мышонок\Мои документы\Мои рисунки\AISMKY9CA5Z1AUTCA3ZWG4RCAHR627YCAG11CT7CABS637LCAU7QH65CAFGY358CAE9K0VPCAJMVQD3CA6U41PCCA43R67VCAE9NHV5CAVBJ2M2CARRUJ6UCA2APGF4CAU0O1AQCAS62IEZ.jpg"/>
          <p:cNvPicPr>
            <a:picLocks noGrp="1" noChangeAspect="1" noChangeArrowheads="1"/>
          </p:cNvPicPr>
          <p:nvPr>
            <p:ph idx="1"/>
          </p:nvPr>
        </p:nvPicPr>
        <p:blipFill>
          <a:blip r:embed="rId2">
            <a:lum bright="10000" contrast="-10000"/>
          </a:blip>
          <a:srcRect/>
          <a:stretch>
            <a:fillRect/>
          </a:stretch>
        </p:blipFill>
        <p:spPr bwMode="auto">
          <a:xfrm>
            <a:off x="214282" y="214290"/>
            <a:ext cx="8786874" cy="6429420"/>
          </a:xfrm>
          <a:prstGeom prst="rect">
            <a:avLst/>
          </a:prstGeom>
          <a:noFill/>
        </p:spPr>
      </p:pic>
      <p:sp>
        <p:nvSpPr>
          <p:cNvPr id="7" name="Прямоугольник 6"/>
          <p:cNvSpPr/>
          <p:nvPr/>
        </p:nvSpPr>
        <p:spPr>
          <a:xfrm>
            <a:off x="357158" y="357166"/>
            <a:ext cx="8643998" cy="3046988"/>
          </a:xfrm>
          <a:prstGeom prst="rect">
            <a:avLst/>
          </a:prstGeom>
        </p:spPr>
        <p:txBody>
          <a:bodyPr wrap="square">
            <a:spAutoFit/>
          </a:bodyPr>
          <a:lstStyle/>
          <a:p>
            <a:r>
              <a:rPr lang="ru-RU" sz="3200" b="1" dirty="0" smtClean="0">
                <a:latin typeface="Times New Roman" pitchFamily="18" charset="0"/>
                <a:cs typeface="Times New Roman" pitchFamily="18" charset="0"/>
              </a:rPr>
              <a:t>Верста или поприще -русская путевая мера. Верста - от слова вертеть. Первоначально -расстояние от одного поворота плуга до другого во время пахоты. Длина версты 1060 м. Верста как мера длины на Руси встречается с11 в.</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2000"/>
                                        <p:tgtEl>
                                          <p:spTgt spid="6963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3730" name="Picture 2" descr="C:\Documents and Settings\Бельчонок и Мышонок\Мои документы\Мои рисунки\1933643.jpg"/>
          <p:cNvPicPr>
            <a:picLocks noGrp="1" noChangeAspect="1" noChangeArrowheads="1"/>
          </p:cNvPicPr>
          <p:nvPr>
            <p:ph idx="1"/>
          </p:nvPr>
        </p:nvPicPr>
        <p:blipFill>
          <a:blip r:embed="rId2"/>
          <a:srcRect/>
          <a:stretch>
            <a:fillRect/>
          </a:stretch>
        </p:blipFill>
        <p:spPr bwMode="auto">
          <a:xfrm>
            <a:off x="142844" y="214290"/>
            <a:ext cx="8786874" cy="6500858"/>
          </a:xfrm>
          <a:prstGeom prst="rect">
            <a:avLst/>
          </a:prstGeom>
          <a:noFill/>
          <a:scene3d>
            <a:camera prst="orthographicFront"/>
            <a:lightRig rig="threePt" dir="t"/>
          </a:scene3d>
          <a:sp3d>
            <a:bevelT prst="relaxedInset"/>
          </a:sp3d>
        </p:spPr>
      </p:pic>
      <p:sp>
        <p:nvSpPr>
          <p:cNvPr id="5" name="Прямоугольник 4"/>
          <p:cNvSpPr/>
          <p:nvPr/>
        </p:nvSpPr>
        <p:spPr>
          <a:xfrm>
            <a:off x="214282" y="4429131"/>
            <a:ext cx="3286148" cy="1938992"/>
          </a:xfrm>
          <a:prstGeom prst="rect">
            <a:avLst/>
          </a:prstGeom>
          <a:blipFill>
            <a:blip r:embed="rId3"/>
            <a:tile tx="0" ty="0" sx="100000" sy="100000" flip="none" algn="tl"/>
          </a:blipFill>
        </p:spPr>
        <p:txBody>
          <a:bodyPr wrap="square">
            <a:spAutoFit/>
          </a:bodyPr>
          <a:lstStyle/>
          <a:p>
            <a:r>
              <a:rPr lang="ru-RU" sz="2400" b="1" dirty="0" smtClean="0">
                <a:latin typeface="Times New Roman" pitchFamily="18" charset="0"/>
                <a:cs typeface="Times New Roman" pitchFamily="18" charset="0"/>
              </a:rPr>
              <a:t>Шаг - средняя длина человеческого шага, 71 см. Одна из древнейших мер длины.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hidden="1"/>
          <p:cNvSpPr>
            <a:spLocks noGrp="1"/>
          </p:cNvSpPr>
          <p:nvPr>
            <p:ph type="title"/>
          </p:nvPr>
        </p:nvSpPr>
        <p:spPr/>
        <p:txBody>
          <a:bodyPr/>
          <a:lstStyle/>
          <a:p>
            <a:endParaRPr lang="ru-RU"/>
          </a:p>
        </p:txBody>
      </p:sp>
      <p:pic>
        <p:nvPicPr>
          <p:cNvPr id="71682" name="Picture 2" descr="C:\Documents and Settings\Бельчонок и Мышонок\Мои документы\Мои рисунки\A73HTY9CAKFRNZNCAODDPBJCATS6LZOCAYT0RMSCAT9U9PUCASYPIT0CAQ2YYJYCA6QRY2WCA4YWQ0SCAIBFBY9CAQXGYO1CAUCIPVCCAIHPD48CAVWRT27CAC18CIZCAETKRAXCANWVYPU.jpg"/>
          <p:cNvPicPr>
            <a:picLocks noGrp="1" noChangeAspect="1" noChangeArrowheads="1"/>
          </p:cNvPicPr>
          <p:nvPr>
            <p:ph idx="1"/>
          </p:nvPr>
        </p:nvPicPr>
        <p:blipFill>
          <a:blip r:embed="rId2">
            <a:lum bright="10000" contrast="-20000"/>
          </a:blip>
          <a:srcRect/>
          <a:stretch>
            <a:fillRect/>
          </a:stretch>
        </p:blipFill>
        <p:spPr bwMode="auto">
          <a:xfrm>
            <a:off x="142844" y="285728"/>
            <a:ext cx="8643998" cy="6429420"/>
          </a:xfrm>
          <a:prstGeom prst="rect">
            <a:avLst/>
          </a:prstGeom>
          <a:noFill/>
          <a:scene3d>
            <a:camera prst="orthographicFront"/>
            <a:lightRig rig="threePt" dir="t"/>
          </a:scene3d>
          <a:sp3d>
            <a:bevelT prst="angle"/>
          </a:sp3d>
        </p:spPr>
      </p:pic>
      <p:sp>
        <p:nvSpPr>
          <p:cNvPr id="5" name="Прямоугольник 4"/>
          <p:cNvSpPr/>
          <p:nvPr/>
        </p:nvSpPr>
        <p:spPr>
          <a:xfrm>
            <a:off x="285720" y="4000504"/>
            <a:ext cx="8358246" cy="2677656"/>
          </a:xfrm>
          <a:prstGeom prst="rect">
            <a:avLst/>
          </a:prstGeom>
        </p:spPr>
        <p:txBody>
          <a:bodyPr wrap="square">
            <a:spAutoFit/>
          </a:bodyPr>
          <a:lstStyle/>
          <a:p>
            <a:pPr eaLnBrk="1" hangingPunct="1"/>
            <a:r>
              <a:rPr lang="ru-RU" sz="2800" b="1" dirty="0" smtClean="0">
                <a:latin typeface="Times New Roman" pitchFamily="18" charset="0"/>
                <a:cs typeface="Times New Roman" pitchFamily="18" charset="0"/>
              </a:rPr>
              <a:t>Сажень - встречается с XI в. Название происходит от слова "</a:t>
            </a:r>
            <a:r>
              <a:rPr lang="ru-RU" sz="2800" b="1" dirty="0" err="1" smtClean="0">
                <a:latin typeface="Times New Roman" pitchFamily="18" charset="0"/>
                <a:cs typeface="Times New Roman" pitchFamily="18" charset="0"/>
              </a:rPr>
              <a:t>сягать</a:t>
            </a:r>
            <a:r>
              <a:rPr lang="ru-RU" sz="2800" b="1" dirty="0" smtClean="0">
                <a:latin typeface="Times New Roman" pitchFamily="18" charset="0"/>
                <a:cs typeface="Times New Roman" pitchFamily="18" charset="0"/>
              </a:rPr>
              <a:t>" т.е. доставать до чего- либо. Отсюда слово "недосягаемый" - о месте, куда невозможно добраться, о человеке, достоинства которого невозможно повторить. Различали два вида сажени: маховая и косая.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2000"/>
                                        <p:tgtEl>
                                          <p:spTgt spid="7168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Другая 1">
      <a:majorFont>
        <a:latin typeface="Eras Bold ITC"/>
        <a:ea typeface=""/>
        <a:cs typeface=""/>
      </a:majorFont>
      <a:minorFont>
        <a:latin typeface="Constantia"/>
        <a:ea typeface=""/>
        <a:cs typeface=""/>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764</TotalTime>
  <Words>815</Words>
  <Application>Microsoft Office PowerPoint</Application>
  <PresentationFormat>Экран (4:3)</PresentationFormat>
  <Paragraphs>121</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Семья &amp; 657...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Старинные русские меры в истории </dc:title>
  <dc:creator>Орловы А.В. &amp; И.А.</dc:creator>
  <cp:lastModifiedBy>орлова</cp:lastModifiedBy>
  <cp:revision>74</cp:revision>
  <dcterms:created xsi:type="dcterms:W3CDTF">2009-03-18T20:43:39Z</dcterms:created>
  <dcterms:modified xsi:type="dcterms:W3CDTF">2012-11-17T06:58:10Z</dcterms:modified>
</cp:coreProperties>
</file>