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3" r:id="rId1"/>
  </p:sldMasterIdLst>
  <p:sldIdLst>
    <p:sldId id="256" r:id="rId2"/>
    <p:sldId id="335" r:id="rId3"/>
    <p:sldId id="336" r:id="rId4"/>
    <p:sldId id="337" r:id="rId5"/>
    <p:sldId id="338" r:id="rId6"/>
    <p:sldId id="348" r:id="rId7"/>
    <p:sldId id="339" r:id="rId8"/>
    <p:sldId id="340" r:id="rId9"/>
    <p:sldId id="341" r:id="rId10"/>
    <p:sldId id="343" r:id="rId11"/>
    <p:sldId id="345" r:id="rId12"/>
    <p:sldId id="342" r:id="rId13"/>
    <p:sldId id="347" r:id="rId14"/>
    <p:sldId id="346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DF11A4"/>
    <a:srgbClr val="278EB3"/>
    <a:srgbClr val="CC00CC"/>
    <a:srgbClr val="BD5303"/>
    <a:srgbClr val="669900"/>
    <a:srgbClr val="E5B67D"/>
    <a:srgbClr val="F3D4A1"/>
    <a:srgbClr val="CA9F6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38" autoAdjust="0"/>
    <p:restoredTop sz="94636" autoAdjust="0"/>
  </p:normalViewPr>
  <p:slideViewPr>
    <p:cSldViewPr snapToGrid="0">
      <p:cViewPr>
        <p:scale>
          <a:sx n="66" d="100"/>
          <a:sy n="66" d="100"/>
        </p:scale>
        <p:origin x="-1902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C8111-5916-45A4-9099-6EF7F8778B2E}" type="datetimeFigureOut">
              <a:rPr lang="ru-RU"/>
              <a:pPr>
                <a:defRPr/>
              </a:pPr>
              <a:t>18.11.2012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AA3BB-3330-4E0C-903E-B44851B775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4801E-3652-46CF-BC18-5D464017FB28}" type="datetimeFigureOut">
              <a:rPr lang="ru-RU"/>
              <a:pPr>
                <a:defRPr/>
              </a:pPr>
              <a:t>18.11.2012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D367F-3EFB-4D59-82BC-6A5649BEFF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138EF-6206-46FC-90D0-7A60C1935793}" type="datetimeFigureOut">
              <a:rPr lang="ru-RU"/>
              <a:pPr>
                <a:defRPr/>
              </a:pPr>
              <a:t>18.11.2012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624D2-B324-47B1-B21E-8255C2942D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76D1D-FDD3-4A5C-895D-D777D4968763}" type="datetimeFigureOut">
              <a:rPr lang="ru-RU"/>
              <a:pPr>
                <a:defRPr/>
              </a:pPr>
              <a:t>18.11.2012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5D109-2E45-4EF4-BD68-E34CF845D1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A9C3F-16D3-4CB5-99D5-988395655A8B}" type="datetimeFigureOut">
              <a:rPr lang="ru-RU"/>
              <a:pPr>
                <a:defRPr/>
              </a:pPr>
              <a:t>18.11.2012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9DBE0-1E1C-400E-B6A1-A8AA4C4093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C9211-F15D-4C28-A3EA-C63C335B2BB0}" type="datetimeFigureOut">
              <a:rPr lang="ru-RU"/>
              <a:pPr>
                <a:defRPr/>
              </a:pPr>
              <a:t>18.11.2012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771EC-3C02-445B-8982-658F2C8207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68FCA-7FC6-4C4F-A49B-3B3BB99EC32D}" type="datetimeFigureOut">
              <a:rPr lang="ru-RU"/>
              <a:pPr>
                <a:defRPr/>
              </a:pPr>
              <a:t>18.11.2012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AC40D-5B0F-428B-B605-24D07DEF25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09F94-E99B-4983-9A7B-AC4E07F8D8B1}" type="datetimeFigureOut">
              <a:rPr lang="ru-RU"/>
              <a:pPr>
                <a:defRPr/>
              </a:pPr>
              <a:t>18.11.2012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C4669-98A6-46B0-88D4-CD5088E152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BCB8F-DBF2-4638-94C3-841BFCA3164C}" type="datetimeFigureOut">
              <a:rPr lang="ru-RU"/>
              <a:pPr>
                <a:defRPr/>
              </a:pPr>
              <a:t>18.11.2012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F8927-5CF4-4C9A-8456-85134D7835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BCE60-3ADB-4BEA-BB6B-0C768CAF5CE4}" type="datetimeFigureOut">
              <a:rPr lang="ru-RU"/>
              <a:pPr>
                <a:defRPr/>
              </a:pPr>
              <a:t>18.11.2012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170A3-2009-4D31-AF96-0F15CAB7B8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F4EBD-3E04-4576-A44C-197FE2939E5C}" type="datetimeFigureOut">
              <a:rPr lang="ru-RU"/>
              <a:pPr>
                <a:defRPr/>
              </a:pPr>
              <a:t>18.11.2012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57E98-9037-48E5-AF89-37FDE972BC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83065FD-3743-4C5B-BD2B-5099B8970D73}" type="datetimeFigureOut">
              <a:rPr lang="ru-RU"/>
              <a:pPr>
                <a:defRPr/>
              </a:pPr>
              <a:t>18.11.2012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82DB725-24D1-45D7-9A9B-96F292EA5B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41"/>
          <p:cNvSpPr>
            <a:spLocks noChangeArrowheads="1" noChangeShapeType="1" noTextEdit="1"/>
          </p:cNvSpPr>
          <p:nvPr/>
        </p:nvSpPr>
        <p:spPr bwMode="auto">
          <a:xfrm>
            <a:off x="0" y="796925"/>
            <a:ext cx="9144000" cy="12493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endParaRPr lang="ru-RU" sz="3600" b="1" i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051" name="Rectangle 42"/>
          <p:cNvSpPr>
            <a:spLocks noChangeArrowheads="1"/>
          </p:cNvSpPr>
          <p:nvPr/>
        </p:nvSpPr>
        <p:spPr bwMode="auto">
          <a:xfrm>
            <a:off x="3629025" y="3852863"/>
            <a:ext cx="516731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1600" b="1" i="1">
                <a:latin typeface="Times New Roman" pitchFamily="18" charset="0"/>
              </a:rPr>
              <a:t>Выполнили </a:t>
            </a:r>
            <a:r>
              <a:rPr lang="en-US" sz="1600" b="1" i="1">
                <a:latin typeface="Times New Roman" pitchFamily="18" charset="0"/>
              </a:rPr>
              <a:t>:</a:t>
            </a:r>
            <a:endParaRPr lang="ru-RU" sz="1600" b="1" i="1">
              <a:latin typeface="Times New Roman" pitchFamily="18" charset="0"/>
            </a:endParaRPr>
          </a:p>
          <a:p>
            <a:pPr algn="ctr" eaLnBrk="0" hangingPunct="0"/>
            <a:r>
              <a:rPr lang="ru-RU" sz="1600" b="1" i="1">
                <a:latin typeface="Times New Roman" pitchFamily="18" charset="0"/>
              </a:rPr>
              <a:t>  Ученики  6 класса  МОУ «Алчинская СОШ»</a:t>
            </a:r>
          </a:p>
          <a:p>
            <a:pPr algn="ctr" eaLnBrk="0" hangingPunct="0"/>
            <a:r>
              <a:rPr lang="ru-RU" sz="1600" b="1" i="1">
                <a:latin typeface="Times New Roman" pitchFamily="18" charset="0"/>
              </a:rPr>
              <a:t> Шукбаров Дамир  и   Джумагазиев Руминдар</a:t>
            </a:r>
          </a:p>
          <a:p>
            <a:pPr algn="ctr" eaLnBrk="0" hangingPunct="0"/>
            <a:r>
              <a:rPr lang="ru-RU" sz="1600" b="1" i="1">
                <a:latin typeface="Times New Roman" pitchFamily="18" charset="0"/>
              </a:rPr>
              <a:t>Учитель математики – </a:t>
            </a:r>
          </a:p>
          <a:p>
            <a:pPr algn="ctr" eaLnBrk="0" hangingPunct="0"/>
            <a:r>
              <a:rPr lang="ru-RU" sz="1600" b="1" i="1">
                <a:latin typeface="Times New Roman" pitchFamily="18" charset="0"/>
              </a:rPr>
              <a:t>ТЛЕУЛИЕВА   АЙСЛУ  БИКМУРЗАЕВНА</a:t>
            </a:r>
            <a:endParaRPr lang="ru-RU" sz="1400" b="1" i="1"/>
          </a:p>
        </p:txBody>
      </p:sp>
      <p:sp>
        <p:nvSpPr>
          <p:cNvPr id="2052" name="TextBox 6"/>
          <p:cNvSpPr txBox="1">
            <a:spLocks noChangeArrowheads="1"/>
          </p:cNvSpPr>
          <p:nvPr/>
        </p:nvSpPr>
        <p:spPr bwMode="auto">
          <a:xfrm>
            <a:off x="188913" y="1277938"/>
            <a:ext cx="8751887" cy="258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5400" b="1" i="1">
                <a:solidFill>
                  <a:srgbClr val="CC00CC"/>
                </a:solidFill>
                <a:latin typeface="Times New Roman" pitchFamily="18" charset="0"/>
              </a:rPr>
              <a:t>Проект </a:t>
            </a:r>
          </a:p>
          <a:p>
            <a:pPr algn="ctr" eaLnBrk="0" hangingPunct="0"/>
            <a:r>
              <a:rPr lang="ru-RU" sz="5400" b="1" i="1">
                <a:solidFill>
                  <a:srgbClr val="CC00CC"/>
                </a:solidFill>
                <a:latin typeface="Times New Roman" pitchFamily="18" charset="0"/>
              </a:rPr>
              <a:t>« </a:t>
            </a:r>
            <a:r>
              <a:rPr lang="ru-RU" sz="4800" b="1" i="1">
                <a:solidFill>
                  <a:srgbClr val="CC00CC"/>
                </a:solidFill>
              </a:rPr>
              <a:t>Мир отрицательных чисел</a:t>
            </a:r>
            <a:r>
              <a:rPr lang="ru-RU" sz="5400" b="1" i="1">
                <a:solidFill>
                  <a:srgbClr val="CC00CC"/>
                </a:solidFill>
                <a:latin typeface="Times New Roman" pitchFamily="18" charset="0"/>
              </a:rPr>
              <a:t>»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8000" y="217488"/>
            <a:ext cx="8636000" cy="1873250"/>
          </a:xfrm>
        </p:spPr>
        <p:txBody>
          <a:bodyPr/>
          <a:lstStyle/>
          <a:p>
            <a:pPr marL="609600" indent="-609600" algn="ctr" eaLnBrk="1" hangingPunct="1">
              <a:buFont typeface="Wingdings" pitchFamily="2" charset="2"/>
              <a:buNone/>
            </a:pPr>
            <a:r>
              <a:rPr lang="ru-RU" b="1" smtClean="0"/>
              <a:t>                     Историки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ru-RU" b="1" smtClean="0"/>
              <a:t>     </a:t>
            </a:r>
            <a:r>
              <a:rPr lang="ru-RU" sz="2400" b="1" smtClean="0"/>
              <a:t> создание презентации «История отрицательных чисел»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ru-RU" sz="2400" b="1" smtClean="0"/>
          </a:p>
        </p:txBody>
      </p:sp>
      <p:sp>
        <p:nvSpPr>
          <p:cNvPr id="11267" name="WordArt 4"/>
          <p:cNvSpPr>
            <a:spLocks noChangeArrowheads="1" noChangeShapeType="1" noTextEdit="1"/>
          </p:cNvSpPr>
          <p:nvPr/>
        </p:nvSpPr>
        <p:spPr bwMode="auto">
          <a:xfrm>
            <a:off x="682625" y="2119313"/>
            <a:ext cx="2476500" cy="16732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20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6699"/>
                </a:solidFill>
                <a:latin typeface="Arial"/>
                <a:cs typeface="Arial"/>
              </a:rPr>
              <a:t>II </a:t>
            </a:r>
            <a:r>
              <a:rPr lang="ru-RU" sz="20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6699"/>
                </a:solidFill>
                <a:latin typeface="Arial"/>
                <a:cs typeface="Arial"/>
              </a:rPr>
              <a:t>группа</a:t>
            </a:r>
          </a:p>
        </p:txBody>
      </p:sp>
      <p:pic>
        <p:nvPicPr>
          <p:cNvPr id="11268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4888" y="2308225"/>
            <a:ext cx="2360612" cy="354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4"/>
          <p:cNvSpPr>
            <a:spLocks noChangeArrowheads="1" noChangeShapeType="1" noTextEdit="1"/>
          </p:cNvSpPr>
          <p:nvPr/>
        </p:nvSpPr>
        <p:spPr bwMode="auto">
          <a:xfrm>
            <a:off x="217488" y="203200"/>
            <a:ext cx="1625600" cy="13684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20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6699"/>
                </a:solidFill>
                <a:latin typeface="Arial"/>
                <a:cs typeface="Arial"/>
              </a:rPr>
              <a:t>III </a:t>
            </a:r>
            <a:r>
              <a:rPr lang="ru-RU" sz="20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6699"/>
                </a:solidFill>
                <a:latin typeface="Arial"/>
                <a:cs typeface="Arial"/>
              </a:rPr>
              <a:t>группа</a:t>
            </a:r>
          </a:p>
        </p:txBody>
      </p:sp>
      <p:sp>
        <p:nvSpPr>
          <p:cNvPr id="12291" name="Rectangle 5"/>
          <p:cNvSpPr>
            <a:spLocks noChangeArrowheads="1"/>
          </p:cNvSpPr>
          <p:nvPr/>
        </p:nvSpPr>
        <p:spPr bwMode="auto">
          <a:xfrm>
            <a:off x="2192338" y="463550"/>
            <a:ext cx="6169025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2800" b="1">
                <a:latin typeface="Times New Roman" pitchFamily="18" charset="0"/>
              </a:rPr>
              <a:t>Следопыты</a:t>
            </a:r>
          </a:p>
          <a:p>
            <a:pPr algn="ctr" eaLnBrk="0" hangingPunct="0"/>
            <a:r>
              <a:rPr lang="ru-RU" sz="2400" b="1">
                <a:latin typeface="Times New Roman" pitchFamily="18" charset="0"/>
              </a:rPr>
              <a:t> создание презентации</a:t>
            </a:r>
            <a:endParaRPr lang="en-US" sz="2400" b="1">
              <a:latin typeface="Times New Roman" pitchFamily="18" charset="0"/>
            </a:endParaRPr>
          </a:p>
          <a:p>
            <a:pPr algn="ctr" eaLnBrk="0" hangingPunct="0"/>
            <a:r>
              <a:rPr lang="en-US" sz="2400" b="1">
                <a:latin typeface="Times New Roman" pitchFamily="18" charset="0"/>
              </a:rPr>
              <a:t>“</a:t>
            </a:r>
            <a:r>
              <a:rPr lang="ru-RU" sz="2400" b="1">
                <a:latin typeface="Times New Roman" pitchFamily="18" charset="0"/>
              </a:rPr>
              <a:t>Положительное и отрицательное в литературных произведениях</a:t>
            </a:r>
            <a:r>
              <a:rPr lang="en-US" sz="2400" b="1">
                <a:latin typeface="Times New Roman" pitchFamily="18" charset="0"/>
              </a:rPr>
              <a:t>”</a:t>
            </a:r>
            <a:endParaRPr lang="ru-RU" sz="2400" b="1">
              <a:latin typeface="Times New Roman" pitchFamily="18" charset="0"/>
            </a:endParaRPr>
          </a:p>
        </p:txBody>
      </p:sp>
      <p:pic>
        <p:nvPicPr>
          <p:cNvPr id="1229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91475" y="0"/>
            <a:ext cx="1152525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81788" y="3648075"/>
            <a:ext cx="2462212" cy="320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319338"/>
            <a:ext cx="5248275" cy="336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5" name="Text Box 9"/>
          <p:cNvSpPr txBox="1">
            <a:spLocks noChangeArrowheads="1"/>
          </p:cNvSpPr>
          <p:nvPr/>
        </p:nvSpPr>
        <p:spPr bwMode="auto">
          <a:xfrm>
            <a:off x="0" y="5603875"/>
            <a:ext cx="7024688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2000" b="1">
                <a:latin typeface="Times New Roman" pitchFamily="18" charset="0"/>
              </a:rPr>
              <a:t>Проблемный вопрос</a:t>
            </a:r>
            <a:r>
              <a:rPr lang="en-US" sz="2000" b="1">
                <a:latin typeface="Times New Roman" pitchFamily="18" charset="0"/>
              </a:rPr>
              <a:t>:</a:t>
            </a:r>
            <a:endParaRPr lang="ru-RU" sz="2000" b="1">
              <a:latin typeface="Times New Roman" pitchFamily="18" charset="0"/>
            </a:endParaRPr>
          </a:p>
          <a:p>
            <a:pPr algn="ctr" eaLnBrk="0" hangingPunct="0"/>
            <a:r>
              <a:rPr lang="en-US" sz="2000" b="1">
                <a:latin typeface="Times New Roman" pitchFamily="18" charset="0"/>
              </a:rPr>
              <a:t>“</a:t>
            </a:r>
            <a:r>
              <a:rPr lang="ru-RU" sz="2000" b="1">
                <a:latin typeface="Times New Roman" pitchFamily="18" charset="0"/>
              </a:rPr>
              <a:t>Почему Баба Яга является отрицательным героем в литературных произведениях</a:t>
            </a:r>
            <a:r>
              <a:rPr lang="en-US" sz="2000" b="1">
                <a:latin typeface="Times New Roman" pitchFamily="18" charset="0"/>
              </a:rPr>
              <a:t>?”</a:t>
            </a:r>
            <a:endParaRPr lang="ru-RU" sz="2000" b="1">
              <a:latin typeface="Times New Roman" pitchFamily="18" charset="0"/>
            </a:endParaRPr>
          </a:p>
          <a:p>
            <a:pPr eaLnBrk="0" hangingPunct="0">
              <a:spcBef>
                <a:spcPct val="50000"/>
              </a:spcBef>
            </a:pPr>
            <a:endParaRPr lang="ru-RU" sz="4000" b="1" i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46088" y="2859088"/>
            <a:ext cx="7769225" cy="36798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2400" i="1" smtClean="0"/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400" b="1" i="1" smtClean="0"/>
              <a:t>               В Ы В О Д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i="1" smtClean="0"/>
              <a:t>Проект “Мир отрицательных чисел” разработан для учащихся 6 классов общеобразовательных школ.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i="1" smtClean="0"/>
              <a:t>Проект может быть использован при изучении темы «Натуральные числа.», «Координатная прямая.», «Модуль числа. Противоположные числа.», «Положительные и отрицательные числа.», а так же на факультативных занятиях.</a:t>
            </a:r>
          </a:p>
        </p:txBody>
      </p:sp>
      <p:sp>
        <p:nvSpPr>
          <p:cNvPr id="13315" name="TextBox 5"/>
          <p:cNvSpPr txBox="1">
            <a:spLocks noChangeArrowheads="1"/>
          </p:cNvSpPr>
          <p:nvPr/>
        </p:nvSpPr>
        <p:spPr bwMode="auto">
          <a:xfrm>
            <a:off x="1408113" y="420688"/>
            <a:ext cx="6864350" cy="261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5400" b="1" i="1">
                <a:solidFill>
                  <a:srgbClr val="DF11A4"/>
                </a:solidFill>
                <a:latin typeface="Times New Roman" pitchFamily="18" charset="0"/>
              </a:rPr>
              <a:t> </a:t>
            </a:r>
            <a:r>
              <a:rPr lang="ru-RU" sz="5400" b="1" u="sng">
                <a:solidFill>
                  <a:srgbClr val="DF11A4"/>
                </a:solidFill>
                <a:latin typeface="Times New Roman" pitchFamily="18" charset="0"/>
              </a:rPr>
              <a:t>ИТОГИ</a:t>
            </a:r>
          </a:p>
          <a:p>
            <a:pPr eaLnBrk="0" hangingPunct="0"/>
            <a:r>
              <a:rPr lang="ru-RU" sz="2800" b="1" i="1">
                <a:solidFill>
                  <a:srgbClr val="DF11A4"/>
                </a:solidFill>
                <a:latin typeface="Times New Roman" pitchFamily="18" charset="0"/>
              </a:rPr>
              <a:t>ВЫСТУПЛЕНИЯ  УЧАЩИХСЯ  С ПРЕЗЕНТАЦИЕЙ   СЕМИНАРЕ</a:t>
            </a:r>
          </a:p>
          <a:p>
            <a:pPr eaLnBrk="0" hangingPunct="0"/>
            <a:endParaRPr lang="ru-RU" sz="5400" b="1" i="1">
              <a:solidFill>
                <a:srgbClr val="DF11A4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77888" y="1211263"/>
            <a:ext cx="7772400" cy="36512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smtClean="0"/>
              <a:t>Главным в этом проекте является освоение учениками знаний об отрицательных числах, обучение в сотрудничестве.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В ходе проекта учащиеся самостоятельно проводят групповые исследования по различным источникам информации (социальный опрос, составляют историческую справку) и оформляют результаты своих исследований в виде презентации и буклета.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В процессе обучения у учащихся формируется целостное представление об отрицательных числах.</a:t>
            </a:r>
          </a:p>
          <a:p>
            <a:pPr eaLnBrk="1" hangingPunct="1">
              <a:lnSpc>
                <a:spcPct val="90000"/>
              </a:lnSpc>
            </a:pPr>
            <a:endParaRPr lang="ru-RU" sz="2400" smtClean="0"/>
          </a:p>
        </p:txBody>
      </p:sp>
      <p:sp>
        <p:nvSpPr>
          <p:cNvPr id="14339" name="WordArt 5"/>
          <p:cNvSpPr>
            <a:spLocks noChangeArrowheads="1" noChangeShapeType="1" noTextEdit="1"/>
          </p:cNvSpPr>
          <p:nvPr/>
        </p:nvSpPr>
        <p:spPr bwMode="auto">
          <a:xfrm>
            <a:off x="1262063" y="377825"/>
            <a:ext cx="6835775" cy="19605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endParaRPr lang="ru-RU" sz="3600" b="1" i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6699"/>
              </a:solidFill>
              <a:latin typeface="Arial"/>
              <a:cs typeface="Arial"/>
            </a:endParaRPr>
          </a:p>
        </p:txBody>
      </p:sp>
      <p:sp>
        <p:nvSpPr>
          <p:cNvPr id="14340" name="TextBox 5"/>
          <p:cNvSpPr txBox="1">
            <a:spLocks noChangeArrowheads="1"/>
          </p:cNvSpPr>
          <p:nvPr/>
        </p:nvSpPr>
        <p:spPr bwMode="auto">
          <a:xfrm>
            <a:off x="1438275" y="347663"/>
            <a:ext cx="64547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5400" b="1" i="1">
                <a:solidFill>
                  <a:srgbClr val="DF11A4"/>
                </a:solidFill>
                <a:latin typeface="Times New Roman" pitchFamily="18" charset="0"/>
              </a:rPr>
              <a:t>Аннотация</a:t>
            </a:r>
            <a:r>
              <a:rPr lang="ru-RU" sz="4800" b="1" i="1">
                <a:solidFill>
                  <a:srgbClr val="DF11A4"/>
                </a:solidFill>
                <a:latin typeface="Times New Roman" pitchFamily="18" charset="0"/>
              </a:rPr>
              <a:t> проекта: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5"/>
          <p:cNvSpPr txBox="1">
            <a:spLocks noChangeArrowheads="1"/>
          </p:cNvSpPr>
          <p:nvPr/>
        </p:nvSpPr>
        <p:spPr bwMode="auto">
          <a:xfrm>
            <a:off x="363538" y="1943100"/>
            <a:ext cx="8780462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lang="ru-RU" b="1">
                <a:latin typeface="Times New Roman" pitchFamily="18" charset="0"/>
              </a:rPr>
              <a:t>Математика. Итоговые уроки. 5-9 классы/ Авт.-сост. О.В. Бощенко.- Волгоград: Учитель, 2005.-69с.</a:t>
            </a:r>
          </a:p>
          <a:p>
            <a:pPr eaLnBrk="0" hangingPunct="0">
              <a:buFontTx/>
              <a:buChar char="•"/>
            </a:pPr>
            <a:r>
              <a:rPr lang="ru-RU" b="1">
                <a:latin typeface="Times New Roman" pitchFamily="18" charset="0"/>
              </a:rPr>
              <a:t>Занимательная  математика. 5-11 классы. (Как сделать уроки математики нескучными)/ Авт.-сост. Т.Д.Гаврилова. – Волгоград.</a:t>
            </a:r>
            <a:r>
              <a:rPr lang="en-US" b="1">
                <a:latin typeface="Times New Roman" pitchFamily="18" charset="0"/>
              </a:rPr>
              <a:t>:</a:t>
            </a:r>
            <a:r>
              <a:rPr lang="ru-RU" b="1">
                <a:latin typeface="Times New Roman" pitchFamily="18" charset="0"/>
              </a:rPr>
              <a:t> Учитель, 2005. – 96с.</a:t>
            </a:r>
          </a:p>
          <a:p>
            <a:pPr eaLnBrk="0" hangingPunct="0">
              <a:buFontTx/>
              <a:buChar char="•"/>
            </a:pPr>
            <a:r>
              <a:rPr lang="ru-RU" b="1">
                <a:latin typeface="Times New Roman" pitchFamily="18" charset="0"/>
              </a:rPr>
              <a:t>ва А.П. </a:t>
            </a:r>
            <a:endParaRPr lang="en-US" b="1">
              <a:latin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 b="1">
                <a:latin typeface="Times New Roman" pitchFamily="18" charset="0"/>
              </a:rPr>
              <a:t>Я иду на урок: Хрестоматия игровых приемов обучения: Книга для учителя. – М.:  Издательство “Первое сентября”, 2002. -224с.: ил. </a:t>
            </a:r>
          </a:p>
          <a:p>
            <a:pPr eaLnBrk="0" hangingPunct="0">
              <a:buFontTx/>
              <a:buChar char="•"/>
            </a:pPr>
            <a:endParaRPr lang="ru-RU" b="1">
              <a:latin typeface="Times New Roman" pitchFamily="18" charset="0"/>
            </a:endParaRPr>
          </a:p>
          <a:p>
            <a:r>
              <a:rPr lang="ru-RU" b="1"/>
              <a:t> </a:t>
            </a:r>
            <a:r>
              <a:rPr lang="ru-RU"/>
              <a:t/>
            </a:r>
            <a:br>
              <a:rPr lang="ru-RU"/>
            </a:br>
            <a:r>
              <a:rPr lang="ru-RU"/>
              <a:t> </a:t>
            </a:r>
          </a:p>
          <a:p>
            <a:pPr eaLnBrk="0" hangingPunct="0">
              <a:buFontTx/>
              <a:buChar char="•"/>
            </a:pPr>
            <a:endParaRPr lang="ru-RU" b="1">
              <a:latin typeface="Times New Roman" pitchFamily="18" charset="0"/>
            </a:endParaRPr>
          </a:p>
          <a:p>
            <a:pPr eaLnBrk="0" hangingPunct="0"/>
            <a:endParaRPr lang="ru-RU">
              <a:latin typeface="Times New Roman" pitchFamily="18" charset="0"/>
            </a:endParaRPr>
          </a:p>
        </p:txBody>
      </p:sp>
      <p:sp>
        <p:nvSpPr>
          <p:cNvPr id="15363" name="TextBox 6"/>
          <p:cNvSpPr txBox="1">
            <a:spLocks noChangeArrowheads="1"/>
          </p:cNvSpPr>
          <p:nvPr/>
        </p:nvSpPr>
        <p:spPr bwMode="auto">
          <a:xfrm>
            <a:off x="2641600" y="623888"/>
            <a:ext cx="35687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4800" b="1" i="1">
                <a:solidFill>
                  <a:srgbClr val="CC00CC"/>
                </a:solidFill>
                <a:latin typeface="Times New Roman" pitchFamily="18" charset="0"/>
              </a:rPr>
              <a:t>Источники: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598613"/>
            <a:ext cx="8226425" cy="4497387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endParaRPr lang="ru-RU" sz="2400" b="1" smtClean="0"/>
          </a:p>
          <a:p>
            <a:pPr marL="609600" indent="-609600" eaLnBrk="1" hangingPunct="1">
              <a:lnSpc>
                <a:spcPct val="90000"/>
              </a:lnSpc>
            </a:pPr>
            <a:r>
              <a:rPr lang="ru-RU" sz="2400" b="1" i="1" smtClean="0"/>
              <a:t>Формирование понятия  отрицательного числа и его исторические сведения, значимость отрицательных чисел в жизни.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ru-RU" sz="2400" b="1" i="1" smtClean="0"/>
              <a:t> Приобретение навыков сравнения фактов, самостоятельных оценок событий, объяснения явлений, интерпретирования сведений, а так же научиться связывать изучение темы с другими дисциплинами и темами. 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ru-RU" sz="2400" b="1" i="1" smtClean="0"/>
              <a:t>Приобретение навыков самостоятельной работы, работы в группах.</a:t>
            </a:r>
          </a:p>
        </p:txBody>
      </p:sp>
      <p:sp>
        <p:nvSpPr>
          <p:cNvPr id="3075" name="WordArt 4"/>
          <p:cNvSpPr>
            <a:spLocks noChangeArrowheads="1" noChangeShapeType="1" noTextEdit="1"/>
          </p:cNvSpPr>
          <p:nvPr/>
        </p:nvSpPr>
        <p:spPr bwMode="auto">
          <a:xfrm>
            <a:off x="1057275" y="417513"/>
            <a:ext cx="7278688" cy="16414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endParaRPr lang="ru-RU" sz="3600" b="1" i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6699"/>
              </a:solidFill>
              <a:latin typeface="Arial"/>
              <a:cs typeface="Arial"/>
            </a:endParaRPr>
          </a:p>
        </p:txBody>
      </p:sp>
      <p:sp>
        <p:nvSpPr>
          <p:cNvPr id="3076" name="TextBox 6"/>
          <p:cNvSpPr txBox="1">
            <a:spLocks noChangeArrowheads="1"/>
          </p:cNvSpPr>
          <p:nvPr/>
        </p:nvSpPr>
        <p:spPr bwMode="auto">
          <a:xfrm>
            <a:off x="1422400" y="1001713"/>
            <a:ext cx="69992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4000" b="1" i="1">
                <a:solidFill>
                  <a:srgbClr val="FF0000"/>
                </a:solidFill>
                <a:latin typeface="Times New Roman" pitchFamily="18" charset="0"/>
              </a:rPr>
              <a:t>Дидактические цели проекта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598613"/>
            <a:ext cx="8226425" cy="4497387"/>
          </a:xfrm>
        </p:spPr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i="1" smtClean="0"/>
              <a:t>       В проекте «Мир отрицательных чисел" ставятся   задачи:</a:t>
            </a:r>
            <a:endParaRPr lang="ru-RU" sz="2800" b="1" smtClean="0"/>
          </a:p>
          <a:p>
            <a:pPr marL="609600" indent="-609600" eaLnBrk="1" hangingPunct="1">
              <a:lnSpc>
                <a:spcPct val="90000"/>
              </a:lnSpc>
            </a:pPr>
            <a:r>
              <a:rPr lang="ru-RU" sz="2800" b="1" i="1" smtClean="0"/>
              <a:t>научить ребят различать отрицательные числа от положительных, </a:t>
            </a:r>
            <a:endParaRPr lang="ru-RU" sz="2800" b="1" smtClean="0"/>
          </a:p>
          <a:p>
            <a:pPr marL="609600" indent="-609600" eaLnBrk="1" hangingPunct="1">
              <a:lnSpc>
                <a:spcPct val="90000"/>
              </a:lnSpc>
            </a:pPr>
            <a:r>
              <a:rPr lang="ru-RU" sz="2800" b="1" i="1" smtClean="0"/>
              <a:t>научить  ребят работать с отрицательными числами,</a:t>
            </a:r>
            <a:endParaRPr lang="ru-RU" sz="2800" b="1" smtClean="0"/>
          </a:p>
          <a:p>
            <a:pPr marL="609600" indent="-609600" eaLnBrk="1" hangingPunct="1">
              <a:lnSpc>
                <a:spcPct val="90000"/>
              </a:lnSpc>
            </a:pPr>
            <a:r>
              <a:rPr lang="ru-RU" sz="2800" b="1" i="1" smtClean="0"/>
              <a:t>научиться обрабатывать и обобщать полученную информацию в результате поиска материалов для проекта.</a:t>
            </a:r>
            <a:r>
              <a:rPr lang="ru-RU" sz="2800" smtClean="0"/>
              <a:t> </a:t>
            </a:r>
          </a:p>
        </p:txBody>
      </p:sp>
      <p:sp>
        <p:nvSpPr>
          <p:cNvPr id="4099" name="WordArt 4"/>
          <p:cNvSpPr>
            <a:spLocks noChangeArrowheads="1" noChangeShapeType="1" noTextEdit="1"/>
          </p:cNvSpPr>
          <p:nvPr/>
        </p:nvSpPr>
        <p:spPr bwMode="auto">
          <a:xfrm>
            <a:off x="1223963" y="217488"/>
            <a:ext cx="7064375" cy="14382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endParaRPr lang="ru-RU" sz="3600" b="1" i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6699"/>
              </a:solidFill>
              <a:latin typeface="Arial"/>
              <a:cs typeface="Arial"/>
            </a:endParaRPr>
          </a:p>
        </p:txBody>
      </p:sp>
      <p:sp>
        <p:nvSpPr>
          <p:cNvPr id="4100" name="TextBox 5"/>
          <p:cNvSpPr txBox="1">
            <a:spLocks noChangeArrowheads="1"/>
          </p:cNvSpPr>
          <p:nvPr/>
        </p:nvSpPr>
        <p:spPr bwMode="auto">
          <a:xfrm>
            <a:off x="1958975" y="885825"/>
            <a:ext cx="51720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4000" b="1" i="1">
                <a:solidFill>
                  <a:srgbClr val="FF0000"/>
                </a:solidFill>
                <a:latin typeface="Times New Roman" pitchFamily="18" charset="0"/>
              </a:rPr>
              <a:t>Методические задачи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4775" y="2432050"/>
            <a:ext cx="7769225" cy="2378075"/>
          </a:xfrm>
        </p:spPr>
        <p:txBody>
          <a:bodyPr/>
          <a:lstStyle/>
          <a:p>
            <a:pPr marL="609600" indent="-609600" eaLnBrk="1" hangingPunct="1"/>
            <a:endParaRPr lang="ru-RU" b="1" i="1" smtClean="0"/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ru-RU" b="1" smtClean="0"/>
              <a:t>     </a:t>
            </a:r>
            <a:r>
              <a:rPr lang="ru-RU" b="1" i="1" smtClean="0"/>
              <a:t>Всегда ли разность положительна?</a:t>
            </a:r>
            <a:r>
              <a:rPr lang="ru-RU" b="1" smtClean="0"/>
              <a:t> </a:t>
            </a:r>
          </a:p>
        </p:txBody>
      </p:sp>
      <p:sp>
        <p:nvSpPr>
          <p:cNvPr id="5123" name="WordArt 4"/>
          <p:cNvSpPr>
            <a:spLocks noChangeArrowheads="1" noChangeShapeType="1" noTextEdit="1"/>
          </p:cNvSpPr>
          <p:nvPr/>
        </p:nvSpPr>
        <p:spPr bwMode="auto">
          <a:xfrm>
            <a:off x="1017588" y="825500"/>
            <a:ext cx="6721475" cy="197643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endParaRPr lang="ru-RU" sz="3600" b="1" i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6699"/>
              </a:solidFill>
              <a:latin typeface="Arial"/>
              <a:cs typeface="Arial"/>
            </a:endParaRPr>
          </a:p>
        </p:txBody>
      </p:sp>
      <p:sp>
        <p:nvSpPr>
          <p:cNvPr id="5124" name="TextBox 5"/>
          <p:cNvSpPr txBox="1">
            <a:spLocks noChangeArrowheads="1"/>
          </p:cNvSpPr>
          <p:nvPr/>
        </p:nvSpPr>
        <p:spPr bwMode="auto">
          <a:xfrm>
            <a:off x="406400" y="1509713"/>
            <a:ext cx="8443913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5400" b="1" i="1">
                <a:solidFill>
                  <a:srgbClr val="CC00CC"/>
                </a:solidFill>
                <a:latin typeface="Times New Roman" pitchFamily="18" charset="0"/>
              </a:rPr>
              <a:t>Основополагающий вопрос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66738" y="1727200"/>
            <a:ext cx="7772400" cy="3919538"/>
          </a:xfrm>
        </p:spPr>
        <p:txBody>
          <a:bodyPr/>
          <a:lstStyle/>
          <a:p>
            <a:pPr marL="609600" indent="-609600" eaLnBrk="1" hangingPunct="1"/>
            <a:r>
              <a:rPr lang="ru-RU" b="1" i="1" smtClean="0"/>
              <a:t>Являются ли числа источником счастья?</a:t>
            </a:r>
          </a:p>
          <a:p>
            <a:pPr marL="609600" indent="-609600" eaLnBrk="1" hangingPunct="1"/>
            <a:r>
              <a:rPr lang="ru-RU" b="1" i="1" smtClean="0"/>
              <a:t>Как появились отрицательные числа</a:t>
            </a:r>
            <a:r>
              <a:rPr lang="en-US" b="1" i="1" smtClean="0"/>
              <a:t>?</a:t>
            </a:r>
            <a:r>
              <a:rPr lang="ru-RU" b="1" smtClean="0"/>
              <a:t> </a:t>
            </a:r>
          </a:p>
          <a:p>
            <a:pPr marL="609600" indent="-609600" eaLnBrk="1" hangingPunct="1"/>
            <a:r>
              <a:rPr lang="ru-RU" b="1" i="1" smtClean="0"/>
              <a:t>Почему Баба Яга является отрицательным героем в литературных произведениях</a:t>
            </a:r>
            <a:r>
              <a:rPr lang="en-US" b="1" i="1" smtClean="0"/>
              <a:t>?</a:t>
            </a:r>
            <a:endParaRPr lang="ru-RU" b="1" i="1" smtClean="0"/>
          </a:p>
        </p:txBody>
      </p:sp>
      <p:sp>
        <p:nvSpPr>
          <p:cNvPr id="6147" name="WordArt 4"/>
          <p:cNvSpPr>
            <a:spLocks noChangeArrowheads="1" noChangeShapeType="1" noTextEdit="1"/>
          </p:cNvSpPr>
          <p:nvPr/>
        </p:nvSpPr>
        <p:spPr bwMode="auto">
          <a:xfrm>
            <a:off x="1479550" y="639763"/>
            <a:ext cx="6835775" cy="196056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endParaRPr lang="ru-RU" sz="3600" b="1" i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6699"/>
              </a:solidFill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85825" y="841375"/>
            <a:ext cx="6954838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ru-RU" sz="5400" b="1" i="1" dirty="0">
                <a:latin typeface="Times New Roman" pitchFamily="18" charset="0"/>
                <a:cs typeface="+mn-cs"/>
              </a:rPr>
              <a:t>Проблемные вопросы: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3050"/>
            <a:ext cx="8226425" cy="1143000"/>
          </a:xfrm>
        </p:spPr>
        <p:txBody>
          <a:bodyPr/>
          <a:lstStyle/>
          <a:p>
            <a:pPr eaLnBrk="1" hangingPunct="1"/>
            <a:r>
              <a:rPr lang="ru-RU" sz="4800" b="1" i="1" smtClean="0">
                <a:solidFill>
                  <a:srgbClr val="DF11A4"/>
                </a:solidFill>
              </a:rPr>
              <a:t>Учебные вопросы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52463" y="1584325"/>
            <a:ext cx="8226425" cy="4497388"/>
          </a:xfrm>
        </p:spPr>
        <p:txBody>
          <a:bodyPr/>
          <a:lstStyle/>
          <a:p>
            <a:pPr eaLnBrk="1" hangingPunct="1"/>
            <a:r>
              <a:rPr lang="ru-RU" sz="2800" b="1" i="1" smtClean="0">
                <a:solidFill>
                  <a:schemeClr val="accent2"/>
                </a:solidFill>
              </a:rPr>
              <a:t>Какие числа называются отрицательными?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800" b="1" i="1" smtClean="0">
                <a:solidFill>
                  <a:schemeClr val="accent2"/>
                </a:solidFill>
              </a:rPr>
              <a:t> </a:t>
            </a:r>
          </a:p>
          <a:p>
            <a:pPr eaLnBrk="1" hangingPunct="1"/>
            <a:r>
              <a:rPr lang="ru-RU" sz="2800" b="1" i="1" smtClean="0">
                <a:solidFill>
                  <a:schemeClr val="accent2"/>
                </a:solidFill>
              </a:rPr>
              <a:t>Как располагаются отрицательные числа на числовой прямой?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800" b="1" i="1" smtClean="0">
                <a:solidFill>
                  <a:schemeClr val="accent2"/>
                </a:solidFill>
              </a:rPr>
              <a:t> </a:t>
            </a:r>
          </a:p>
          <a:p>
            <a:pPr eaLnBrk="1" hangingPunct="1"/>
            <a:r>
              <a:rPr lang="ru-RU" sz="2800" b="1" i="1" smtClean="0">
                <a:solidFill>
                  <a:schemeClr val="accent2"/>
                </a:solidFill>
              </a:rPr>
              <a:t>Какие действия можно выполнять с отрицательными числами?</a:t>
            </a:r>
            <a:endParaRPr lang="ru-RU" sz="2800" smtClean="0">
              <a:solidFill>
                <a:schemeClr val="accent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2800" smtClean="0">
                <a:solidFill>
                  <a:schemeClr val="accent2"/>
                </a:solidFill>
              </a:rPr>
              <a:t> 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598613"/>
            <a:ext cx="8226425" cy="4497387"/>
          </a:xfrm>
        </p:spPr>
        <p:txBody>
          <a:bodyPr/>
          <a:lstStyle/>
          <a:p>
            <a:pPr marL="609600" indent="-609600" eaLnBrk="1" hangingPunct="1"/>
            <a:r>
              <a:rPr lang="ru-RU" b="1" i="1" smtClean="0"/>
              <a:t>Натуральные числа</a:t>
            </a:r>
            <a:endParaRPr lang="ru-RU" b="1" smtClean="0"/>
          </a:p>
          <a:p>
            <a:pPr marL="609600" indent="-609600" eaLnBrk="1" hangingPunct="1"/>
            <a:r>
              <a:rPr lang="ru-RU" b="1" i="1" smtClean="0"/>
              <a:t>Координатная прямая</a:t>
            </a:r>
            <a:endParaRPr lang="ru-RU" b="1" smtClean="0"/>
          </a:p>
          <a:p>
            <a:pPr marL="609600" indent="-609600" eaLnBrk="1" hangingPunct="1"/>
            <a:r>
              <a:rPr lang="ru-RU" b="1" i="1" smtClean="0"/>
              <a:t>Модуль числа. Противоположные числа.</a:t>
            </a:r>
            <a:endParaRPr lang="ru-RU" b="1" smtClean="0"/>
          </a:p>
          <a:p>
            <a:pPr marL="609600" indent="-609600" eaLnBrk="1" hangingPunct="1"/>
            <a:r>
              <a:rPr lang="ru-RU" b="1" i="1" smtClean="0"/>
              <a:t>Положительные и отрицательные числа.</a:t>
            </a:r>
            <a:r>
              <a:rPr lang="ru-RU" smtClean="0"/>
              <a:t> </a:t>
            </a:r>
          </a:p>
        </p:txBody>
      </p:sp>
      <p:sp>
        <p:nvSpPr>
          <p:cNvPr id="8195" name="WordArt 4"/>
          <p:cNvSpPr>
            <a:spLocks noChangeArrowheads="1" noChangeShapeType="1" noTextEdit="1"/>
          </p:cNvSpPr>
          <p:nvPr/>
        </p:nvSpPr>
        <p:spPr bwMode="auto">
          <a:xfrm rot="-134138">
            <a:off x="-6350" y="220663"/>
            <a:ext cx="8389938" cy="13112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ru-RU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6699"/>
                </a:solidFill>
                <a:latin typeface="Arial"/>
                <a:cs typeface="Arial"/>
              </a:rPr>
              <a:t> </a:t>
            </a:r>
          </a:p>
        </p:txBody>
      </p:sp>
      <p:sp>
        <p:nvSpPr>
          <p:cNvPr id="8196" name="WordArt 5"/>
          <p:cNvSpPr>
            <a:spLocks noChangeArrowheads="1" noChangeShapeType="1" noTextEdit="1"/>
          </p:cNvSpPr>
          <p:nvPr/>
        </p:nvSpPr>
        <p:spPr bwMode="auto">
          <a:xfrm rot="-243629">
            <a:off x="2730500" y="781050"/>
            <a:ext cx="6413500" cy="1028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endParaRPr lang="ru-RU" b="1" i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6699"/>
              </a:solidFill>
              <a:latin typeface="Arial"/>
              <a:cs typeface="Arial"/>
            </a:endParaRPr>
          </a:p>
        </p:txBody>
      </p:sp>
      <p:sp>
        <p:nvSpPr>
          <p:cNvPr id="8197" name="TextBox 7"/>
          <p:cNvSpPr txBox="1">
            <a:spLocks noChangeArrowheads="1"/>
          </p:cNvSpPr>
          <p:nvPr/>
        </p:nvSpPr>
        <p:spPr bwMode="auto">
          <a:xfrm>
            <a:off x="231775" y="493713"/>
            <a:ext cx="87010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2400" b="1" i="1">
                <a:solidFill>
                  <a:srgbClr val="FF0000"/>
                </a:solidFill>
                <a:latin typeface="Times New Roman" pitchFamily="18" charset="0"/>
              </a:rPr>
              <a:t>Пункты тематического учебного плана школьного предмета,</a:t>
            </a:r>
            <a:endParaRPr lang="en-US" sz="2400" b="1" i="1">
              <a:solidFill>
                <a:srgbClr val="FF0000"/>
              </a:solidFill>
              <a:latin typeface="Times New Roman" pitchFamily="18" charset="0"/>
            </a:endParaRPr>
          </a:p>
          <a:p>
            <a:pPr eaLnBrk="0" hangingPunct="0"/>
            <a:r>
              <a:rPr lang="ru-RU" sz="2400" b="1" i="1">
                <a:solidFill>
                  <a:srgbClr val="FF0000"/>
                </a:solidFill>
                <a:latin typeface="Times New Roman" pitchFamily="18" charset="0"/>
              </a:rPr>
              <a:t> которым соответствует проект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8000" y="1641475"/>
            <a:ext cx="8226425" cy="4497388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n-US" b="1" i="1" smtClean="0"/>
              <a:t>I</a:t>
            </a:r>
            <a:r>
              <a:rPr lang="ru-RU" b="1" i="1" smtClean="0"/>
              <a:t> группа</a:t>
            </a:r>
            <a:r>
              <a:rPr lang="ru-RU" b="1" smtClean="0"/>
              <a:t> – психологический подход в изучении отрицательных чисел.</a:t>
            </a:r>
            <a:endParaRPr lang="en-US" b="1" smtClean="0"/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b="1" i="1" smtClean="0"/>
              <a:t>II</a:t>
            </a:r>
            <a:r>
              <a:rPr lang="ru-RU" b="1" i="1" smtClean="0"/>
              <a:t> группа</a:t>
            </a:r>
            <a:r>
              <a:rPr lang="ru-RU" b="1" smtClean="0"/>
              <a:t> – исторический подход в изучении отрицательных чисел.</a:t>
            </a:r>
            <a:endParaRPr lang="en-US" b="1" smtClean="0"/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b="1" i="1" smtClean="0"/>
              <a:t>III</a:t>
            </a:r>
            <a:r>
              <a:rPr lang="ru-RU" b="1" i="1" smtClean="0"/>
              <a:t> группа</a:t>
            </a:r>
            <a:r>
              <a:rPr lang="ru-RU" b="1" smtClean="0"/>
              <a:t> – положительное и отрицательное в художественной литературе.</a:t>
            </a:r>
          </a:p>
        </p:txBody>
      </p:sp>
      <p:sp>
        <p:nvSpPr>
          <p:cNvPr id="9219" name="TextBox 5"/>
          <p:cNvSpPr txBox="1">
            <a:spLocks noChangeArrowheads="1"/>
          </p:cNvSpPr>
          <p:nvPr/>
        </p:nvSpPr>
        <p:spPr bwMode="auto">
          <a:xfrm>
            <a:off x="812800" y="987425"/>
            <a:ext cx="72183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4000" b="1" i="1">
                <a:solidFill>
                  <a:srgbClr val="DF11A4"/>
                </a:solidFill>
                <a:latin typeface="Times New Roman" pitchFamily="18" charset="0"/>
              </a:rPr>
              <a:t>Разбиение класса на группы: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692400" y="0"/>
            <a:ext cx="6451600" cy="4114800"/>
          </a:xfrm>
        </p:spPr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3600" b="1" smtClean="0"/>
              <a:t>Мудрецы</a:t>
            </a:r>
          </a:p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3600" b="1" smtClean="0"/>
          </a:p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smtClean="0"/>
              <a:t>  Математические загадки, ребусы и задачи- головоломки</a:t>
            </a:r>
          </a:p>
        </p:txBody>
      </p:sp>
      <p:sp>
        <p:nvSpPr>
          <p:cNvPr id="10243" name="WordArt 4"/>
          <p:cNvSpPr>
            <a:spLocks noChangeArrowheads="1" noChangeShapeType="1" noTextEdit="1"/>
          </p:cNvSpPr>
          <p:nvPr/>
        </p:nvSpPr>
        <p:spPr bwMode="auto">
          <a:xfrm>
            <a:off x="798513" y="1277938"/>
            <a:ext cx="1450975" cy="143986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20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6699"/>
                </a:solidFill>
                <a:latin typeface="Arial"/>
                <a:cs typeface="Arial"/>
              </a:rPr>
              <a:t>I </a:t>
            </a:r>
            <a:r>
              <a:rPr lang="ru-RU" sz="20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6699"/>
                </a:solidFill>
                <a:latin typeface="Arial"/>
                <a:cs typeface="Arial"/>
              </a:rPr>
              <a:t>группа</a:t>
            </a:r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1190625" y="3062288"/>
            <a:ext cx="7140575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sz="3200" b="1" i="1">
                <a:latin typeface="Times New Roman" pitchFamily="18" charset="0"/>
              </a:rPr>
              <a:t> Творческая  работа  по теме: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3200" b="1" i="1">
                <a:latin typeface="Times New Roman" pitchFamily="18" charset="0"/>
              </a:rPr>
              <a:t>“</a:t>
            </a:r>
            <a:r>
              <a:rPr lang="ru-RU" sz="3200" b="1" i="1">
                <a:latin typeface="Times New Roman" pitchFamily="18" charset="0"/>
              </a:rPr>
              <a:t>Являются ли числа источником счастья</a:t>
            </a:r>
            <a:r>
              <a:rPr lang="en-US" sz="3200" b="1" i="1">
                <a:latin typeface="Times New Roman" pitchFamily="18" charset="0"/>
              </a:rPr>
              <a:t>?”</a:t>
            </a:r>
            <a:endParaRPr lang="ru-RU" sz="3200" b="1" i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SOUND" val="Revolving Cube"/>
  <p:tag name="POWER3D OPTIONS" val="Slow "/>
  <p:tag name="POWER3D TRANSITION" val="Revcube.p3d 0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2832</TotalTime>
  <Words>504</Words>
  <Application>Microsoft Office PowerPoint</Application>
  <PresentationFormat>Экран (4:3)</PresentationFormat>
  <Paragraphs>74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Тема Office</vt:lpstr>
      <vt:lpstr>Слайд 1</vt:lpstr>
      <vt:lpstr>Слайд 2</vt:lpstr>
      <vt:lpstr>Слайд 3</vt:lpstr>
      <vt:lpstr>Слайд 4</vt:lpstr>
      <vt:lpstr>Слайд 5</vt:lpstr>
      <vt:lpstr>Учебные вопросы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Ludmila</dc:creator>
  <cp:lastModifiedBy>1</cp:lastModifiedBy>
  <cp:revision>157</cp:revision>
  <dcterms:created xsi:type="dcterms:W3CDTF">1998-12-05T14:51:05Z</dcterms:created>
  <dcterms:modified xsi:type="dcterms:W3CDTF">2012-11-18T18:33:40Z</dcterms:modified>
</cp:coreProperties>
</file>