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6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D8E39-F927-49B5-9261-10E8D9EA93CE}" type="datetimeFigureOut">
              <a:rPr lang="ru-RU" smtClean="0"/>
              <a:t>15.03.2011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8B349-3BF1-4285-9E70-63453CA37C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DC7C-547D-4776-8860-D7AA8493CBEF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B659-591B-4610-927F-E9FA3C286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DC7C-547D-4776-8860-D7AA8493CBEF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B659-591B-4610-927F-E9FA3C286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DC7C-547D-4776-8860-D7AA8493CBEF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B659-591B-4610-927F-E9FA3C286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89D688-7797-4BA0-B479-366A735068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DC7C-547D-4776-8860-D7AA8493CBEF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B659-591B-4610-927F-E9FA3C286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DC7C-547D-4776-8860-D7AA8493CBEF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B659-591B-4610-927F-E9FA3C286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DC7C-547D-4776-8860-D7AA8493CBEF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B659-591B-4610-927F-E9FA3C286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DC7C-547D-4776-8860-D7AA8493CBEF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B659-591B-4610-927F-E9FA3C286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DC7C-547D-4776-8860-D7AA8493CBEF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B659-591B-4610-927F-E9FA3C286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DC7C-547D-4776-8860-D7AA8493CBEF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B659-591B-4610-927F-E9FA3C286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DC7C-547D-4776-8860-D7AA8493CBEF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B659-591B-4610-927F-E9FA3C286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DC7C-547D-4776-8860-D7AA8493CBEF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B659-591B-4610-927F-E9FA3C286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2DC7C-547D-4776-8860-D7AA8493CBEF}" type="datetimeFigureOut">
              <a:rPr lang="ru-RU" smtClean="0"/>
              <a:pPr/>
              <a:t>15.03.2011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B659-591B-4610-927F-E9FA3C286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Урок </a:t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smtClean="0">
                <a:solidFill>
                  <a:srgbClr val="7030A0"/>
                </a:solidFill>
              </a:rPr>
              <a:t>русского языка </a:t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smtClean="0">
                <a:solidFill>
                  <a:srgbClr val="7030A0"/>
                </a:solidFill>
              </a:rPr>
              <a:t>и литературного чтения </a:t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smtClean="0">
                <a:solidFill>
                  <a:srgbClr val="7030A0"/>
                </a:solidFill>
              </a:rPr>
              <a:t> 4 класс</a:t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smtClean="0">
                <a:solidFill>
                  <a:srgbClr val="7030A0"/>
                </a:solidFill>
              </a:rPr>
              <a:t/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smtClean="0">
                <a:solidFill>
                  <a:srgbClr val="7030A0"/>
                </a:solidFill>
              </a:rPr>
              <a:t>Учитель: </a:t>
            </a:r>
            <a:r>
              <a:rPr lang="ru-RU" sz="5400" b="1" dirty="0" err="1" smtClean="0">
                <a:solidFill>
                  <a:srgbClr val="7030A0"/>
                </a:solidFill>
              </a:rPr>
              <a:t>Роженкова</a:t>
            </a:r>
            <a:r>
              <a:rPr lang="ru-RU" sz="5400" b="1" dirty="0" smtClean="0">
                <a:solidFill>
                  <a:srgbClr val="7030A0"/>
                </a:solidFill>
              </a:rPr>
              <a:t> И.Л.</a:t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Москва 2011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304728" cy="202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550810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в группе: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45432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1 группа – «Как мы должны относиться к людям»</a:t>
            </a:r>
          </a:p>
          <a:p>
            <a:pPr>
              <a:buNone/>
            </a:pPr>
            <a:r>
              <a:rPr lang="ru-RU" sz="4400" b="1" dirty="0" smtClean="0"/>
              <a:t>2 группа – «Как мы должны относиться к природе»</a:t>
            </a:r>
          </a:p>
          <a:p>
            <a:pPr>
              <a:buNone/>
            </a:pPr>
            <a:r>
              <a:rPr lang="ru-RU" sz="4400" b="1" dirty="0" smtClean="0"/>
              <a:t>3 группа – «Какие требования мы должны предъявлять к себе»</a:t>
            </a:r>
            <a:endParaRPr lang="ru-RU" sz="4400" b="1" dirty="0"/>
          </a:p>
        </p:txBody>
      </p:sp>
      <p:pic>
        <p:nvPicPr>
          <p:cNvPr id="4" name="Picture 4" descr="j03433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767512" y="0"/>
            <a:ext cx="2376488" cy="19431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6888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Итоги урока: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03244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sz="4400" b="1" dirty="0" smtClean="0"/>
              <a:t>Выполнили ли мы поставленные задачи?</a:t>
            </a:r>
          </a:p>
          <a:p>
            <a:pPr marL="514350" indent="-514350">
              <a:buAutoNum type="arabicParenR"/>
            </a:pPr>
            <a:r>
              <a:rPr lang="ru-RU" sz="4400" b="1" dirty="0" smtClean="0"/>
              <a:t>Кому было трудно на уроке?</a:t>
            </a:r>
          </a:p>
          <a:p>
            <a:pPr marL="514350" indent="-514350">
              <a:buAutoNum type="arabicParenR"/>
            </a:pPr>
            <a:r>
              <a:rPr lang="ru-RU" sz="4400" b="1" dirty="0" smtClean="0"/>
              <a:t>Кому было интересно?</a:t>
            </a:r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4" name="Picture 3" descr="ow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7" y="188640"/>
            <a:ext cx="4139953" cy="3489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 rot="11008997">
            <a:off x="4856163" y="2439988"/>
            <a:ext cx="3675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endParaRPr lang="ru-RU">
              <a:latin typeface="Garamond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EE0E49"/>
                </a:solidFill>
              </a:rPr>
              <a:t>Спасибо за урок!</a:t>
            </a:r>
            <a:endParaRPr lang="ru-RU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 rot="10801451" flipV="1">
            <a:off x="323850" y="5707063"/>
            <a:ext cx="8494713" cy="11509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800">
                <a:solidFill>
                  <a:srgbClr val="EE0E49"/>
                </a:solidFill>
              </a:rPr>
              <a:t>Молодцы!</a:t>
            </a:r>
          </a:p>
        </p:txBody>
      </p:sp>
      <p:pic>
        <p:nvPicPr>
          <p:cNvPr id="14342" name="Picture 6" descr="DD0100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861048"/>
            <a:ext cx="1905000" cy="1981200"/>
          </a:xfrm>
          <a:prstGeom prst="rect">
            <a:avLst/>
          </a:prstGeom>
          <a:noFill/>
        </p:spPr>
      </p:pic>
      <p:pic>
        <p:nvPicPr>
          <p:cNvPr id="14343" name="Picture 7" descr="DD0100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457200" y="1371600"/>
            <a:ext cx="1905000" cy="1981200"/>
          </a:xfrm>
          <a:prstGeom prst="rect">
            <a:avLst/>
          </a:prstGeom>
          <a:noFill/>
        </p:spPr>
      </p:pic>
      <p:pic>
        <p:nvPicPr>
          <p:cNvPr id="9" name="Picture 16" descr="377f0857764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907704" y="620688"/>
            <a:ext cx="5328592" cy="5356346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12968" cy="424847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Идёт __________ - песнь заводит,</a:t>
            </a:r>
            <a:br>
              <a:rPr lang="ru-RU" b="1" dirty="0" smtClean="0"/>
            </a:br>
            <a:r>
              <a:rPr lang="ru-RU" b="1" dirty="0" smtClean="0"/>
              <a:t>___</a:t>
            </a:r>
            <a:r>
              <a:rPr lang="ru-RU" b="1" dirty="0" smtClean="0">
                <a:solidFill>
                  <a:srgbClr val="7030A0"/>
                </a:solidFill>
              </a:rPr>
              <a:t>______</a:t>
            </a:r>
            <a:r>
              <a:rPr lang="ru-RU" b="1" dirty="0" smtClean="0"/>
              <a:t>_____ - сказку говорит.</a:t>
            </a:r>
            <a:br>
              <a:rPr lang="ru-RU" b="1" dirty="0" smtClean="0"/>
            </a:br>
            <a:r>
              <a:rPr lang="ru-RU" b="1" dirty="0" smtClean="0"/>
              <a:t>Там чудеса, там леший бродит,</a:t>
            </a:r>
            <a:br>
              <a:rPr lang="ru-RU" b="1" dirty="0" smtClean="0"/>
            </a:br>
            <a:r>
              <a:rPr lang="ru-RU" b="1" dirty="0" smtClean="0"/>
              <a:t>Русалка на ветвях сидит.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332656"/>
            <a:ext cx="252028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направо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980728"/>
            <a:ext cx="252028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Налево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3356992"/>
            <a:ext cx="446449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А.С.Пушкин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12968" cy="424847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Под ветром веющим</a:t>
            </a:r>
            <a:br>
              <a:rPr lang="ru-RU" b="1" dirty="0" smtClean="0"/>
            </a:br>
            <a:r>
              <a:rPr lang="ru-RU" b="1" dirty="0" smtClean="0"/>
              <a:t>Дрожит, взметается.</a:t>
            </a:r>
            <a:br>
              <a:rPr lang="ru-RU" b="1" dirty="0" smtClean="0"/>
            </a:br>
            <a:r>
              <a:rPr lang="ru-RU" b="1" dirty="0" smtClean="0"/>
              <a:t>На нём, лелеющем,</a:t>
            </a:r>
            <a:br>
              <a:rPr lang="ru-RU" b="1" dirty="0" smtClean="0"/>
            </a:br>
            <a:r>
              <a:rPr lang="ru-RU" b="1" dirty="0" smtClean="0"/>
              <a:t>_________ качается.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348880"/>
            <a:ext cx="252028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Светло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3717032"/>
            <a:ext cx="460851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К.Д.Бальмонт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12968" cy="424847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Полночной порою </a:t>
            </a:r>
            <a:br>
              <a:rPr lang="ru-RU" b="1" dirty="0" smtClean="0"/>
            </a:br>
            <a:r>
              <a:rPr lang="ru-RU" b="1" dirty="0" smtClean="0"/>
              <a:t>В болотной глуши</a:t>
            </a:r>
            <a:br>
              <a:rPr lang="ru-RU" b="1" dirty="0" smtClean="0"/>
            </a:br>
            <a:r>
              <a:rPr lang="ru-RU" b="1" dirty="0" smtClean="0"/>
              <a:t>Чуть _________, ___________</a:t>
            </a:r>
            <a:br>
              <a:rPr lang="ru-RU" b="1" dirty="0" smtClean="0"/>
            </a:br>
            <a:r>
              <a:rPr lang="ru-RU" b="1" dirty="0" smtClean="0"/>
              <a:t>Шуршат камыши.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628800"/>
            <a:ext cx="252028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слышно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3717032"/>
            <a:ext cx="460851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К.Д.Бальмонт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1628800"/>
            <a:ext cx="280831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бесшумно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Тема урока: </a:t>
            </a:r>
            <a:r>
              <a:rPr lang="ru-RU" sz="7200" b="1" dirty="0" smtClean="0">
                <a:solidFill>
                  <a:srgbClr val="FF0000"/>
                </a:solidFill>
              </a:rPr>
              <a:t>«Наречие»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229600" cy="36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Задачи урока: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Обобщить знания о наречии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Повторить правописание </a:t>
            </a:r>
          </a:p>
          <a:p>
            <a:pPr marL="514350" indent="-514350">
              <a:buNone/>
            </a:pPr>
            <a:r>
              <a:rPr lang="ru-RU" b="1" dirty="0" smtClean="0"/>
              <a:t>      наречий</a:t>
            </a:r>
          </a:p>
          <a:p>
            <a:pPr marL="514350" indent="-514350">
              <a:buNone/>
            </a:pPr>
            <a:r>
              <a:rPr lang="ru-RU" b="1" dirty="0" smtClean="0"/>
              <a:t>3) Учиться находить наречия </a:t>
            </a:r>
          </a:p>
          <a:p>
            <a:pPr marL="514350" indent="-514350">
              <a:buNone/>
            </a:pPr>
            <a:r>
              <a:rPr lang="ru-RU" b="1" dirty="0" smtClean="0"/>
              <a:t>      в тексте и употреблять их в своей речи</a:t>
            </a:r>
          </a:p>
          <a:p>
            <a:pPr marL="514350" indent="-514350">
              <a:buNone/>
            </a:pPr>
            <a:endParaRPr lang="ru-RU" b="1" dirty="0" smtClean="0"/>
          </a:p>
        </p:txBody>
      </p:sp>
      <p:pic>
        <p:nvPicPr>
          <p:cNvPr id="4" name="Picture 3" descr="ow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836712"/>
            <a:ext cx="4139953" cy="3489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5544616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Работа в парах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Прочитайте вопросы и подготовьте ответы в парах.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Что такое наречие?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На какие вопросы отвечает наречие?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Что свидетельствует о его неизменяемости?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Каким членом предложения является?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14257" b="20158"/>
          <a:stretch>
            <a:fillRect/>
          </a:stretch>
        </p:blipFill>
        <p:spPr bwMode="auto">
          <a:xfrm>
            <a:off x="5580112" y="188640"/>
            <a:ext cx="341921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с текстом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i="1" dirty="0" smtClean="0"/>
              <a:t>Задания:</a:t>
            </a:r>
          </a:p>
          <a:p>
            <a:pPr marL="514350" indent="-514350">
              <a:buAutoNum type="arabicParenR"/>
            </a:pPr>
            <a:r>
              <a:rPr lang="ru-RU" sz="4000" b="1" dirty="0" smtClean="0"/>
              <a:t>Найдите и подчеркните в тексте все наречия</a:t>
            </a:r>
          </a:p>
          <a:p>
            <a:pPr marL="514350" indent="-514350">
              <a:buAutoNum type="arabicParenR"/>
            </a:pPr>
            <a:r>
              <a:rPr lang="ru-RU" sz="4000" b="1" dirty="0" smtClean="0"/>
              <a:t>Подчеркните главную мысль, которую хотел донести до нас писатель</a:t>
            </a:r>
            <a:endParaRPr lang="ru-RU" sz="4000" b="1" dirty="0"/>
          </a:p>
        </p:txBody>
      </p:sp>
      <p:pic>
        <p:nvPicPr>
          <p:cNvPr id="4" name="Picture 15" descr="SCHOO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6672"/>
            <a:ext cx="1800225" cy="187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622818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Наречия в тексте: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   однажды, близ, вдруг, кругом, вокруг, никогда, глубоко, сильно, сложно, таинственно</a:t>
            </a:r>
            <a:endParaRPr lang="ru-RU" sz="4800" b="1" dirty="0"/>
          </a:p>
        </p:txBody>
      </p:sp>
      <p:pic>
        <p:nvPicPr>
          <p:cNvPr id="4" name="Picture 4" descr="KEY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821041">
            <a:off x="5788025" y="260350"/>
            <a:ext cx="3355975" cy="187483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Правописание наречий: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b="1" dirty="0" smtClean="0"/>
              <a:t>      из                           на</a:t>
            </a:r>
          </a:p>
          <a:p>
            <a:pPr>
              <a:buNone/>
            </a:pPr>
            <a:r>
              <a:rPr lang="ru-RU" sz="4400" b="1" dirty="0" smtClean="0"/>
              <a:t>      </a:t>
            </a:r>
            <a:r>
              <a:rPr lang="ru-RU" sz="4400" b="1" dirty="0" err="1" smtClean="0"/>
              <a:t>ис</a:t>
            </a:r>
            <a:r>
              <a:rPr lang="ru-RU" sz="4400" b="1" dirty="0" smtClean="0"/>
              <a:t>                           за</a:t>
            </a:r>
          </a:p>
          <a:p>
            <a:pPr>
              <a:buNone/>
            </a:pPr>
            <a:r>
              <a:rPr lang="ru-RU" sz="4400" b="1" dirty="0" smtClean="0"/>
              <a:t>      до                           в</a:t>
            </a:r>
          </a:p>
          <a:p>
            <a:pPr>
              <a:buNone/>
            </a:pPr>
            <a:r>
              <a:rPr lang="ru-RU" sz="4400" b="1" dirty="0" smtClean="0"/>
              <a:t>       с 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2060848"/>
            <a:ext cx="151216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dirty="0" smtClean="0">
                <a:solidFill>
                  <a:srgbClr val="0070C0"/>
                </a:solidFill>
              </a:rPr>
              <a:t>а</a:t>
            </a:r>
            <a:endParaRPr lang="ru-RU" sz="150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04248" y="2060848"/>
            <a:ext cx="151216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dirty="0">
                <a:solidFill>
                  <a:srgbClr val="0070C0"/>
                </a:solidFill>
              </a:rPr>
              <a:t>о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99592" y="1844824"/>
            <a:ext cx="1368152" cy="0"/>
          </a:xfrm>
          <a:prstGeom prst="line">
            <a:avLst/>
          </a:prstGeom>
          <a:ln w="889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015716" y="2096852"/>
            <a:ext cx="504056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32040" y="1844824"/>
            <a:ext cx="1152128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832140" y="2096852"/>
            <a:ext cx="504056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4" idx="0"/>
          </p:cNvCxnSpPr>
          <p:nvPr/>
        </p:nvCxnSpPr>
        <p:spPr>
          <a:xfrm flipV="1">
            <a:off x="2627784" y="2060848"/>
            <a:ext cx="756084" cy="648072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4" idx="0"/>
          </p:cNvCxnSpPr>
          <p:nvPr/>
        </p:nvCxnSpPr>
        <p:spPr>
          <a:xfrm rot="16200000" flipH="1">
            <a:off x="3401870" y="2042846"/>
            <a:ext cx="648072" cy="684076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6948264" y="1916832"/>
            <a:ext cx="720080" cy="720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7632340" y="1952836"/>
            <a:ext cx="720080" cy="648072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трелка вправо 25"/>
          <p:cNvSpPr/>
          <p:nvPr/>
        </p:nvSpPr>
        <p:spPr>
          <a:xfrm>
            <a:off x="5940152" y="2708920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2051720" y="2852936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331640" y="4293096"/>
            <a:ext cx="78123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Составьте слово по схеме: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1560" y="5229200"/>
            <a:ext cx="8229600" cy="16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кач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прилаг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        наречие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4572000" y="5517232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218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Урок  русского языка  и литературного чтения   4 класс  Учитель: Роженкова И.Л. Москва 2011</vt:lpstr>
      <vt:lpstr>Идёт __________ - песнь заводит, ______________ - сказку говорит. Там чудеса, там леший бродит, Русалка на ветвях сидит.  </vt:lpstr>
      <vt:lpstr>Под ветром веющим Дрожит, взметается. На нём, лелеющем, _________ качается.  </vt:lpstr>
      <vt:lpstr>Полночной порою  В болотной глуши Чуть _________, ___________ Шуршат камыши.  </vt:lpstr>
      <vt:lpstr>Тема урока: «Наречие»</vt:lpstr>
      <vt:lpstr>Работа в парах</vt:lpstr>
      <vt:lpstr>Работа с текстом</vt:lpstr>
      <vt:lpstr>Наречия в тексте:</vt:lpstr>
      <vt:lpstr>Правописание наречий:</vt:lpstr>
      <vt:lpstr>Работа в группе:</vt:lpstr>
      <vt:lpstr>Итоги урока: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Идёт __________ - песнь заводит, ______________ - сказку говорит. Там чудеса, там леший бродит, русалка на ветвях сидит.</dc:title>
  <dc:creator>acer</dc:creator>
  <cp:lastModifiedBy>acer</cp:lastModifiedBy>
  <cp:revision>18</cp:revision>
  <dcterms:created xsi:type="dcterms:W3CDTF">2011-03-14T17:27:17Z</dcterms:created>
  <dcterms:modified xsi:type="dcterms:W3CDTF">2011-03-15T18:10:44Z</dcterms:modified>
</cp:coreProperties>
</file>