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62" r:id="rId4"/>
    <p:sldId id="263" r:id="rId5"/>
    <p:sldId id="260" r:id="rId6"/>
    <p:sldId id="259" r:id="rId7"/>
    <p:sldId id="261" r:id="rId8"/>
    <p:sldId id="264" r:id="rId9"/>
    <p:sldId id="265" r:id="rId10"/>
    <p:sldId id="267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3F58D-9C89-445C-BC03-B3C1F8F7C2A9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234BB-DC99-4C17-9EAA-9C677FE5A7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3C3796-4E26-4638-935A-6731ABD30B6A}" type="slidenum">
              <a:rPr 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2A5E0E-D6A7-455C-BD3E-92449916890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69D7DF-2882-4EC4-8780-10B6C1461C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69D7DF-2882-4EC4-8780-10B6C1461C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F18BA9-9919-40F9-B26A-572481B24B94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FE70F3-8F4D-4FC6-87E6-1A0AEF9D7C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1_&#1054;&#1043;&#1051;&#1040;&#1042;&#1051;&#1045;&#1053;&#1048;&#1045;.pp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1_&#1054;&#1043;&#1051;&#1040;&#1042;&#1051;&#1045;&#1053;&#1048;&#1045;.ppt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1_&#1054;&#1043;&#1051;&#1040;&#1042;&#1051;&#1045;&#1053;&#1048;&#1045;.ppt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1_&#1054;&#1043;&#1051;&#1040;&#1042;&#1051;&#1045;&#1053;&#1048;&#1045;.pp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00174"/>
            <a:ext cx="8385048" cy="22717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Правописание наречий с приставками из-, до-, с-, на-, в-, за-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786322"/>
            <a:ext cx="2101584" cy="14863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5 класс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371600"/>
          </a:xfrm>
        </p:spPr>
        <p:txBody>
          <a:bodyPr/>
          <a:lstStyle/>
          <a:p>
            <a:r>
              <a:rPr lang="ru-RU" sz="2000"/>
              <a:t>ТЕСТ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57166"/>
            <a:ext cx="8229600" cy="5111750"/>
          </a:xfrm>
        </p:spPr>
        <p:txBody>
          <a:bodyPr>
            <a:no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  </a:t>
            </a:r>
            <a:endParaRPr lang="ru-RU" sz="2000" b="1" dirty="0" smtClean="0"/>
          </a:p>
          <a:p>
            <a:pPr marL="609600" indent="-609600">
              <a:buFont typeface="Wingdings" pitchFamily="2" charset="2"/>
              <a:buNone/>
            </a:pPr>
            <a:endParaRPr lang="ru-RU" sz="2000" b="1" dirty="0" smtClean="0"/>
          </a:p>
          <a:p>
            <a:pPr marL="609600" indent="-609600">
              <a:buFont typeface="Wingdings" pitchFamily="2" charset="2"/>
              <a:buNone/>
            </a:pPr>
            <a:endParaRPr lang="ru-RU" sz="2000" b="1" dirty="0" smtClean="0"/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 smtClean="0"/>
              <a:t>1</a:t>
            </a:r>
            <a:r>
              <a:rPr lang="ru-RU" sz="2000" b="1" dirty="0"/>
              <a:t>. </a:t>
            </a:r>
            <a:r>
              <a:rPr lang="ru-RU" sz="2000" dirty="0"/>
              <a:t>В каком слове пропущена буква «О»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- накормить </a:t>
            </a:r>
            <a:r>
              <a:rPr lang="ru-RU" sz="2000" dirty="0" err="1"/>
              <a:t>досыт</a:t>
            </a:r>
            <a:r>
              <a:rPr lang="ru-RU" sz="2000" dirty="0"/>
              <a:t>..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- расположить </a:t>
            </a:r>
            <a:r>
              <a:rPr lang="ru-RU" sz="2000" dirty="0" err="1"/>
              <a:t>слев</a:t>
            </a:r>
            <a:r>
              <a:rPr lang="ru-RU" sz="2000" dirty="0"/>
              <a:t>..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- вытереть </a:t>
            </a:r>
            <a:r>
              <a:rPr lang="ru-RU" sz="2000" dirty="0" err="1"/>
              <a:t>насух</a:t>
            </a:r>
            <a:r>
              <a:rPr lang="ru-RU" sz="2000" dirty="0" smtClean="0"/>
              <a:t>..</a:t>
            </a:r>
            <a:endParaRPr lang="ru-RU" sz="2000" dirty="0"/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  </a:t>
            </a:r>
            <a:r>
              <a:rPr lang="ru-RU" sz="2000" b="1" dirty="0"/>
              <a:t> 2. </a:t>
            </a:r>
            <a:r>
              <a:rPr lang="ru-RU" sz="2000" dirty="0"/>
              <a:t>В каком слове пропущена буква «А»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- вырастить </a:t>
            </a:r>
            <a:r>
              <a:rPr lang="ru-RU" sz="2000" dirty="0" err="1"/>
              <a:t>занов</a:t>
            </a:r>
            <a:r>
              <a:rPr lang="ru-RU" sz="2000" dirty="0"/>
              <a:t>..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- запереть </a:t>
            </a:r>
            <a:r>
              <a:rPr lang="ru-RU" sz="2000" dirty="0" err="1"/>
              <a:t>наглух</a:t>
            </a:r>
            <a:r>
              <a:rPr lang="ru-RU" sz="2000" dirty="0"/>
              <a:t>..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- прикасаться </a:t>
            </a:r>
            <a:r>
              <a:rPr lang="ru-RU" sz="2000" dirty="0" err="1"/>
              <a:t>изредк</a:t>
            </a:r>
            <a:r>
              <a:rPr lang="ru-RU" sz="2000" dirty="0" smtClean="0"/>
              <a:t>..</a:t>
            </a:r>
            <a:endParaRPr lang="ru-RU" sz="2000" dirty="0"/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    3. </a:t>
            </a:r>
            <a:r>
              <a:rPr lang="ru-RU" sz="2000" dirty="0"/>
              <a:t>В каких словах допущена ошибка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 - </a:t>
            </a:r>
            <a:r>
              <a:rPr lang="ru-RU" sz="2000" dirty="0" err="1"/>
              <a:t>налева</a:t>
            </a:r>
            <a:endParaRPr lang="ru-RU" sz="2000" dirty="0"/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 - направо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 - слева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dirty="0"/>
              <a:t>    - изредка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576262"/>
          </a:xfrm>
        </p:spPr>
        <p:txBody>
          <a:bodyPr/>
          <a:lstStyle/>
          <a:p>
            <a:pPr algn="ctr"/>
            <a:r>
              <a:rPr lang="ru-RU" sz="2400"/>
              <a:t>О наречии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928926" y="857233"/>
            <a:ext cx="367665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/>
              <a:t>Я наречия учу,</a:t>
            </a:r>
            <a:br>
              <a:rPr lang="ru-RU" sz="1600" dirty="0"/>
            </a:br>
            <a:r>
              <a:rPr lang="ru-RU" sz="1600" dirty="0"/>
              <a:t>Я лечу, куда хочу!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Не сидится мне на месте:</a:t>
            </a:r>
            <a:br>
              <a:rPr lang="ru-RU" sz="1600" dirty="0"/>
            </a:br>
            <a:r>
              <a:rPr lang="ru-RU" sz="1600" b="1" dirty="0">
                <a:solidFill>
                  <a:srgbClr val="FF7C80"/>
                </a:solidFill>
              </a:rPr>
              <a:t>Вверх</a:t>
            </a:r>
            <a:r>
              <a:rPr lang="ru-RU" sz="1600" dirty="0"/>
              <a:t> и с птицами я </a:t>
            </a:r>
            <a:r>
              <a:rPr lang="ru-RU" sz="1600" b="1" dirty="0">
                <a:solidFill>
                  <a:srgbClr val="FF7C80"/>
                </a:solidFill>
              </a:rPr>
              <a:t>вместе</a:t>
            </a:r>
            <a:r>
              <a:rPr lang="ru-RU" sz="1600" b="1" dirty="0"/>
              <a:t>,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FF7C80"/>
                </a:solidFill>
              </a:rPr>
              <a:t>Вниз</a:t>
            </a:r>
            <a:r>
              <a:rPr lang="ru-RU" sz="1600" b="1" dirty="0"/>
              <a:t> -</a:t>
            </a:r>
            <a:r>
              <a:rPr lang="ru-RU" sz="1600" dirty="0"/>
              <a:t>я с рыбками дружу,</a:t>
            </a:r>
          </a:p>
          <a:p>
            <a:r>
              <a:rPr lang="ru-RU" sz="1600" dirty="0"/>
              <a:t>С ними </a:t>
            </a:r>
            <a:r>
              <a:rPr lang="ru-RU" sz="1600" b="1" dirty="0">
                <a:solidFill>
                  <a:srgbClr val="FF7C80"/>
                </a:solidFill>
              </a:rPr>
              <a:t>вместе</a:t>
            </a:r>
            <a:r>
              <a:rPr lang="ru-RU" sz="1600" dirty="0"/>
              <a:t> я кружу.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FF7C80"/>
                </a:solidFill>
              </a:rPr>
              <a:t>Влево</a:t>
            </a:r>
            <a:r>
              <a:rPr lang="ru-RU" sz="1600" dirty="0"/>
              <a:t> - лес! Смотрите, я</a:t>
            </a:r>
            <a:br>
              <a:rPr lang="ru-RU" sz="1600" dirty="0"/>
            </a:br>
            <a:r>
              <a:rPr lang="ru-RU" sz="1600" b="1" dirty="0">
                <a:solidFill>
                  <a:srgbClr val="FF7C80"/>
                </a:solidFill>
              </a:rPr>
              <a:t>Вместе</a:t>
            </a:r>
            <a:r>
              <a:rPr lang="ru-RU" sz="1600" dirty="0"/>
              <a:t> с ёлочкой, друзья! </a:t>
            </a:r>
          </a:p>
          <a:p>
            <a:endParaRPr lang="ru-RU" sz="1600" dirty="0"/>
          </a:p>
          <a:p>
            <a:r>
              <a:rPr lang="ru-RU" sz="1600" dirty="0">
                <a:solidFill>
                  <a:srgbClr val="FF7C80"/>
                </a:solidFill>
              </a:rPr>
              <a:t>Вправо</a:t>
            </a:r>
            <a:r>
              <a:rPr lang="ru-RU" sz="1600" dirty="0"/>
              <a:t> - за руки народ</a:t>
            </a:r>
          </a:p>
          <a:p>
            <a:r>
              <a:rPr lang="ru-RU" sz="1600" dirty="0">
                <a:solidFill>
                  <a:srgbClr val="FF7C80"/>
                </a:solidFill>
              </a:rPr>
              <a:t>Вместе</a:t>
            </a:r>
            <a:r>
              <a:rPr lang="ru-RU" sz="1600" dirty="0"/>
              <a:t> водит хоровод!</a:t>
            </a:r>
          </a:p>
          <a:p>
            <a:endParaRPr lang="ru-RU" sz="1600" dirty="0"/>
          </a:p>
          <a:p>
            <a:r>
              <a:rPr lang="ru-RU" sz="1600" dirty="0"/>
              <a:t>Я сижу, в окно гляжу,</a:t>
            </a:r>
          </a:p>
          <a:p>
            <a:r>
              <a:rPr lang="ru-RU" sz="1600" dirty="0"/>
              <a:t>Я наречия твержу.</a:t>
            </a:r>
          </a:p>
          <a:p>
            <a:r>
              <a:rPr lang="ru-RU" sz="1600" dirty="0"/>
              <a:t>На одном сижу я месте,</a:t>
            </a:r>
            <a:br>
              <a:rPr lang="ru-RU" sz="1600" dirty="0"/>
            </a:br>
            <a:r>
              <a:rPr lang="ru-RU" sz="1600" dirty="0"/>
              <a:t>А весь мир со мною вместе.</a:t>
            </a:r>
          </a:p>
          <a:p>
            <a:endParaRPr lang="ru-RU" sz="1600" dirty="0"/>
          </a:p>
          <a:p>
            <a:r>
              <a:rPr lang="ru-RU" sz="1600" dirty="0">
                <a:solidFill>
                  <a:srgbClr val="FF7C80"/>
                </a:solidFill>
              </a:rPr>
              <a:t>Влево, вправо вниз и вверх</a:t>
            </a:r>
            <a:r>
              <a:rPr lang="ru-RU" sz="1600" dirty="0"/>
              <a:t> –</a:t>
            </a:r>
          </a:p>
          <a:p>
            <a:r>
              <a:rPr lang="ru-RU" sz="1600" dirty="0">
                <a:solidFill>
                  <a:srgbClr val="FF7C80"/>
                </a:solidFill>
              </a:rPr>
              <a:t>Вместе!</a:t>
            </a:r>
            <a:r>
              <a:rPr lang="ru-RU" sz="1600" dirty="0"/>
              <a:t> Правило для всех!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Documents and Settings\МАМА\Рабочий стол\Вверх - вниз\задание кар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15888"/>
            <a:ext cx="82804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32813" y="0"/>
            <a:ext cx="611187" cy="260350"/>
          </a:xfrm>
          <a:prstGeom prst="actionButtonForwardNext">
            <a:avLst/>
          </a:prstGeom>
          <a:solidFill>
            <a:srgbClr val="FCFC88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28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меню</a:t>
            </a:r>
          </a:p>
        </p:txBody>
      </p:sp>
      <p:pic>
        <p:nvPicPr>
          <p:cNvPr id="6" name="Picture 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23850" cy="223838"/>
          </a:xfrm>
          <a:prstGeom prst="rect">
            <a:avLst/>
          </a:prstGeom>
          <a:noFill/>
          <a:ln w="952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+mj-lt"/>
              </a:rPr>
              <a:t>СПАСИБО ЗА РАБОТУ !</a:t>
            </a:r>
            <a:endParaRPr lang="ru-RU" sz="54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82_lightw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81000" y="533400"/>
            <a:ext cx="3706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Продолжите фразу: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00034" y="1357298"/>
            <a:ext cx="78263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Наречие – самостоятельная…,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обозначает  …,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отвечает на вопросы …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Наречие не …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В предложении наречие является …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14313" y="285750"/>
            <a:ext cx="8643937" cy="6215063"/>
          </a:xfrm>
          <a:prstGeom prst="round2DiagRect">
            <a:avLst/>
          </a:prstGeom>
          <a:gradFill flip="none" rotWithShape="1">
            <a:gsLst>
              <a:gs pos="0">
                <a:srgbClr val="D1DDF3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767" y="505406"/>
            <a:ext cx="121444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НА 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928688" y="4103688"/>
            <a:ext cx="2936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НА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лев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О</a:t>
            </a:r>
            <a:endParaRPr lang="ru-RU" sz="540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НА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прав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О</a:t>
            </a:r>
            <a:endParaRPr lang="ru-RU" sz="5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928688" y="1285875"/>
            <a:ext cx="26241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В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прав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В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лево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О</a:t>
            </a:r>
          </a:p>
        </p:txBody>
      </p:sp>
      <p:pic>
        <p:nvPicPr>
          <p:cNvPr id="28677" name="Рисунок 9" descr="Буква О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6338" y="857250"/>
            <a:ext cx="40862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6143636" y="2071678"/>
            <a:ext cx="164307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В</a:t>
            </a:r>
            <a:r>
              <a:rPr lang="ru-RU" sz="5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pic>
        <p:nvPicPr>
          <p:cNvPr id="3076" name="Picture 4" descr="Анимашка босого мальчика из темы картинки человечки в движении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214818"/>
            <a:ext cx="123825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4" descr="Анимашка босого мальчика из темы картинки человечки в движении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2786058"/>
            <a:ext cx="123825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2" name="Группа 30"/>
          <p:cNvGrpSpPr>
            <a:grpSpLocks/>
          </p:cNvGrpSpPr>
          <p:nvPr/>
        </p:nvGrpSpPr>
        <p:grpSpPr bwMode="auto">
          <a:xfrm>
            <a:off x="0" y="0"/>
            <a:ext cx="9150350" cy="6858000"/>
            <a:chOff x="1" y="0"/>
            <a:chExt cx="9150218" cy="6858000"/>
          </a:xfrm>
        </p:grpSpPr>
        <p:pic>
          <p:nvPicPr>
            <p:cNvPr id="28692" name="Рисунок 10" descr="Доска.JPG"/>
            <p:cNvPicPr>
              <a:picLocks noChangeAspect="1"/>
            </p:cNvPicPr>
            <p:nvPr/>
          </p:nvPicPr>
          <p:blipFill>
            <a:blip r:embed="rId5" cstate="print"/>
            <a:srcRect t="3967" r="20634" b="28572"/>
            <a:stretch>
              <a:fillRect/>
            </a:stretch>
          </p:blipFill>
          <p:spPr bwMode="auto">
            <a:xfrm>
              <a:off x="1" y="0"/>
              <a:ext cx="9150218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Группа 29"/>
            <p:cNvGrpSpPr>
              <a:grpSpLocks/>
            </p:cNvGrpSpPr>
            <p:nvPr/>
          </p:nvGrpSpPr>
          <p:grpSpPr bwMode="auto">
            <a:xfrm>
              <a:off x="633182" y="1470011"/>
              <a:ext cx="7663322" cy="2481853"/>
              <a:chOff x="633182" y="1470011"/>
              <a:chExt cx="7663322" cy="2481853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642930" y="3949700"/>
                <a:ext cx="7643701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652455" y="3643313"/>
                <a:ext cx="7643701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633405" y="3141663"/>
                <a:ext cx="7643701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42930" y="2844800"/>
                <a:ext cx="7643701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642930" y="2143125"/>
                <a:ext cx="7643701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642930" y="2427288"/>
                <a:ext cx="7643701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642930" y="1755775"/>
                <a:ext cx="7643701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642930" y="1470025"/>
                <a:ext cx="7643701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1500" y="1214438"/>
            <a:ext cx="6583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0000"/>
                </a:solidFill>
                <a:latin typeface="Calibri" pitchFamily="34" charset="0"/>
              </a:rPr>
              <a:t>Нужно написать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НА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прав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? </a:t>
            </a:r>
            <a:endParaRPr lang="ru-RU" sz="4000" b="1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71500" y="2600325"/>
            <a:ext cx="8896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В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лев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В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прав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 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–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4000" b="1" i="1">
                <a:solidFill>
                  <a:srgbClr val="000000"/>
                </a:solidFill>
                <a:latin typeface="Calibri" pitchFamily="34" charset="0"/>
              </a:rPr>
              <a:t>тут, конечно,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71500" y="1885950"/>
            <a:ext cx="4679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И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 НА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лев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? </a:t>
            </a:r>
            <a:r>
              <a:rPr lang="ru-RU" sz="4000" b="1" i="1">
                <a:solidFill>
                  <a:srgbClr val="000000"/>
                </a:solidFill>
                <a:latin typeface="Calibri" pitchFamily="34" charset="0"/>
              </a:rPr>
              <a:t>Хорошо!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3900" y="3406775"/>
            <a:ext cx="5713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0000"/>
                </a:solidFill>
                <a:latin typeface="Calibri" pitchFamily="34" charset="0"/>
              </a:rPr>
              <a:t>Нас встречает буква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!</a:t>
            </a:r>
            <a:endParaRPr lang="ru-RU" sz="4000" b="1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021578" y="6334780"/>
            <a:ext cx="1122422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7780" cmpd="sng">
                  <a:solidFill>
                    <a:srgbClr val="4F81BD">
                      <a:tint val="3000"/>
                    </a:srgb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+mn-cs"/>
              </a:rPr>
              <a:t>О – А</a:t>
            </a:r>
          </a:p>
        </p:txBody>
      </p:sp>
      <p:sp>
        <p:nvSpPr>
          <p:cNvPr id="31" name="Прямоугольник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rgbClr val="FF0000"/>
              </a:solidFill>
              <a:latin typeface="Arial"/>
              <a:cs typeface="+mn-cs"/>
            </a:endParaRPr>
          </a:p>
        </p:txBody>
      </p:sp>
      <p:sp>
        <p:nvSpPr>
          <p:cNvPr id="32" name="7-конечная звезда 27"/>
          <p:cNvSpPr>
            <a:spLocks/>
          </p:cNvSpPr>
          <p:nvPr/>
        </p:nvSpPr>
        <p:spPr bwMode="auto">
          <a:xfrm>
            <a:off x="8532813" y="0"/>
            <a:ext cx="611187" cy="549275"/>
          </a:xfrm>
          <a:custGeom>
            <a:avLst/>
            <a:gdLst>
              <a:gd name="T0" fmla="*/ 603582 w 669925"/>
              <a:gd name="T1" fmla="*/ 122940 h 620713"/>
              <a:gd name="T2" fmla="*/ 669927 w 669925"/>
              <a:gd name="T3" fmla="*/ 399185 h 620713"/>
              <a:gd name="T4" fmla="*/ 484034 w 669925"/>
              <a:gd name="T5" fmla="*/ 620716 h 620713"/>
              <a:gd name="T6" fmla="*/ 185891 w 669925"/>
              <a:gd name="T7" fmla="*/ 620716 h 620713"/>
              <a:gd name="T8" fmla="*/ -2 w 669925"/>
              <a:gd name="T9" fmla="*/ 399185 h 620713"/>
              <a:gd name="T10" fmla="*/ 66343 w 669925"/>
              <a:gd name="T11" fmla="*/ 122940 h 620713"/>
              <a:gd name="T12" fmla="*/ 334963 w 669925"/>
              <a:gd name="T13" fmla="*/ 0 h 620713"/>
              <a:gd name="T14" fmla="*/ 0 60000 65536"/>
              <a:gd name="T15" fmla="*/ 0 60000 65536"/>
              <a:gd name="T16" fmla="*/ 5898240 60000 65536"/>
              <a:gd name="T17" fmla="*/ 5898240 60000 65536"/>
              <a:gd name="T18" fmla="*/ 11796480 60000 65536"/>
              <a:gd name="T19" fmla="*/ 11796480 60000 65536"/>
              <a:gd name="T20" fmla="*/ 17694720 60000 65536"/>
              <a:gd name="T21" fmla="*/ 149072 w 669925"/>
              <a:gd name="T22" fmla="*/ 122941 h 620713"/>
              <a:gd name="T23" fmla="*/ 520853 w 669925"/>
              <a:gd name="T24" fmla="*/ 467411 h 6207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9925" h="620713">
                <a:moveTo>
                  <a:pt x="-2" y="399185"/>
                </a:moveTo>
                <a:lnTo>
                  <a:pt x="103161" y="276245"/>
                </a:lnTo>
                <a:lnTo>
                  <a:pt x="66343" y="122940"/>
                </a:lnTo>
                <a:lnTo>
                  <a:pt x="231802" y="122941"/>
                </a:lnTo>
                <a:lnTo>
                  <a:pt x="334963" y="0"/>
                </a:lnTo>
                <a:lnTo>
                  <a:pt x="438123" y="122941"/>
                </a:lnTo>
                <a:lnTo>
                  <a:pt x="603582" y="122940"/>
                </a:lnTo>
                <a:lnTo>
                  <a:pt x="566764" y="276245"/>
                </a:lnTo>
                <a:lnTo>
                  <a:pt x="669927" y="399185"/>
                </a:lnTo>
                <a:lnTo>
                  <a:pt x="520853" y="467411"/>
                </a:lnTo>
                <a:lnTo>
                  <a:pt x="484034" y="620716"/>
                </a:lnTo>
                <a:lnTo>
                  <a:pt x="334963" y="552489"/>
                </a:lnTo>
                <a:lnTo>
                  <a:pt x="185891" y="620716"/>
                </a:lnTo>
                <a:lnTo>
                  <a:pt x="149072" y="467411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кругленный прямоугольник 28">
            <a:hlinkClick r:id="rId6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меню</a:t>
            </a:r>
          </a:p>
        </p:txBody>
      </p:sp>
      <p:sp>
        <p:nvSpPr>
          <p:cNvPr id="34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0"/>
            <a:ext cx="611187" cy="322263"/>
          </a:xfrm>
          <a:prstGeom prst="actionButtonForwardNex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pic>
        <p:nvPicPr>
          <p:cNvPr id="35" name="Picture 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323850" cy="223838"/>
          </a:xfrm>
          <a:prstGeom prst="rect">
            <a:avLst/>
          </a:prstGeom>
          <a:noFill/>
          <a:ln w="952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C -0.02187 -0.11065 -0.03611 -0.2243 -0.02569 -0.30741 C -0.01528 -0.39051 0.02882 -0.45926 0.06268 -0.49838 C 0.09653 -0.5375 0.15399 -0.53264 0.17795 -0.54167 " pathEditMode="relative" rAng="0" ptsTypes="aaaa">
                                      <p:cBhvr>
                                        <p:cTn id="11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27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0.56719 -0.00047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6" grpId="0"/>
      <p:bldP spid="27" grpId="0"/>
      <p:bldP spid="28" grpId="0"/>
      <p:bldP spid="29" grpId="0"/>
      <p:bldP spid="31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214313" y="285750"/>
            <a:ext cx="8643937" cy="6215063"/>
          </a:xfrm>
          <a:prstGeom prst="round2DiagRect">
            <a:avLst/>
          </a:prstGeom>
          <a:gradFill flip="none" rotWithShape="1">
            <a:gsLst>
              <a:gs pos="0">
                <a:srgbClr val="D1DDF3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  <a:tileRect/>
          </a:gradFill>
          <a:ln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3075" name="Рисунок 24" descr="Буква А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785938"/>
            <a:ext cx="25622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Анимашка босого мальчика из темы картинки человечки в движении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714356"/>
            <a:ext cx="123825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4" descr="Анимашка босого мальчика из темы картинки человечки в движении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643446"/>
            <a:ext cx="1238250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Прямоугольник 18"/>
          <p:cNvSpPr/>
          <p:nvPr/>
        </p:nvSpPr>
        <p:spPr>
          <a:xfrm>
            <a:off x="714348" y="500042"/>
            <a:ext cx="1214447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</a:t>
            </a:r>
            <a:r>
              <a:rPr lang="ru-RU" sz="5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673600" y="4246563"/>
            <a:ext cx="239871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лев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А</a:t>
            </a:r>
            <a:endParaRPr lang="ru-RU" sz="540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прав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А</a:t>
            </a:r>
            <a:endParaRPr lang="ru-RU" sz="5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4643438" y="4246563"/>
            <a:ext cx="31892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ИЗ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редк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ИЗ</a:t>
            </a:r>
            <a:r>
              <a:rPr lang="ru-RU" sz="5400" b="1">
                <a:solidFill>
                  <a:srgbClr val="000000"/>
                </a:solidFill>
                <a:latin typeface="Calibri" pitchFamily="34" charset="0"/>
              </a:rPr>
              <a:t>далек</a:t>
            </a:r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28728" y="5054284"/>
            <a:ext cx="164307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ИЗ</a:t>
            </a:r>
            <a:r>
              <a:rPr lang="ru-RU" sz="5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0" y="0"/>
            <a:ext cx="9150350" cy="6858000"/>
            <a:chOff x="1" y="0"/>
            <a:chExt cx="9150218" cy="6858000"/>
          </a:xfrm>
        </p:grpSpPr>
        <p:pic>
          <p:nvPicPr>
            <p:cNvPr id="3093" name="Рисунок 10" descr="Доска.JPG"/>
            <p:cNvPicPr>
              <a:picLocks noChangeAspect="1"/>
            </p:cNvPicPr>
            <p:nvPr/>
          </p:nvPicPr>
          <p:blipFill>
            <a:blip r:embed="rId5" cstate="print"/>
            <a:srcRect t="3967" r="20634" b="28572"/>
            <a:stretch>
              <a:fillRect/>
            </a:stretch>
          </p:blipFill>
          <p:spPr bwMode="auto">
            <a:xfrm>
              <a:off x="1" y="0"/>
              <a:ext cx="9150218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Прямая соединительная линия 11"/>
            <p:cNvCxnSpPr/>
            <p:nvPr/>
          </p:nvCxnSpPr>
          <p:spPr>
            <a:xfrm>
              <a:off x="652455" y="3643313"/>
              <a:ext cx="7643702" cy="1587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33405" y="3141663"/>
              <a:ext cx="7643702" cy="1587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42930" y="2844800"/>
              <a:ext cx="7643702" cy="1588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42930" y="2143125"/>
              <a:ext cx="7643702" cy="1588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42930" y="2427288"/>
              <a:ext cx="7643702" cy="1587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42930" y="1755775"/>
              <a:ext cx="7643702" cy="1588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42930" y="1470025"/>
              <a:ext cx="7643702" cy="1588"/>
            </a:xfrm>
            <a:prstGeom prst="line">
              <a:avLst/>
            </a:prstGeom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1500" y="1214438"/>
            <a:ext cx="6670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0000"/>
                </a:solidFill>
                <a:latin typeface="Calibri" pitchFamily="34" charset="0"/>
              </a:rPr>
              <a:t>Если пишешь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прав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С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лев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,</a:t>
            </a:r>
            <a:endParaRPr lang="ru-RU" sz="4000" b="1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71500" y="2600325"/>
            <a:ext cx="5503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0000"/>
                </a:solidFill>
                <a:latin typeface="Calibri" pitchFamily="34" charset="0"/>
              </a:rPr>
              <a:t>То в дорогу провожает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71500" y="1885950"/>
            <a:ext cx="477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ИЗ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редк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ИЗ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далек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,</a:t>
            </a:r>
            <a:endParaRPr lang="ru-RU" sz="40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42938" y="3949700"/>
            <a:ext cx="7643812" cy="15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23900" y="3406775"/>
            <a:ext cx="4960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0000"/>
                </a:solidFill>
                <a:latin typeface="Calibri" pitchFamily="34" charset="0"/>
              </a:rPr>
              <a:t>Непременно буква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ru-RU" sz="4000" b="1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4000" b="1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1" name="Прямоугольник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rgbClr val="FF0000"/>
              </a:solidFill>
              <a:latin typeface="Arial"/>
              <a:cs typeface="+mn-cs"/>
            </a:endParaRPr>
          </a:p>
        </p:txBody>
      </p:sp>
      <p:sp>
        <p:nvSpPr>
          <p:cNvPr id="32" name="7-конечная звезда 27"/>
          <p:cNvSpPr>
            <a:spLocks/>
          </p:cNvSpPr>
          <p:nvPr/>
        </p:nvSpPr>
        <p:spPr bwMode="auto">
          <a:xfrm>
            <a:off x="8532813" y="0"/>
            <a:ext cx="611187" cy="549275"/>
          </a:xfrm>
          <a:custGeom>
            <a:avLst/>
            <a:gdLst>
              <a:gd name="T0" fmla="*/ 603582 w 669925"/>
              <a:gd name="T1" fmla="*/ 122940 h 620713"/>
              <a:gd name="T2" fmla="*/ 669927 w 669925"/>
              <a:gd name="T3" fmla="*/ 399185 h 620713"/>
              <a:gd name="T4" fmla="*/ 484034 w 669925"/>
              <a:gd name="T5" fmla="*/ 620716 h 620713"/>
              <a:gd name="T6" fmla="*/ 185891 w 669925"/>
              <a:gd name="T7" fmla="*/ 620716 h 620713"/>
              <a:gd name="T8" fmla="*/ -2 w 669925"/>
              <a:gd name="T9" fmla="*/ 399185 h 620713"/>
              <a:gd name="T10" fmla="*/ 66343 w 669925"/>
              <a:gd name="T11" fmla="*/ 122940 h 620713"/>
              <a:gd name="T12" fmla="*/ 334963 w 669925"/>
              <a:gd name="T13" fmla="*/ 0 h 620713"/>
              <a:gd name="T14" fmla="*/ 0 60000 65536"/>
              <a:gd name="T15" fmla="*/ 0 60000 65536"/>
              <a:gd name="T16" fmla="*/ 5898240 60000 65536"/>
              <a:gd name="T17" fmla="*/ 5898240 60000 65536"/>
              <a:gd name="T18" fmla="*/ 11796480 60000 65536"/>
              <a:gd name="T19" fmla="*/ 11796480 60000 65536"/>
              <a:gd name="T20" fmla="*/ 17694720 60000 65536"/>
              <a:gd name="T21" fmla="*/ 149072 w 669925"/>
              <a:gd name="T22" fmla="*/ 122941 h 620713"/>
              <a:gd name="T23" fmla="*/ 520853 w 669925"/>
              <a:gd name="T24" fmla="*/ 467411 h 6207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9925" h="620713">
                <a:moveTo>
                  <a:pt x="-2" y="399185"/>
                </a:moveTo>
                <a:lnTo>
                  <a:pt x="103161" y="276245"/>
                </a:lnTo>
                <a:lnTo>
                  <a:pt x="66343" y="122940"/>
                </a:lnTo>
                <a:lnTo>
                  <a:pt x="231802" y="122941"/>
                </a:lnTo>
                <a:lnTo>
                  <a:pt x="334963" y="0"/>
                </a:lnTo>
                <a:lnTo>
                  <a:pt x="438123" y="122941"/>
                </a:lnTo>
                <a:lnTo>
                  <a:pt x="603582" y="122940"/>
                </a:lnTo>
                <a:lnTo>
                  <a:pt x="566764" y="276245"/>
                </a:lnTo>
                <a:lnTo>
                  <a:pt x="669927" y="399185"/>
                </a:lnTo>
                <a:lnTo>
                  <a:pt x="520853" y="467411"/>
                </a:lnTo>
                <a:lnTo>
                  <a:pt x="484034" y="620716"/>
                </a:lnTo>
                <a:lnTo>
                  <a:pt x="334963" y="552489"/>
                </a:lnTo>
                <a:lnTo>
                  <a:pt x="185891" y="620716"/>
                </a:lnTo>
                <a:lnTo>
                  <a:pt x="149072" y="467411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0"/>
            <a:ext cx="611187" cy="322263"/>
          </a:xfrm>
          <a:prstGeom prst="actionButtonForwardNex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34" name="Скругленный прямоугольник 28">
            <a:hlinkClick r:id="rId6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меню</a:t>
            </a:r>
          </a:p>
        </p:txBody>
      </p:sp>
      <p:pic>
        <p:nvPicPr>
          <p:cNvPr id="35" name="Picture 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323850" cy="223838"/>
          </a:xfrm>
          <a:prstGeom prst="rect">
            <a:avLst/>
          </a:prstGeom>
          <a:noFill/>
          <a:ln w="952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07135 0.0011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35 0.00116 L 0.20521 0.5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00052 -0.5094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60694 -0.00486 " pathEditMode="relative" rAng="0" ptsTypes="AA">
                                      <p:cBhvr>
                                        <p:cTn id="3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6" grpId="0"/>
      <p:bldP spid="27" grpId="0"/>
      <p:bldP spid="28" grpId="0"/>
      <p:bldP spid="29" grpId="0"/>
      <p:bldP spid="3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9" descr="p82_lightw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5594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Буквы О и А на конце наречий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93725" y="1255713"/>
            <a:ext cx="82454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Если наречие образовано от бесприставочного прилагательного при помощи приставок: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219200" y="2819400"/>
            <a:ext cx="2397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CC"/>
                </a:solidFill>
              </a:rPr>
              <a:t>ИЗ-,  ДО-,  С-</a:t>
            </a: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457200" y="29718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41560"/>
            </a:avLst>
          </a:prstGeom>
          <a:solidFill>
            <a:srgbClr val="00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9"/>
          <p:cNvSpPr>
            <a:spLocks noChangeArrowheads="1"/>
          </p:cNvSpPr>
          <p:nvPr/>
        </p:nvSpPr>
        <p:spPr bwMode="auto">
          <a:xfrm>
            <a:off x="8153400" y="2971800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00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5486400" y="2819400"/>
            <a:ext cx="2481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CC"/>
                </a:solidFill>
              </a:rPr>
              <a:t>В-,  НА-,  ЗА- 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219200" y="3657600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7620000" y="3657600"/>
            <a:ext cx="57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914400" y="4419600"/>
            <a:ext cx="24193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CC"/>
                </a:solidFill>
              </a:rPr>
              <a:t>ИЗ</a:t>
            </a:r>
            <a:r>
              <a:rPr lang="ru-RU" sz="3200" b="1" i="1">
                <a:solidFill>
                  <a:srgbClr val="006600"/>
                </a:solidFill>
              </a:rPr>
              <a:t>ДАЛЕК</a:t>
            </a:r>
            <a:r>
              <a:rPr lang="ru-RU" sz="3200" b="1" i="1">
                <a:solidFill>
                  <a:srgbClr val="FF0000"/>
                </a:solidFill>
              </a:rPr>
              <a:t>А</a:t>
            </a:r>
          </a:p>
          <a:p>
            <a:r>
              <a:rPr lang="ru-RU" sz="3200" b="1" i="1">
                <a:solidFill>
                  <a:srgbClr val="0000CC"/>
                </a:solidFill>
              </a:rPr>
              <a:t>ДО</a:t>
            </a:r>
            <a:r>
              <a:rPr lang="ru-RU" sz="3200" b="1" i="1">
                <a:solidFill>
                  <a:srgbClr val="006600"/>
                </a:solidFill>
              </a:rPr>
              <a:t>ТЕМН</a:t>
            </a:r>
            <a:r>
              <a:rPr lang="ru-RU" sz="3200" b="1" i="1">
                <a:solidFill>
                  <a:srgbClr val="FF0000"/>
                </a:solidFill>
              </a:rPr>
              <a:t>А</a:t>
            </a:r>
          </a:p>
          <a:p>
            <a:r>
              <a:rPr lang="ru-RU" sz="3200" b="1" i="1">
                <a:solidFill>
                  <a:srgbClr val="0000CC"/>
                </a:solidFill>
              </a:rPr>
              <a:t>С</a:t>
            </a:r>
            <a:r>
              <a:rPr lang="ru-RU" sz="3200" b="1" i="1">
                <a:solidFill>
                  <a:srgbClr val="006600"/>
                </a:solidFill>
              </a:rPr>
              <a:t>НОВ</a:t>
            </a:r>
            <a:r>
              <a:rPr lang="ru-RU" sz="3200" b="1" i="1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5334000" y="4419600"/>
            <a:ext cx="22383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00CC"/>
                </a:solidFill>
              </a:rPr>
              <a:t>В</a:t>
            </a:r>
            <a:r>
              <a:rPr lang="ru-RU" sz="3200" b="1" i="1">
                <a:solidFill>
                  <a:srgbClr val="006600"/>
                </a:solidFill>
              </a:rPr>
              <a:t>ЛЕВ</a:t>
            </a:r>
            <a:r>
              <a:rPr lang="ru-RU" sz="3200" b="1" i="1">
                <a:solidFill>
                  <a:srgbClr val="FF0000"/>
                </a:solidFill>
              </a:rPr>
              <a:t>О</a:t>
            </a:r>
          </a:p>
          <a:p>
            <a:r>
              <a:rPr lang="ru-RU" sz="3200" b="1" i="1">
                <a:solidFill>
                  <a:srgbClr val="0000CC"/>
                </a:solidFill>
              </a:rPr>
              <a:t>НА</a:t>
            </a:r>
            <a:r>
              <a:rPr lang="ru-RU" sz="3200" b="1" i="1">
                <a:solidFill>
                  <a:srgbClr val="006600"/>
                </a:solidFill>
              </a:rPr>
              <a:t>ПРАВ</a:t>
            </a:r>
            <a:r>
              <a:rPr lang="ru-RU" sz="3200" b="1" i="1">
                <a:solidFill>
                  <a:srgbClr val="FF0000"/>
                </a:solidFill>
              </a:rPr>
              <a:t>О</a:t>
            </a:r>
          </a:p>
          <a:p>
            <a:r>
              <a:rPr lang="ru-RU" sz="3200" b="1" i="1">
                <a:solidFill>
                  <a:srgbClr val="0000CC"/>
                </a:solidFill>
              </a:rPr>
              <a:t>ЗА</a:t>
            </a:r>
            <a:r>
              <a:rPr lang="ru-RU" sz="3200" b="1" i="1">
                <a:solidFill>
                  <a:srgbClr val="006600"/>
                </a:solidFill>
              </a:rPr>
              <a:t>ТЕМН</a:t>
            </a:r>
            <a:r>
              <a:rPr lang="ru-RU" sz="3200" b="1" i="1">
                <a:solidFill>
                  <a:srgbClr val="FF0000"/>
                </a:solidFill>
              </a:rPr>
              <a:t>О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82_lightw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4214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Пишем, объясняем: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3184525" y="140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1143000" y="2438400"/>
            <a:ext cx="7239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Изредк..,  искос..,  дочист..,  досыт.., справ.., сызнов.., влев.., наглух.., набел.., наскор.., надолг.., зажив.., запрост.., поровн.. 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:\Documents and Settings\МАМА\Рабочий стол\Вверх - вниз\задание кар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15888"/>
            <a:ext cx="82804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532813" y="0"/>
            <a:ext cx="611187" cy="260350"/>
          </a:xfrm>
          <a:prstGeom prst="actionButtonForwardNext">
            <a:avLst/>
          </a:prstGeom>
          <a:solidFill>
            <a:srgbClr val="FCFC88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28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459788" y="6524625"/>
            <a:ext cx="684212" cy="333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меню</a:t>
            </a:r>
          </a:p>
        </p:txBody>
      </p:sp>
      <p:pic>
        <p:nvPicPr>
          <p:cNvPr id="6" name="Picture 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23850" cy="223838"/>
          </a:xfrm>
          <a:prstGeom prst="rect">
            <a:avLst/>
          </a:prstGeom>
          <a:noFill/>
          <a:ln w="952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929718" cy="5286412"/>
          </a:xfrm>
        </p:spPr>
        <p:txBody>
          <a:bodyPr>
            <a:normAutofit/>
          </a:bodyPr>
          <a:lstStyle/>
          <a:p>
            <a:r>
              <a:rPr lang="ru-RU" sz="2000" dirty="0"/>
              <a:t> </a:t>
            </a:r>
            <a:r>
              <a:rPr lang="ru-RU" sz="2000" b="1" u="sng" dirty="0">
                <a:solidFill>
                  <a:schemeClr val="hlink"/>
                </a:solidFill>
              </a:rPr>
              <a:t>Задание</a:t>
            </a:r>
            <a:br>
              <a:rPr lang="ru-RU" sz="2000" b="1" u="sng" dirty="0">
                <a:solidFill>
                  <a:schemeClr val="hlink"/>
                </a:solidFill>
              </a:rPr>
            </a:br>
            <a:r>
              <a:rPr lang="ru-RU" sz="2000" b="1" dirty="0"/>
              <a:t>Ты видишь иллюстрации из истории пятиклассницы,  изучающей наречия. Помоги ей выполнить задание: напиши на месте пропусков необходимые наречия из списка: </a:t>
            </a:r>
            <a:r>
              <a:rPr lang="ru-RU" sz="2000" b="1" i="1" u="sng" dirty="0">
                <a:solidFill>
                  <a:srgbClr val="00CCFF"/>
                </a:solidFill>
              </a:rPr>
              <a:t>влево, вправо, вверх, вниз, внизу , вверху, вместе.</a:t>
            </a:r>
            <a:br>
              <a:rPr lang="ru-RU" sz="2000" b="1" i="1" u="sng" dirty="0">
                <a:solidFill>
                  <a:srgbClr val="00CCFF"/>
                </a:solidFill>
              </a:rPr>
            </a:br>
            <a:r>
              <a:rPr lang="ru-RU" sz="2000" b="1" dirty="0">
                <a:solidFill>
                  <a:srgbClr val="00CCFF"/>
                </a:solidFill>
              </a:rPr>
              <a:t/>
            </a:r>
            <a:br>
              <a:rPr lang="ru-RU" sz="2000" b="1" dirty="0">
                <a:solidFill>
                  <a:srgbClr val="00CCFF"/>
                </a:solidFill>
              </a:rPr>
            </a:br>
            <a:r>
              <a:rPr lang="ru-RU" sz="2000" b="1" dirty="0">
                <a:solidFill>
                  <a:srgbClr val="00CCFF"/>
                </a:solidFill>
              </a:rPr>
              <a:t>(1) Я смотрела в окно и старательно заучивала правописание </a:t>
            </a:r>
            <a:r>
              <a:rPr lang="ru-RU" sz="2000" b="1" dirty="0" err="1">
                <a:solidFill>
                  <a:srgbClr val="00CCFF"/>
                </a:solidFill>
              </a:rPr>
              <a:t>наречий__________,_________</a:t>
            </a:r>
            <a:r>
              <a:rPr lang="ru-RU" sz="2000" b="1" dirty="0">
                <a:solidFill>
                  <a:srgbClr val="00CCFF"/>
                </a:solidFill>
              </a:rPr>
              <a:t>, __________,________. (2) Мне показалось, что я лечу высоко ______, к самому небу. (3) Я посмотрела _________, ______,. (4) Вместе со мной парили птицы. (5) _________ я видела прекрасную землю. (6) Потом я опустилась __________, на самое дно моря. (7) Я снова посмотрела ___________, _________.  (8) Я кружилась ___________ с рыбками. (9) </a:t>
            </a:r>
            <a:r>
              <a:rPr lang="ru-RU" sz="2000" b="1" dirty="0" err="1">
                <a:solidFill>
                  <a:srgbClr val="00CCFF"/>
                </a:solidFill>
              </a:rPr>
              <a:t>___________сияло</a:t>
            </a:r>
            <a:r>
              <a:rPr lang="ru-RU" sz="2000" b="1" dirty="0">
                <a:solidFill>
                  <a:srgbClr val="00CCFF"/>
                </a:solidFill>
              </a:rPr>
              <a:t> солнце, _________ я увидела </a:t>
            </a:r>
            <a:r>
              <a:rPr lang="ru-RU" sz="2000" b="1" dirty="0" err="1">
                <a:solidFill>
                  <a:srgbClr val="00CCFF"/>
                </a:solidFill>
              </a:rPr>
              <a:t>прич</a:t>
            </a:r>
            <a:r>
              <a:rPr lang="ru-RU" sz="2000" b="1" dirty="0">
                <a:solidFill>
                  <a:srgbClr val="00CCFF"/>
                </a:solidFill>
              </a:rPr>
              <a:t>…</a:t>
            </a:r>
            <a:r>
              <a:rPr lang="ru-RU" sz="2000" b="1" dirty="0" err="1">
                <a:solidFill>
                  <a:srgbClr val="00CCFF"/>
                </a:solidFill>
              </a:rPr>
              <a:t>дливые</a:t>
            </a:r>
            <a:r>
              <a:rPr lang="ru-RU" sz="2000" b="1" dirty="0">
                <a:solidFill>
                  <a:srgbClr val="00CCFF"/>
                </a:solidFill>
              </a:rPr>
              <a:t> кораллы.  (10) А потом я вдруг оказалась на берегу лесной </a:t>
            </a:r>
            <a:r>
              <a:rPr lang="ru-RU" sz="2000" b="1" dirty="0" err="1">
                <a:solidFill>
                  <a:srgbClr val="00CCFF"/>
                </a:solidFill>
              </a:rPr>
              <a:t>реч</a:t>
            </a:r>
            <a:r>
              <a:rPr lang="ru-RU" sz="2000" b="1" dirty="0">
                <a:solidFill>
                  <a:srgbClr val="00CCFF"/>
                </a:solidFill>
              </a:rPr>
              <a:t>..</a:t>
            </a:r>
            <a:r>
              <a:rPr lang="ru-RU" sz="2000" b="1" dirty="0" err="1">
                <a:solidFill>
                  <a:srgbClr val="00CCFF"/>
                </a:solidFill>
              </a:rPr>
              <a:t>ки</a:t>
            </a:r>
            <a:r>
              <a:rPr lang="ru-RU" sz="2000" b="1" dirty="0">
                <a:solidFill>
                  <a:srgbClr val="00CCFF"/>
                </a:solidFill>
              </a:rPr>
              <a:t>. (11) Я сидела </a:t>
            </a:r>
            <a:r>
              <a:rPr lang="ru-RU" sz="2000" b="1" dirty="0" smtClean="0">
                <a:solidFill>
                  <a:srgbClr val="00CCFF"/>
                </a:solidFill>
              </a:rPr>
              <a:t>рядом </a:t>
            </a:r>
            <a:r>
              <a:rPr lang="ru-RU" sz="2000" b="1" dirty="0">
                <a:solidFill>
                  <a:srgbClr val="00CCFF"/>
                </a:solidFill>
              </a:rPr>
              <a:t>с </a:t>
            </a:r>
            <a:r>
              <a:rPr lang="ru-RU" sz="2000" b="1" dirty="0" err="1">
                <a:solidFill>
                  <a:srgbClr val="00CCFF"/>
                </a:solidFill>
              </a:rPr>
              <a:t>мален</a:t>
            </a:r>
            <a:r>
              <a:rPr lang="ru-RU" sz="2000" b="1" dirty="0">
                <a:solidFill>
                  <a:srgbClr val="00CCFF"/>
                </a:solidFill>
              </a:rPr>
              <a:t>.. кой ёлочкой и чувствовала, что мы с ней _______, как две сестрички.</a:t>
            </a:r>
            <a:br>
              <a:rPr lang="ru-RU" sz="2000" b="1" dirty="0">
                <a:solidFill>
                  <a:srgbClr val="00CCFF"/>
                </a:solidFill>
              </a:rPr>
            </a:br>
            <a:r>
              <a:rPr lang="ru-RU" sz="2000" b="1" dirty="0">
                <a:solidFill>
                  <a:srgbClr val="00CCFF"/>
                </a:solidFill>
              </a:rPr>
              <a:t>(12) Удивительные эти наречия, с ними можно побывать всюду!</a:t>
            </a:r>
            <a:endParaRPr lang="ru-RU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642918"/>
            <a:ext cx="8858280" cy="4286280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Результат работы выглядит следующим образом:</a:t>
            </a:r>
            <a:r>
              <a:rPr lang="ru-RU" sz="2400" b="1" u="sng" dirty="0">
                <a:solidFill>
                  <a:srgbClr val="00CCFF"/>
                </a:solidFill>
              </a:rPr>
              <a:t/>
            </a:r>
            <a:br>
              <a:rPr lang="ru-RU" sz="2400" b="1" u="sng" dirty="0">
                <a:solidFill>
                  <a:srgbClr val="00CCFF"/>
                </a:solidFill>
              </a:rPr>
            </a:br>
            <a:r>
              <a:rPr lang="ru-RU" sz="2000" dirty="0">
                <a:solidFill>
                  <a:srgbClr val="00CCFF"/>
                </a:solidFill>
              </a:rPr>
              <a:t/>
            </a:r>
            <a:br>
              <a:rPr lang="ru-RU" sz="2000" dirty="0">
                <a:solidFill>
                  <a:srgbClr val="00CCFF"/>
                </a:solidFill>
              </a:rPr>
            </a:br>
            <a:r>
              <a:rPr lang="ru-RU" sz="2000" dirty="0">
                <a:solidFill>
                  <a:srgbClr val="00CCFF"/>
                </a:solidFill>
              </a:rPr>
              <a:t>  </a:t>
            </a:r>
            <a:r>
              <a:rPr lang="ru-RU" sz="2000" b="1" dirty="0">
                <a:solidFill>
                  <a:schemeClr val="accent1"/>
                </a:solidFill>
              </a:rPr>
              <a:t>(</a:t>
            </a:r>
            <a:r>
              <a:rPr lang="ru-RU" sz="2000" b="1" dirty="0">
                <a:solidFill>
                  <a:schemeClr val="hlink"/>
                </a:solidFill>
              </a:rPr>
              <a:t>1</a:t>
            </a:r>
            <a:r>
              <a:rPr lang="ru-RU" sz="2000" b="1" dirty="0">
                <a:solidFill>
                  <a:schemeClr val="accent1"/>
                </a:solidFill>
              </a:rPr>
              <a:t>)</a:t>
            </a:r>
            <a:r>
              <a:rPr lang="ru-RU" sz="2000" b="1" dirty="0">
                <a:solidFill>
                  <a:srgbClr val="00CCFF"/>
                </a:solidFill>
              </a:rPr>
              <a:t> Я смотрела в окно и старательно заучивала правописание наречий </a:t>
            </a:r>
            <a:r>
              <a:rPr lang="ru-RU" sz="2000" b="1" i="1" u="sng" dirty="0">
                <a:solidFill>
                  <a:schemeClr val="hlink"/>
                </a:solidFill>
              </a:rPr>
              <a:t>влево, вправо, вверх, вниз</a:t>
            </a:r>
            <a:r>
              <a:rPr lang="ru-RU" sz="2000" b="1" dirty="0">
                <a:solidFill>
                  <a:srgbClr val="00CCFF"/>
                </a:solidFill>
              </a:rPr>
              <a:t>. (</a:t>
            </a:r>
            <a:r>
              <a:rPr lang="ru-RU" sz="2000" b="1" dirty="0">
                <a:solidFill>
                  <a:schemeClr val="hlink"/>
                </a:solidFill>
              </a:rPr>
              <a:t>2</a:t>
            </a:r>
            <a:r>
              <a:rPr lang="ru-RU" sz="2000" b="1" dirty="0">
                <a:solidFill>
                  <a:srgbClr val="00CCFF"/>
                </a:solidFill>
              </a:rPr>
              <a:t>) Мне показалось, что я лечу высоко </a:t>
            </a:r>
            <a:r>
              <a:rPr lang="ru-RU" sz="2000" b="1" i="1" u="sng" dirty="0">
                <a:solidFill>
                  <a:schemeClr val="hlink"/>
                </a:solidFill>
              </a:rPr>
              <a:t>вверх</a:t>
            </a:r>
            <a:r>
              <a:rPr lang="ru-RU" sz="2000" b="1" dirty="0">
                <a:solidFill>
                  <a:schemeClr val="hlink"/>
                </a:solidFill>
              </a:rPr>
              <a:t>,</a:t>
            </a:r>
            <a:r>
              <a:rPr lang="ru-RU" sz="2000" b="1" dirty="0">
                <a:solidFill>
                  <a:srgbClr val="00CCFF"/>
                </a:solidFill>
              </a:rPr>
              <a:t> к самому небу. (</a:t>
            </a:r>
            <a:r>
              <a:rPr lang="ru-RU" sz="2000" b="1" dirty="0">
                <a:solidFill>
                  <a:schemeClr val="hlink"/>
                </a:solidFill>
              </a:rPr>
              <a:t>3</a:t>
            </a:r>
            <a:r>
              <a:rPr lang="ru-RU" sz="2000" b="1" dirty="0">
                <a:solidFill>
                  <a:srgbClr val="00CCFF"/>
                </a:solidFill>
              </a:rPr>
              <a:t>) Я посмотрела </a:t>
            </a:r>
            <a:r>
              <a:rPr lang="ru-RU" sz="2000" b="1" i="1" dirty="0">
                <a:solidFill>
                  <a:schemeClr val="hlink"/>
                </a:solidFill>
              </a:rPr>
              <a:t>влево,</a:t>
            </a:r>
            <a:r>
              <a:rPr lang="ru-RU" sz="2000" b="1" dirty="0">
                <a:solidFill>
                  <a:srgbClr val="00CCFF"/>
                </a:solidFill>
              </a:rPr>
              <a:t> </a:t>
            </a:r>
            <a:r>
              <a:rPr lang="ru-RU" sz="2000" b="1" i="1" u="sng" dirty="0">
                <a:solidFill>
                  <a:schemeClr val="hlink"/>
                </a:solidFill>
              </a:rPr>
              <a:t>вправо.</a:t>
            </a:r>
            <a:r>
              <a:rPr lang="ru-RU" sz="2000" b="1" dirty="0">
                <a:solidFill>
                  <a:srgbClr val="00CCFF"/>
                </a:solidFill>
              </a:rPr>
              <a:t> (</a:t>
            </a:r>
            <a:r>
              <a:rPr lang="ru-RU" sz="2000" b="1" dirty="0">
                <a:solidFill>
                  <a:schemeClr val="hlink"/>
                </a:solidFill>
              </a:rPr>
              <a:t>4</a:t>
            </a:r>
            <a:r>
              <a:rPr lang="ru-RU" sz="2000" b="1" dirty="0">
                <a:solidFill>
                  <a:srgbClr val="00CCFF"/>
                </a:solidFill>
              </a:rPr>
              <a:t>) Вместе со мной парили птицы. (</a:t>
            </a:r>
            <a:r>
              <a:rPr lang="ru-RU" sz="2000" b="1" dirty="0">
                <a:solidFill>
                  <a:schemeClr val="hlink"/>
                </a:solidFill>
              </a:rPr>
              <a:t>5</a:t>
            </a:r>
            <a:r>
              <a:rPr lang="ru-RU" sz="2000" b="1" dirty="0">
                <a:solidFill>
                  <a:srgbClr val="00CCFF"/>
                </a:solidFill>
              </a:rPr>
              <a:t>) </a:t>
            </a:r>
            <a:r>
              <a:rPr lang="ru-RU" sz="2000" i="1" u="sng" dirty="0">
                <a:solidFill>
                  <a:schemeClr val="hlink"/>
                </a:solidFill>
              </a:rPr>
              <a:t>Внизу </a:t>
            </a:r>
            <a:r>
              <a:rPr lang="ru-RU" sz="2000" b="1" dirty="0">
                <a:solidFill>
                  <a:srgbClr val="00CCFF"/>
                </a:solidFill>
              </a:rPr>
              <a:t>я видела прекрасную землю. (</a:t>
            </a:r>
            <a:r>
              <a:rPr lang="ru-RU" sz="2000" b="1" dirty="0">
                <a:solidFill>
                  <a:schemeClr val="hlink"/>
                </a:solidFill>
              </a:rPr>
              <a:t>6</a:t>
            </a:r>
            <a:r>
              <a:rPr lang="ru-RU" sz="2000" b="1" dirty="0">
                <a:solidFill>
                  <a:srgbClr val="00CCFF"/>
                </a:solidFill>
              </a:rPr>
              <a:t>) Потом я опустилась </a:t>
            </a:r>
            <a:r>
              <a:rPr lang="ru-RU" sz="2000" i="1" u="sng" dirty="0">
                <a:solidFill>
                  <a:schemeClr val="hlink"/>
                </a:solidFill>
              </a:rPr>
              <a:t>вниз,</a:t>
            </a:r>
            <a:r>
              <a:rPr lang="ru-RU" sz="2000" b="1" dirty="0">
                <a:solidFill>
                  <a:srgbClr val="00CCFF"/>
                </a:solidFill>
              </a:rPr>
              <a:t> на самое дно моря. (</a:t>
            </a:r>
            <a:r>
              <a:rPr lang="ru-RU" sz="2000" b="1" dirty="0">
                <a:solidFill>
                  <a:schemeClr val="hlink"/>
                </a:solidFill>
              </a:rPr>
              <a:t>7</a:t>
            </a:r>
            <a:r>
              <a:rPr lang="ru-RU" sz="2000" b="1" dirty="0">
                <a:solidFill>
                  <a:srgbClr val="00CCFF"/>
                </a:solidFill>
              </a:rPr>
              <a:t>) Я снова посмотрела </a:t>
            </a:r>
            <a:r>
              <a:rPr lang="ru-RU" sz="2000" b="1" i="1" u="sng" dirty="0">
                <a:solidFill>
                  <a:schemeClr val="hlink"/>
                </a:solidFill>
              </a:rPr>
              <a:t>влево, вправо</a:t>
            </a:r>
            <a:r>
              <a:rPr lang="ru-RU" sz="2000" b="1" dirty="0">
                <a:solidFill>
                  <a:srgbClr val="00CCFF"/>
                </a:solidFill>
              </a:rPr>
              <a:t>. (</a:t>
            </a:r>
            <a:r>
              <a:rPr lang="ru-RU" sz="2000" b="1" dirty="0">
                <a:solidFill>
                  <a:schemeClr val="hlink"/>
                </a:solidFill>
              </a:rPr>
              <a:t>8</a:t>
            </a:r>
            <a:r>
              <a:rPr lang="ru-RU" sz="2000" b="1" dirty="0">
                <a:solidFill>
                  <a:srgbClr val="00CCFF"/>
                </a:solidFill>
              </a:rPr>
              <a:t>) Я кружилась </a:t>
            </a:r>
            <a:r>
              <a:rPr lang="ru-RU" sz="2000" b="1" i="1" u="sng" dirty="0">
                <a:solidFill>
                  <a:schemeClr val="hlink"/>
                </a:solidFill>
              </a:rPr>
              <a:t>вместе </a:t>
            </a:r>
            <a:r>
              <a:rPr lang="ru-RU" sz="2000" b="1" i="1" u="sng" dirty="0">
                <a:solidFill>
                  <a:srgbClr val="00CCFF"/>
                </a:solidFill>
              </a:rPr>
              <a:t> с</a:t>
            </a:r>
            <a:r>
              <a:rPr lang="ru-RU" sz="2000" b="1" dirty="0">
                <a:solidFill>
                  <a:srgbClr val="00CCFF"/>
                </a:solidFill>
              </a:rPr>
              <a:t> рыбками. (</a:t>
            </a:r>
            <a:r>
              <a:rPr lang="ru-RU" sz="2000" b="1" dirty="0">
                <a:solidFill>
                  <a:schemeClr val="hlink"/>
                </a:solidFill>
              </a:rPr>
              <a:t>9</a:t>
            </a:r>
            <a:r>
              <a:rPr lang="ru-RU" sz="2000" b="1" dirty="0">
                <a:solidFill>
                  <a:srgbClr val="00CCFF"/>
                </a:solidFill>
              </a:rPr>
              <a:t>) </a:t>
            </a:r>
            <a:r>
              <a:rPr lang="ru-RU" sz="2000" b="1" i="1" u="sng" dirty="0">
                <a:solidFill>
                  <a:schemeClr val="hlink"/>
                </a:solidFill>
              </a:rPr>
              <a:t>Вверху </a:t>
            </a:r>
            <a:r>
              <a:rPr lang="ru-RU" sz="2000" b="1" dirty="0">
                <a:solidFill>
                  <a:srgbClr val="00CCFF"/>
                </a:solidFill>
              </a:rPr>
              <a:t>сияло солнце,  </a:t>
            </a:r>
            <a:r>
              <a:rPr lang="ru-RU" sz="2000" b="1" i="1" u="sng" dirty="0">
                <a:solidFill>
                  <a:schemeClr val="hlink"/>
                </a:solidFill>
              </a:rPr>
              <a:t>внизу</a:t>
            </a:r>
            <a:r>
              <a:rPr lang="ru-RU" sz="2000" b="1" dirty="0">
                <a:solidFill>
                  <a:srgbClr val="00CCFF"/>
                </a:solidFill>
              </a:rPr>
              <a:t> я увидела причудливые кораллы.  (</a:t>
            </a:r>
            <a:r>
              <a:rPr lang="ru-RU" sz="2000" b="1" dirty="0">
                <a:solidFill>
                  <a:schemeClr val="hlink"/>
                </a:solidFill>
              </a:rPr>
              <a:t>10</a:t>
            </a:r>
            <a:r>
              <a:rPr lang="ru-RU" sz="2000" b="1" dirty="0">
                <a:solidFill>
                  <a:srgbClr val="00CCFF"/>
                </a:solidFill>
              </a:rPr>
              <a:t>) А потом я вдруг оказалась на берегу лесной речки. (</a:t>
            </a:r>
            <a:r>
              <a:rPr lang="ru-RU" sz="2000" b="1" dirty="0">
                <a:solidFill>
                  <a:schemeClr val="hlink"/>
                </a:solidFill>
              </a:rPr>
              <a:t>11</a:t>
            </a:r>
            <a:r>
              <a:rPr lang="ru-RU" sz="2000" b="1" dirty="0">
                <a:solidFill>
                  <a:srgbClr val="00CCFF"/>
                </a:solidFill>
              </a:rPr>
              <a:t>) Я сидела </a:t>
            </a:r>
            <a:r>
              <a:rPr lang="ru-RU" sz="2000" b="1" dirty="0" smtClean="0">
                <a:solidFill>
                  <a:srgbClr val="00CCFF"/>
                </a:solidFill>
              </a:rPr>
              <a:t>рядом </a:t>
            </a:r>
            <a:r>
              <a:rPr lang="ru-RU" sz="2000" b="1" dirty="0">
                <a:solidFill>
                  <a:srgbClr val="00CCFF"/>
                </a:solidFill>
              </a:rPr>
              <a:t>с </a:t>
            </a:r>
            <a:r>
              <a:rPr lang="ru-RU" sz="2000" b="1" dirty="0" smtClean="0">
                <a:solidFill>
                  <a:srgbClr val="00CCFF"/>
                </a:solidFill>
              </a:rPr>
              <a:t>маленькой </a:t>
            </a:r>
            <a:r>
              <a:rPr lang="ru-RU" sz="2000" b="1" dirty="0">
                <a:solidFill>
                  <a:srgbClr val="00CCFF"/>
                </a:solidFill>
              </a:rPr>
              <a:t>ёлочкой и чувствовала, что мы с ней </a:t>
            </a:r>
            <a:r>
              <a:rPr lang="ru-RU" sz="2000" b="1" i="1" u="sng" dirty="0">
                <a:solidFill>
                  <a:schemeClr val="hlink"/>
                </a:solidFill>
              </a:rPr>
              <a:t>вместе</a:t>
            </a:r>
            <a:r>
              <a:rPr lang="ru-RU" sz="2000" b="1" dirty="0">
                <a:solidFill>
                  <a:srgbClr val="00CCFF"/>
                </a:solidFill>
              </a:rPr>
              <a:t>, как две сестрички.</a:t>
            </a:r>
            <a:br>
              <a:rPr lang="ru-RU" sz="2000" b="1" dirty="0">
                <a:solidFill>
                  <a:srgbClr val="00CCFF"/>
                </a:solidFill>
              </a:rPr>
            </a:br>
            <a:r>
              <a:rPr lang="ru-RU" sz="2000" b="1" dirty="0">
                <a:solidFill>
                  <a:srgbClr val="00CCFF"/>
                </a:solidFill>
              </a:rPr>
              <a:t>(</a:t>
            </a:r>
            <a:r>
              <a:rPr lang="ru-RU" sz="2000" b="1" dirty="0">
                <a:solidFill>
                  <a:schemeClr val="hlink"/>
                </a:solidFill>
              </a:rPr>
              <a:t>12</a:t>
            </a:r>
            <a:r>
              <a:rPr lang="ru-RU" sz="2000" b="1" dirty="0">
                <a:solidFill>
                  <a:srgbClr val="00CCFF"/>
                </a:solidFill>
              </a:rPr>
              <a:t>) Удивительные эти наречия, с ними можно побывать всюду!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00213"/>
            <a:ext cx="7454929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         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261</Words>
  <Application>Microsoft Office PowerPoint</Application>
  <PresentationFormat>Экран (4:3)</PresentationFormat>
  <Paragraphs>88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Правописание наречий с приставками из-, до-, с-, на-, в-, за-</vt:lpstr>
      <vt:lpstr>Слайд 2</vt:lpstr>
      <vt:lpstr>Слайд 3</vt:lpstr>
      <vt:lpstr>Слайд 4</vt:lpstr>
      <vt:lpstr>Слайд 5</vt:lpstr>
      <vt:lpstr>Слайд 6</vt:lpstr>
      <vt:lpstr>Слайд 7</vt:lpstr>
      <vt:lpstr> Задание Ты видишь иллюстрации из истории пятиклассницы,  изучающей наречия. Помоги ей выполнить задание: напиши на месте пропусков необходимые наречия из списка: влево, вправо, вверх, вниз, внизу , вверху, вместе.  (1) Я смотрела в окно и старательно заучивала правописание наречий__________,_________, __________,________. (2) Мне показалось, что я лечу высоко ______, к самому небу. (3) Я посмотрела _________, ______,. (4) Вместе со мной парили птицы. (5) _________ я видела прекрасную землю. (6) Потом я опустилась __________, на самое дно моря. (7) Я снова посмотрела ___________, _________.  (8) Я кружилась ___________ с рыбками. (9) ___________сияло солнце, _________ я увидела прич…дливые кораллы.  (10) А потом я вдруг оказалась на берегу лесной реч..ки. (11) Я сидела рядом с мален.. кой ёлочкой и чувствовала, что мы с ней _______, как две сестрички. (12) Удивительные эти наречия, с ними можно побывать всюду!</vt:lpstr>
      <vt:lpstr>Результат работы выглядит следующим образом:    (1) Я смотрела в окно и старательно заучивала правописание наречий влево, вправо, вверх, вниз. (2) Мне показалось, что я лечу высоко вверх, к самому небу. (3) Я посмотрела влево, вправо. (4) Вместе со мной парили птицы. (5) Внизу я видела прекрасную землю. (6) Потом я опустилась вниз, на самое дно моря. (7) Я снова посмотрела влево, вправо. (8) Я кружилась вместе  с рыбками. (9) Вверху сияло солнце,  внизу я увидела причудливые кораллы.  (10) А потом я вдруг оказалась на берегу лесной речки. (11) Я сидела рядом с маленькой ёлочкой и чувствовала, что мы с ней вместе, как две сестрички. (12) Удивительные эти наречия, с ними можно побывать всюду!</vt:lpstr>
      <vt:lpstr>ТЕСТ</vt:lpstr>
      <vt:lpstr>О наречии</vt:lpstr>
      <vt:lpstr>Слайд 12</vt:lpstr>
      <vt:lpstr>Слайд 13</vt:lpstr>
    </vt:vector>
  </TitlesOfParts>
  <Company>Sh40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наречия с приставками –из, -до, -с, -на, -в, -за</dc:title>
  <dc:creator>GA7VA</dc:creator>
  <cp:lastModifiedBy>GA7VA</cp:lastModifiedBy>
  <cp:revision>7</cp:revision>
  <dcterms:created xsi:type="dcterms:W3CDTF">2011-10-22T04:22:39Z</dcterms:created>
  <dcterms:modified xsi:type="dcterms:W3CDTF">2011-10-25T10:07:11Z</dcterms:modified>
</cp:coreProperties>
</file>