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76" r:id="rId10"/>
    <p:sldId id="275" r:id="rId11"/>
    <p:sldId id="265" r:id="rId12"/>
    <p:sldId id="266" r:id="rId13"/>
    <p:sldId id="269" r:id="rId14"/>
    <p:sldId id="270" r:id="rId15"/>
    <p:sldId id="271" r:id="rId16"/>
    <p:sldId id="273" r:id="rId17"/>
    <p:sldId id="272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84255-D189-4432-8B23-A33021A8C6AF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A08EB-694C-4136-957D-39C5A2AF0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F7500-6B37-43AF-AABC-DF077DFACE26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E86A7-9488-415F-A92A-1B197DFE10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E86A7-9488-415F-A92A-1B197DFE109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E86A7-9488-415F-A92A-1B197DFE109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FB6DB52-7C6A-4AB4-A249-E42E1BFE1363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F94ECF2-4EC7-4AD4-BD2D-023AA62F7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6DB52-7C6A-4AB4-A249-E42E1BFE1363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4ECF2-4EC7-4AD4-BD2D-023AA62F7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6DB52-7C6A-4AB4-A249-E42E1BFE1363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4ECF2-4EC7-4AD4-BD2D-023AA62F7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FB6DB52-7C6A-4AB4-A249-E42E1BFE1363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F94ECF2-4EC7-4AD4-BD2D-023AA62F7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FB6DB52-7C6A-4AB4-A249-E42E1BFE1363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F94ECF2-4EC7-4AD4-BD2D-023AA62F7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6DB52-7C6A-4AB4-A249-E42E1BFE1363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4ECF2-4EC7-4AD4-BD2D-023AA62F7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6DB52-7C6A-4AB4-A249-E42E1BFE1363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4ECF2-4EC7-4AD4-BD2D-023AA62F7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FB6DB52-7C6A-4AB4-A249-E42E1BFE1363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F94ECF2-4EC7-4AD4-BD2D-023AA62F7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6DB52-7C6A-4AB4-A249-E42E1BFE1363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4ECF2-4EC7-4AD4-BD2D-023AA62F7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FB6DB52-7C6A-4AB4-A249-E42E1BFE1363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F94ECF2-4EC7-4AD4-BD2D-023AA62F7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FB6DB52-7C6A-4AB4-A249-E42E1BFE1363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F94ECF2-4EC7-4AD4-BD2D-023AA62F7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FB6DB52-7C6A-4AB4-A249-E42E1BFE1363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F94ECF2-4EC7-4AD4-BD2D-023AA62F7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wmf"/><Relationship Id="rId7" Type="http://schemas.openxmlformats.org/officeDocument/2006/relationships/image" Target="../media/image16.jpe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wmf"/><Relationship Id="rId5" Type="http://schemas.openxmlformats.org/officeDocument/2006/relationships/image" Target="../media/image14.png"/><Relationship Id="rId10" Type="http://schemas.openxmlformats.org/officeDocument/2006/relationships/image" Target="../media/image19.gif"/><Relationship Id="rId4" Type="http://schemas.openxmlformats.org/officeDocument/2006/relationships/image" Target="../media/image13.wmf"/><Relationship Id="rId9" Type="http://schemas.openxmlformats.org/officeDocument/2006/relationships/image" Target="../media/image18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0232" y="1571612"/>
            <a:ext cx="6715172" cy="2500330"/>
          </a:xfrm>
        </p:spPr>
        <p:txBody>
          <a:bodyPr/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Тема: 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Части </a:t>
            </a:r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>речи </a:t>
            </a:r>
            <a:endParaRPr lang="ru-RU" sz="480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русском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языке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   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Физкультминутка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Сном волшебным засыпаем,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Дышится легко…ровно… глубоко…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Наши руки отдыхают, 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Ноги тоже отдыхают,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Отдыхают… засыпают (2 раза)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  Шея не напряжена,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  И расслаблена,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….  Губы чуть приоткрываются,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     Все чудесно расслабляется (2 раза)</a:t>
            </a:r>
          </a:p>
          <a:p>
            <a:pPr>
              <a:buNone/>
            </a:pP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Picture 6" descr="SANBSA-026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214290"/>
            <a:ext cx="1857388" cy="135732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Упражнение 206, стр. 144   (проверяем</a:t>
            </a: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35480"/>
            <a:ext cx="8507288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Кто? Что?          Что сделала?        Какая?        Когда?</a:t>
            </a:r>
          </a:p>
          <a:p>
            <a:pPr>
              <a:buNone/>
            </a:pPr>
            <a:r>
              <a:rPr lang="ru-RU" b="1" dirty="0" smtClean="0"/>
              <a:t>                            Что сделает?</a:t>
            </a:r>
          </a:p>
          <a:p>
            <a:pPr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    </a:t>
            </a:r>
            <a:r>
              <a:rPr lang="ru-RU" sz="2000" i="1" dirty="0" smtClean="0">
                <a:solidFill>
                  <a:srgbClr val="C00000"/>
                </a:solidFill>
              </a:rPr>
              <a:t>Объявленье                   дала                         отдельная              однажды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C00000"/>
                </a:solidFill>
              </a:rPr>
              <a:t>     Улитка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C00000"/>
                </a:solidFill>
              </a:rPr>
              <a:t>    Квартира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C00000"/>
                </a:solidFill>
              </a:rPr>
              <a:t>    Калитка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C00000"/>
                </a:solidFill>
              </a:rPr>
              <a:t>     Покой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C00000"/>
                </a:solidFill>
              </a:rPr>
              <a:t>    Тишина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C00000"/>
                </a:solidFill>
              </a:rPr>
              <a:t>    Огород  </a:t>
            </a:r>
            <a:endParaRPr lang="ru-RU" sz="20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5377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Вывод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158417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200" b="1" i="1" dirty="0" smtClean="0"/>
              <a:t>   Самая большая группа- первая, в которой слова отвечают на вопросы            Кто?                           Что</a:t>
            </a:r>
            <a:r>
              <a:rPr lang="ru-RU" sz="3200" i="1" dirty="0" smtClean="0"/>
              <a:t>?</a:t>
            </a:r>
            <a:endParaRPr lang="ru-RU" sz="3200" i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139952" y="3212976"/>
            <a:ext cx="1584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объявленье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31641" y="4725144"/>
            <a:ext cx="1080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3968" y="486916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пок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ой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11960" y="4005065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тишина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83968" y="364502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огород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83968" y="443711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калитка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83968" y="2852936"/>
            <a:ext cx="1368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квартира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27584" y="2924944"/>
            <a:ext cx="1368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улитка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Проверка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2400" b="1" dirty="0" smtClean="0"/>
              <a:t>1 вариант-     </a:t>
            </a:r>
            <a:r>
              <a:rPr lang="ru-RU" sz="2400" dirty="0" smtClean="0"/>
              <a:t>После (</a:t>
            </a:r>
            <a:r>
              <a:rPr lang="ru-RU" sz="2400" b="1" i="1" dirty="0" smtClean="0"/>
              <a:t>когда?</a:t>
            </a:r>
            <a:r>
              <a:rPr lang="ru-RU" sz="2400" dirty="0" smtClean="0"/>
              <a:t>)  дела ( </a:t>
            </a:r>
            <a:r>
              <a:rPr lang="ru-RU" sz="2400" b="1" i="1" dirty="0" smtClean="0"/>
              <a:t>чего?</a:t>
            </a:r>
            <a:r>
              <a:rPr lang="ru-RU" sz="2400" dirty="0" smtClean="0"/>
              <a:t>)  за (</a:t>
            </a:r>
            <a:r>
              <a:rPr lang="ru-RU" sz="2400" b="1" i="1" dirty="0" smtClean="0"/>
              <a:t>?</a:t>
            </a:r>
            <a:r>
              <a:rPr lang="ru-RU" sz="2400" b="1" dirty="0" smtClean="0"/>
              <a:t>)</a:t>
            </a:r>
            <a:r>
              <a:rPr lang="ru-RU" sz="2400" dirty="0" smtClean="0"/>
              <a:t> </a:t>
            </a:r>
          </a:p>
          <a:p>
            <a:pPr>
              <a:buNone/>
            </a:pPr>
            <a:r>
              <a:rPr lang="ru-RU" sz="2400" dirty="0" smtClean="0"/>
              <a:t>советом (</a:t>
            </a:r>
            <a:r>
              <a:rPr lang="ru-RU" sz="2400" b="1" dirty="0" smtClean="0"/>
              <a:t>чем?</a:t>
            </a:r>
            <a:r>
              <a:rPr lang="ru-RU" sz="2400" dirty="0" smtClean="0"/>
              <a:t>) не (</a:t>
            </a:r>
            <a:r>
              <a:rPr lang="ru-RU" sz="2400" b="1" dirty="0" smtClean="0"/>
              <a:t>?</a:t>
            </a:r>
            <a:r>
              <a:rPr lang="ru-RU" sz="2400" dirty="0" smtClean="0"/>
              <a:t>) ходят (</a:t>
            </a:r>
            <a:r>
              <a:rPr lang="ru-RU" sz="2400" b="1" i="1" dirty="0" smtClean="0"/>
              <a:t>что делают?).</a:t>
            </a:r>
            <a:endParaRPr lang="ru-RU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284984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2 вариант-    </a:t>
            </a:r>
            <a:r>
              <a:rPr lang="ru-RU" sz="2400" dirty="0" smtClean="0"/>
              <a:t>Без (</a:t>
            </a:r>
            <a:r>
              <a:rPr lang="ru-RU" sz="2400" b="1" dirty="0" smtClean="0"/>
              <a:t>?</a:t>
            </a:r>
            <a:r>
              <a:rPr lang="ru-RU" sz="2400" i="1" dirty="0" smtClean="0"/>
              <a:t>)</a:t>
            </a:r>
            <a:r>
              <a:rPr lang="ru-RU" sz="2400" dirty="0" smtClean="0"/>
              <a:t> беды (</a:t>
            </a:r>
            <a:r>
              <a:rPr lang="ru-RU" sz="2400" b="1" i="1" dirty="0" smtClean="0"/>
              <a:t>чего?</a:t>
            </a:r>
            <a:r>
              <a:rPr lang="ru-RU" sz="2400" dirty="0" smtClean="0"/>
              <a:t>), друга </a:t>
            </a:r>
            <a:r>
              <a:rPr lang="ru-RU" sz="2400" b="1" i="1" dirty="0" smtClean="0"/>
              <a:t>(кого?) </a:t>
            </a:r>
            <a:r>
              <a:rPr lang="ru-RU" sz="2400" dirty="0" smtClean="0"/>
              <a:t>не </a:t>
            </a:r>
            <a:r>
              <a:rPr lang="ru-RU" sz="2400" b="1" i="1" dirty="0" smtClean="0"/>
              <a:t>(?)</a:t>
            </a:r>
            <a:r>
              <a:rPr lang="ru-RU" sz="2400" dirty="0" smtClean="0"/>
              <a:t> узнаешь(</a:t>
            </a:r>
            <a:r>
              <a:rPr lang="ru-RU" sz="2400" b="1" i="1" dirty="0" smtClean="0"/>
              <a:t>что сделаешь?).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</a:t>
            </a: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Части речи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99592" y="1412776"/>
            <a:ext cx="7787208" cy="4911824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b="1" i="1" dirty="0" smtClean="0"/>
          </a:p>
          <a:p>
            <a:pPr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Самостоятельные  </a:t>
            </a:r>
            <a:r>
              <a:rPr lang="ru-RU" dirty="0" smtClean="0">
                <a:solidFill>
                  <a:srgbClr val="0070C0"/>
                </a:solidFill>
              </a:rPr>
              <a:t>                     </a:t>
            </a:r>
            <a:r>
              <a:rPr lang="ru-RU" b="1" i="1" dirty="0" smtClean="0">
                <a:solidFill>
                  <a:srgbClr val="0070C0"/>
                </a:solidFill>
              </a:rPr>
              <a:t>Служебные</a:t>
            </a:r>
          </a:p>
          <a:p>
            <a:pPr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2"/>
                </a:solidFill>
              </a:rPr>
              <a:t>Имена существительные                 Предлоги  </a:t>
            </a:r>
          </a:p>
          <a:p>
            <a:pPr>
              <a:buNone/>
            </a:pPr>
            <a:r>
              <a:rPr lang="ru-RU" dirty="0" smtClean="0">
                <a:solidFill>
                  <a:schemeClr val="accent2"/>
                </a:solidFill>
              </a:rPr>
              <a:t> </a:t>
            </a:r>
            <a:r>
              <a:rPr lang="ru-RU" b="1" i="1" dirty="0" smtClean="0">
                <a:solidFill>
                  <a:srgbClr val="0070C0"/>
                </a:solidFill>
              </a:rPr>
              <a:t>(кто? что?)                                           </a:t>
            </a:r>
            <a:r>
              <a:rPr lang="ru-RU" dirty="0" smtClean="0">
                <a:solidFill>
                  <a:schemeClr val="accent2"/>
                </a:solidFill>
              </a:rPr>
              <a:t>Союзы  </a:t>
            </a:r>
          </a:p>
          <a:p>
            <a:pPr>
              <a:buNone/>
            </a:pPr>
            <a:r>
              <a:rPr lang="ru-RU" dirty="0" smtClean="0">
                <a:solidFill>
                  <a:schemeClr val="accent2"/>
                </a:solidFill>
              </a:rPr>
              <a:t>Имена прилагательные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(какой? какая? какое? какие?)</a:t>
            </a:r>
          </a:p>
          <a:p>
            <a:pPr>
              <a:buNone/>
            </a:pPr>
            <a:r>
              <a:rPr lang="ru-RU" dirty="0" smtClean="0">
                <a:solidFill>
                  <a:schemeClr val="accent2"/>
                </a:solidFill>
              </a:rPr>
              <a:t>Глаголы </a:t>
            </a:r>
            <a:r>
              <a:rPr lang="ru-RU" b="1" i="1" dirty="0" smtClean="0">
                <a:solidFill>
                  <a:srgbClr val="0070C0"/>
                </a:solidFill>
              </a:rPr>
              <a:t>(что делать? что сделать?)</a:t>
            </a:r>
          </a:p>
          <a:p>
            <a:pPr>
              <a:buNone/>
            </a:pPr>
            <a:r>
              <a:rPr lang="ru-RU" dirty="0" smtClean="0">
                <a:solidFill>
                  <a:schemeClr val="accent2"/>
                </a:solidFill>
              </a:rPr>
              <a:t>Наречия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(</a:t>
            </a:r>
            <a:r>
              <a:rPr lang="ru-RU" b="1" i="1" dirty="0" smtClean="0">
                <a:solidFill>
                  <a:srgbClr val="0070C0"/>
                </a:solidFill>
              </a:rPr>
              <a:t>как? когда?  где?)</a:t>
            </a:r>
          </a:p>
          <a:p>
            <a:pPr>
              <a:buNone/>
            </a:pPr>
            <a:r>
              <a:rPr lang="ru-RU" dirty="0" smtClean="0">
                <a:solidFill>
                  <a:schemeClr val="accent2"/>
                </a:solidFill>
              </a:rPr>
              <a:t>Местоимения </a:t>
            </a:r>
            <a:r>
              <a:rPr lang="ru-RU" dirty="0" smtClean="0">
                <a:solidFill>
                  <a:srgbClr val="0070C0"/>
                </a:solidFill>
              </a:rPr>
              <a:t>(</a:t>
            </a:r>
            <a:r>
              <a:rPr lang="ru-RU" b="1" i="1" dirty="0" smtClean="0">
                <a:solidFill>
                  <a:srgbClr val="0070C0"/>
                </a:solidFill>
              </a:rPr>
              <a:t>слова, которые употребляются вместо имени существительного или имени прилагательного)   </a:t>
            </a:r>
            <a:endParaRPr lang="ru-RU" b="1" i="1" dirty="0">
              <a:solidFill>
                <a:srgbClr val="0070C0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 flipH="1" flipV="1">
            <a:off x="3347864" y="1268760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Стрелка вниз 15"/>
          <p:cNvSpPr/>
          <p:nvPr/>
        </p:nvSpPr>
        <p:spPr>
          <a:xfrm rot="1699711">
            <a:off x="3043319" y="1430629"/>
            <a:ext cx="467554" cy="351897"/>
          </a:xfrm>
          <a:prstGeom prst="downArrow">
            <a:avLst>
              <a:gd name="adj1" fmla="val 50000"/>
              <a:gd name="adj2" fmla="val 692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19065127">
            <a:off x="5875714" y="1433585"/>
            <a:ext cx="432048" cy="4036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57200" y="404664"/>
            <a:ext cx="8229600" cy="5760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Закрепление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484784"/>
            <a:ext cx="720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Задайте вопрос к рисунку  используя вопросы и называя часть речи: </a:t>
            </a:r>
            <a:r>
              <a:rPr lang="ru-RU" dirty="0" smtClean="0">
                <a:solidFill>
                  <a:schemeClr val="accent2"/>
                </a:solidFill>
              </a:rPr>
              <a:t>имя существительное, имя прилагательное, глагол, наречие или местоимение.</a:t>
            </a:r>
          </a:p>
          <a:p>
            <a:endParaRPr lang="ru-RU" dirty="0" smtClean="0">
              <a:solidFill>
                <a:schemeClr val="accent2"/>
              </a:solidFill>
            </a:endParaRP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5" y="2348880"/>
            <a:ext cx="230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</a:t>
            </a:r>
            <a:r>
              <a:rPr lang="ru-RU" b="1" i="1" dirty="0" smtClean="0">
                <a:solidFill>
                  <a:srgbClr val="0070C0"/>
                </a:solidFill>
              </a:rPr>
              <a:t>кто?   что?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95736" y="2348880"/>
            <a:ext cx="4176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  <a:r>
              <a:rPr lang="ru-RU" b="1" i="1" dirty="0" smtClean="0">
                <a:solidFill>
                  <a:srgbClr val="0070C0"/>
                </a:solidFill>
              </a:rPr>
              <a:t>какой?     какая?  какое?     какие?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83569" y="2780928"/>
            <a:ext cx="56845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какой?  какая?  какое?  какие?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283968" y="2780928"/>
            <a:ext cx="3960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как?  когда?   где?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4" name="Picture 4" descr="золота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356992"/>
            <a:ext cx="1872208" cy="1643644"/>
          </a:xfrm>
          <a:prstGeom prst="rect">
            <a:avLst/>
          </a:prstGeom>
          <a:noFill/>
        </p:spPr>
      </p:pic>
      <p:pic>
        <p:nvPicPr>
          <p:cNvPr id="13" name="Picture 5" descr="ambulanc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5357826"/>
            <a:ext cx="2233315" cy="1201118"/>
          </a:xfrm>
          <a:prstGeom prst="rect">
            <a:avLst/>
          </a:prstGeom>
          <a:noFill/>
        </p:spPr>
      </p:pic>
      <p:pic>
        <p:nvPicPr>
          <p:cNvPr id="18" name="Picture 4" descr="MPj0400264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74" y="5286388"/>
            <a:ext cx="1857388" cy="1271064"/>
          </a:xfrm>
          <a:prstGeom prst="rect">
            <a:avLst/>
          </a:prstGeom>
          <a:noFill/>
        </p:spPr>
      </p:pic>
      <p:pic>
        <p:nvPicPr>
          <p:cNvPr id="21" name="Picture 5" descr="36132_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86512" y="3357562"/>
            <a:ext cx="1656184" cy="1571636"/>
          </a:xfrm>
          <a:prstGeom prst="rect">
            <a:avLst/>
          </a:prstGeom>
          <a:noFill/>
        </p:spPr>
      </p:pic>
      <p:pic>
        <p:nvPicPr>
          <p:cNvPr id="22" name="Picture 5" descr="цветкаранд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7620" y="5286388"/>
            <a:ext cx="1475755" cy="1320203"/>
          </a:xfrm>
          <a:prstGeom prst="rect">
            <a:avLst/>
          </a:prstGeom>
          <a:noFill/>
        </p:spPr>
      </p:pic>
      <p:pic>
        <p:nvPicPr>
          <p:cNvPr id="24" name="Picture 6" descr="MPj0400460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43306" y="3357562"/>
            <a:ext cx="1800200" cy="1571636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71400"/>
            <a:ext cx="53679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1680" y="1196752"/>
            <a:ext cx="60486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Части речи – </a:t>
            </a:r>
            <a:r>
              <a:rPr lang="ru-RU" sz="4000" i="1" dirty="0" smtClean="0">
                <a:solidFill>
                  <a:srgbClr val="0070C0"/>
                </a:solidFill>
              </a:rPr>
              <a:t>это слова, которые называют все, что нас окружает : </a:t>
            </a:r>
          </a:p>
          <a:p>
            <a:r>
              <a:rPr lang="ru-RU" sz="4000" i="1" dirty="0" smtClean="0">
                <a:solidFill>
                  <a:srgbClr val="0070C0"/>
                </a:solidFill>
              </a:rPr>
              <a:t>предметы, людей, </a:t>
            </a:r>
          </a:p>
          <a:p>
            <a:r>
              <a:rPr lang="ru-RU" sz="4000" i="1" dirty="0" smtClean="0">
                <a:solidFill>
                  <a:srgbClr val="0070C0"/>
                </a:solidFill>
              </a:rPr>
              <a:t>их действия, признаки.</a:t>
            </a:r>
            <a:endParaRPr lang="ru-RU" sz="40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043608" y="2285992"/>
            <a:ext cx="63820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b="1" i="1" dirty="0" smtClean="0">
                <a:solidFill>
                  <a:srgbClr val="0070C0"/>
                </a:solidFill>
              </a:rPr>
              <a:t>Что такое части речи?</a:t>
            </a:r>
          </a:p>
          <a:p>
            <a:pPr>
              <a:buFont typeface="Arial" pitchFamily="34" charset="0"/>
              <a:buChar char="•"/>
            </a:pPr>
            <a:r>
              <a:rPr lang="ru-RU" sz="3200" b="1" i="1" dirty="0" smtClean="0">
                <a:solidFill>
                  <a:srgbClr val="0070C0"/>
                </a:solidFill>
              </a:rPr>
              <a:t>Какие части речи вы знаете?</a:t>
            </a:r>
          </a:p>
          <a:p>
            <a:endParaRPr lang="ru-RU" sz="3200" b="1" i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14678" y="404664"/>
            <a:ext cx="278608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400" dirty="0" smtClean="0">
                <a:solidFill>
                  <a:srgbClr val="C00000"/>
                </a:solidFill>
              </a:rPr>
              <a:t>     </a:t>
            </a:r>
            <a:r>
              <a:rPr lang="ru-RU" sz="4400" dirty="0" smtClean="0">
                <a:solidFill>
                  <a:srgbClr val="0070C0"/>
                </a:solidFill>
              </a:rPr>
              <a:t>Итог</a:t>
            </a:r>
            <a:endParaRPr lang="ru-RU" sz="4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3" y="692696"/>
            <a:ext cx="43826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tx2"/>
                </a:solidFill>
              </a:rPr>
              <a:t>Домашнее задание.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2204864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Упражнение 210, с. 146. </a:t>
            </a:r>
          </a:p>
          <a:p>
            <a:r>
              <a:rPr lang="ru-RU" dirty="0" smtClean="0"/>
              <a:t>Выучить определение на с. 145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347864" y="4005064"/>
            <a:ext cx="4176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2"/>
                </a:solidFill>
              </a:rPr>
              <a:t>Все молодцы!</a:t>
            </a:r>
          </a:p>
          <a:p>
            <a:endParaRPr lang="ru-RU" sz="2800" b="1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16800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Порядок на столе-</a:t>
            </a:r>
            <a:b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Порядок в голове.</a:t>
            </a:r>
            <a:b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Начать урок готовы?</a:t>
            </a:r>
            <a:endParaRPr lang="ru-RU" sz="36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0" descr="Edu008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2636912"/>
            <a:ext cx="1826971" cy="1827886"/>
          </a:xfrm>
          <a:prstGeom prst="rect">
            <a:avLst/>
          </a:prstGeom>
          <a:noFill/>
        </p:spPr>
      </p:pic>
      <p:pic>
        <p:nvPicPr>
          <p:cNvPr id="5" name="Picture 20" descr="Edctn1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941168"/>
            <a:ext cx="2403475" cy="1528763"/>
          </a:xfrm>
          <a:prstGeom prst="rect">
            <a:avLst/>
          </a:prstGeom>
          <a:noFill/>
        </p:spPr>
      </p:pic>
      <p:pic>
        <p:nvPicPr>
          <p:cNvPr id="6" name="Picture 8" descr="Edu00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2420888"/>
            <a:ext cx="1827212" cy="1827212"/>
          </a:xfrm>
          <a:prstGeom prst="rect">
            <a:avLst/>
          </a:prstGeom>
          <a:noFill/>
        </p:spPr>
      </p:pic>
      <p:pic>
        <p:nvPicPr>
          <p:cNvPr id="10" name="Picture 16" descr="Edu0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27784" y="4797152"/>
            <a:ext cx="1828800" cy="1754187"/>
          </a:xfrm>
          <a:prstGeom prst="rect">
            <a:avLst/>
          </a:prstGeom>
          <a:noFill/>
        </p:spPr>
      </p:pic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4572000" y="1412776"/>
            <a:ext cx="4442717" cy="5159375"/>
            <a:chOff x="2426" y="588"/>
            <a:chExt cx="3275" cy="3495"/>
          </a:xfrm>
        </p:grpSpPr>
        <p:pic>
          <p:nvPicPr>
            <p:cNvPr id="12" name="Picture 5" descr="MCj03433510000[1]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606" y="588"/>
              <a:ext cx="2095" cy="2026"/>
            </a:xfrm>
            <a:prstGeom prst="rect">
              <a:avLst/>
            </a:prstGeom>
            <a:noFill/>
          </p:spPr>
        </p:pic>
        <p:pic>
          <p:nvPicPr>
            <p:cNvPr id="13" name="Picture 7" descr="MCj03433510000[1]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426" y="1495"/>
              <a:ext cx="2676" cy="258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7606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Минутка чистописания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71600" y="1412776"/>
            <a:ext cx="7787208" cy="47678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  а   е   п   т  ю  я</a:t>
            </a:r>
          </a:p>
          <a:p>
            <a:pPr>
              <a:buNone/>
            </a:pPr>
            <a:endParaRPr lang="ru-RU" sz="40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Запишите только гласные буквы.</a:t>
            </a:r>
          </a:p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Обведите в кружок лишнюю букву.</a:t>
            </a:r>
          </a:p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Объясните 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выбор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7571184" cy="72008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29600" cy="6063952"/>
          </a:xfrm>
        </p:spPr>
        <p:txBody>
          <a:bodyPr/>
          <a:lstStyle/>
          <a:p>
            <a:pPr algn="ctr">
              <a:buNone/>
            </a:pPr>
            <a:endParaRPr lang="ru-RU" sz="4400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4400" u="sng" dirty="0" smtClean="0">
                <a:solidFill>
                  <a:schemeClr val="accent2">
                    <a:lumMod val="50000"/>
                  </a:schemeClr>
                </a:solidFill>
              </a:rPr>
              <a:t>Словарная работа:</a:t>
            </a:r>
            <a:endParaRPr lang="ru-RU" sz="44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4400" i="1" dirty="0" smtClean="0">
                <a:solidFill>
                  <a:schemeClr val="accent2">
                    <a:lumMod val="50000"/>
                  </a:schemeClr>
                </a:solidFill>
              </a:rPr>
              <a:t>В </a:t>
            </a:r>
            <a:r>
              <a:rPr lang="ru-RU" sz="4400" i="1" dirty="0" smtClean="0">
                <a:solidFill>
                  <a:schemeClr val="accent2">
                    <a:lumMod val="50000"/>
                  </a:schemeClr>
                </a:solidFill>
              </a:rPr>
              <a:t>римской мифологии </a:t>
            </a:r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</a:rPr>
              <a:t>была богиня Земли, звали ее </a:t>
            </a:r>
            <a:r>
              <a:rPr lang="ru-RU" sz="4400" b="1" i="1" u="sng" dirty="0" smtClean="0">
                <a:solidFill>
                  <a:schemeClr val="accent2">
                    <a:lumMod val="50000"/>
                  </a:schemeClr>
                </a:solidFill>
              </a:rPr>
              <a:t>Терра</a:t>
            </a:r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</a:rPr>
              <a:t>. В каких словах встречается это имя? </a:t>
            </a:r>
            <a:endParaRPr lang="ru-RU" sz="44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</a:rPr>
              <a:t>Что </a:t>
            </a:r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</a:rPr>
              <a:t>обозначают </a:t>
            </a:r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</a:rPr>
              <a:t>эти слова</a:t>
            </a:r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  <a:endParaRPr lang="ru-RU" sz="4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0656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Работа со словарем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5055840"/>
          </a:xfrm>
        </p:spPr>
        <p:txBody>
          <a:bodyPr/>
          <a:lstStyle/>
          <a:p>
            <a:r>
              <a:rPr lang="ru-RU" u="sng" dirty="0" smtClean="0">
                <a:solidFill>
                  <a:srgbClr val="002060"/>
                </a:solidFill>
              </a:rPr>
              <a:t>Территория</a:t>
            </a:r>
            <a:r>
              <a:rPr lang="ru-RU" dirty="0" smtClean="0">
                <a:solidFill>
                  <a:srgbClr val="002060"/>
                </a:solidFill>
              </a:rPr>
              <a:t>- участок земли с определенными </a:t>
            </a:r>
            <a:r>
              <a:rPr lang="ru-RU" dirty="0" smtClean="0">
                <a:solidFill>
                  <a:srgbClr val="002060"/>
                </a:solidFill>
              </a:rPr>
              <a:t>границами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 smtClean="0"/>
          </a:p>
          <a:p>
            <a:r>
              <a:rPr lang="ru-RU" u="sng" dirty="0" smtClean="0">
                <a:solidFill>
                  <a:srgbClr val="002060"/>
                </a:solidFill>
              </a:rPr>
              <a:t>Терраса</a:t>
            </a:r>
            <a:r>
              <a:rPr lang="ru-RU" dirty="0" smtClean="0">
                <a:solidFill>
                  <a:srgbClr val="002060"/>
                </a:solidFill>
              </a:rPr>
              <a:t>- летнее помещение в доме в виде </a:t>
            </a:r>
            <a:r>
              <a:rPr lang="ru-RU" dirty="0" smtClean="0">
                <a:solidFill>
                  <a:srgbClr val="002060"/>
                </a:solidFill>
              </a:rPr>
              <a:t>настройки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 smtClean="0"/>
          </a:p>
          <a:p>
            <a:r>
              <a:rPr lang="ru-RU" u="sng" dirty="0" smtClean="0">
                <a:solidFill>
                  <a:srgbClr val="002060"/>
                </a:solidFill>
              </a:rPr>
              <a:t>Террариум</a:t>
            </a:r>
            <a:r>
              <a:rPr lang="ru-RU" dirty="0" smtClean="0">
                <a:solidFill>
                  <a:srgbClr val="002060"/>
                </a:solidFill>
              </a:rPr>
              <a:t>- специальный ящик с землей, песком для содержания пресмыкающихся: змей, </a:t>
            </a:r>
            <a:r>
              <a:rPr lang="ru-RU" dirty="0" smtClean="0">
                <a:solidFill>
                  <a:srgbClr val="002060"/>
                </a:solidFill>
              </a:rPr>
              <a:t>ящериц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6" name="Picture 14" descr="ter-s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5085184"/>
            <a:ext cx="2242220" cy="1584176"/>
          </a:xfrm>
          <a:prstGeom prst="rect">
            <a:avLst/>
          </a:prstGeom>
          <a:noFill/>
        </p:spPr>
      </p:pic>
      <p:pic>
        <p:nvPicPr>
          <p:cNvPr id="7" name="Picture 5" descr="snake 2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725144"/>
            <a:ext cx="1816423" cy="1888753"/>
          </a:xfrm>
          <a:prstGeom prst="rect">
            <a:avLst/>
          </a:prstGeom>
          <a:noFill/>
        </p:spPr>
      </p:pic>
      <p:pic>
        <p:nvPicPr>
          <p:cNvPr id="9" name="Picture 6" descr="BL00122_"/>
          <p:cNvPicPr>
            <a:picLocks noChangeAspect="1" noChangeArrowheads="1"/>
          </p:cNvPicPr>
          <p:nvPr/>
        </p:nvPicPr>
        <p:blipFill>
          <a:blip r:embed="rId5" cstate="print">
            <a:lum bright="-54000"/>
          </a:blip>
          <a:srcRect/>
          <a:stretch>
            <a:fillRect/>
          </a:stretch>
        </p:blipFill>
        <p:spPr bwMode="auto">
          <a:xfrm>
            <a:off x="7236296" y="1916832"/>
            <a:ext cx="1907704" cy="2075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504056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Упражнение 205, стр.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143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27584" y="1285860"/>
            <a:ext cx="7859216" cy="51107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u="sng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ru-RU" b="1" u="sng" dirty="0" smtClean="0">
                <a:solidFill>
                  <a:schemeClr val="accent2">
                    <a:lumMod val="75000"/>
                  </a:schemeClr>
                </a:solidFill>
              </a:rPr>
              <a:t>что делают?)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            </a:t>
            </a:r>
            <a:r>
              <a:rPr lang="ru-RU" b="1" u="sng" dirty="0" smtClean="0">
                <a:solidFill>
                  <a:schemeClr val="accent2">
                    <a:lumMod val="75000"/>
                  </a:schemeClr>
                </a:solidFill>
              </a:rPr>
              <a:t>(какие?)           (кто?)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…?...                          веселые           дети.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Бегут, играют, купаются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….)</a:t>
            </a:r>
          </a:p>
          <a:p>
            <a:pPr>
              <a:buNone/>
            </a:pP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Бегут                            …?...                дети.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Веселые, радостные, счастливые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…)</a:t>
            </a:r>
          </a:p>
          <a:p>
            <a:pPr>
              <a:buNone/>
            </a:pP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Бегут                            веселые           …?...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Дети, малыши, ученики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…)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857388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Запишите три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предложения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Закончите схему, допишите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вопросы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43182"/>
            <a:ext cx="8229600" cy="368141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971600" y="2924944"/>
            <a:ext cx="129614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755576" y="2708920"/>
            <a:ext cx="432048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699792" y="2924944"/>
            <a:ext cx="13681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644008" y="2924944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971600" y="2924944"/>
            <a:ext cx="129614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699792" y="2924944"/>
            <a:ext cx="13681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644008" y="2924944"/>
            <a:ext cx="144016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Блок-схема: узел 39"/>
          <p:cNvSpPr/>
          <p:nvPr/>
        </p:nvSpPr>
        <p:spPr>
          <a:xfrm>
            <a:off x="6444208" y="2924944"/>
            <a:ext cx="72008" cy="72008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6" descr="SANBSA-026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4365104"/>
            <a:ext cx="2307106" cy="17071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564672"/>
          </a:xfrm>
        </p:spPr>
        <p:txBody>
          <a:bodyPr>
            <a:normAutofit/>
          </a:bodyPr>
          <a:lstStyle/>
          <a:p>
            <a:r>
              <a:rPr lang="ru-RU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Вывод:</a:t>
            </a:r>
            <a:endParaRPr lang="ru-RU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русском языке слова делятся на большие группы в зависимости от того, что они обозначают и на какие вопросы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отвечают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6" descr="000803_1056_5190_vnv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2420888"/>
            <a:ext cx="1134790" cy="2148905"/>
          </a:xfrm>
          <a:prstGeom prst="rect">
            <a:avLst/>
          </a:prstGeom>
          <a:noFill/>
        </p:spPr>
      </p:pic>
      <p:pic>
        <p:nvPicPr>
          <p:cNvPr id="11" name="Picture 10" descr="MCj0326492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82032">
            <a:off x="5148024" y="588578"/>
            <a:ext cx="2834199" cy="1320205"/>
          </a:xfrm>
          <a:prstGeom prst="rect">
            <a:avLst/>
          </a:prstGeom>
          <a:noFill/>
        </p:spPr>
      </p:pic>
      <p:pic>
        <p:nvPicPr>
          <p:cNvPr id="14" name="Picture 10" descr="000803_1079_3621_vuvv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4365104"/>
            <a:ext cx="1728192" cy="1916832"/>
          </a:xfrm>
          <a:prstGeom prst="rect">
            <a:avLst/>
          </a:prstGeom>
          <a:noFill/>
        </p:spPr>
      </p:pic>
      <p:pic>
        <p:nvPicPr>
          <p:cNvPr id="15" name="Picture 8" descr="puppy 2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5524500"/>
            <a:ext cx="1080120" cy="1333500"/>
          </a:xfrm>
          <a:prstGeom prst="rect">
            <a:avLst/>
          </a:prstGeom>
          <a:noFill/>
        </p:spPr>
      </p:pic>
      <p:pic>
        <p:nvPicPr>
          <p:cNvPr id="17" name="Picture 7" descr="000803_1076_3773_vnvv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56176" y="5085184"/>
            <a:ext cx="2987824" cy="1772816"/>
          </a:xfrm>
          <a:prstGeom prst="rect">
            <a:avLst/>
          </a:prstGeom>
          <a:noFill/>
        </p:spPr>
      </p:pic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7" cstate="print"/>
          <a:srcRect l="5305" t="8412"/>
          <a:stretch>
            <a:fillRect/>
          </a:stretch>
        </p:blipFill>
        <p:spPr bwMode="auto">
          <a:xfrm>
            <a:off x="2411760" y="4221088"/>
            <a:ext cx="1770087" cy="1105868"/>
          </a:xfrm>
          <a:prstGeom prst="rect">
            <a:avLst/>
          </a:prstGeom>
          <a:noFill/>
          <a:ln>
            <a:miter lim="800000"/>
            <a:headEnd/>
            <a:tailEnd/>
          </a:ln>
        </p:spPr>
      </p:pic>
      <p:pic>
        <p:nvPicPr>
          <p:cNvPr id="19" name="Picture 14" descr="brodyagi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60032" y="4365104"/>
            <a:ext cx="1133426" cy="1727573"/>
          </a:xfrm>
          <a:prstGeom prst="rect">
            <a:avLst/>
          </a:prstGeom>
          <a:noFill/>
        </p:spPr>
      </p:pic>
      <p:pic>
        <p:nvPicPr>
          <p:cNvPr id="20" name="Picture 12" descr="fish3-10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483768" y="188640"/>
            <a:ext cx="1552575" cy="1135335"/>
          </a:xfrm>
          <a:prstGeom prst="rect">
            <a:avLst/>
          </a:prstGeom>
          <a:noFill/>
        </p:spPr>
      </p:pic>
      <p:pic>
        <p:nvPicPr>
          <p:cNvPr id="21" name="Picture 22" descr="e20fa3f6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flipH="1">
            <a:off x="3779912" y="1196752"/>
            <a:ext cx="1008063" cy="725488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187624" y="4365104"/>
            <a:ext cx="50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?</a:t>
            </a:r>
            <a:endParaRPr lang="ru-RU" sz="2400" b="1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3275856" y="3933057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?</a:t>
            </a:r>
            <a:endParaRPr lang="ru-RU" sz="2400" b="1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4283968" y="5085184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?</a:t>
            </a:r>
            <a:endParaRPr lang="ru-RU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436096" y="393305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?</a:t>
            </a:r>
            <a:endParaRPr lang="ru-RU" sz="2400" b="1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8028384" y="206084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?</a:t>
            </a:r>
            <a:endParaRPr lang="ru-RU" b="1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7308304" y="450912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?</a:t>
            </a:r>
            <a:endParaRPr lang="ru-RU" sz="2400" b="1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3563888" y="0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?</a:t>
            </a:r>
            <a:endParaRPr lang="ru-RU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067944" y="836712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?</a:t>
            </a:r>
            <a:endParaRPr lang="ru-RU" sz="2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796136" y="0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?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424936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Эти группы  называются </a:t>
            </a:r>
            <a:r>
              <a:rPr lang="ru-RU" sz="40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частями </a:t>
            </a:r>
            <a:r>
              <a:rPr lang="ru-RU" sz="40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речи</a:t>
            </a:r>
            <a:endParaRPr lang="ru-RU" sz="22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   </a:t>
            </a:r>
            <a:endParaRPr lang="ru-RU" sz="28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Все </a:t>
            </a:r>
            <a:r>
              <a:rPr lang="ru-RU" sz="2800" dirty="0" smtClean="0">
                <a:solidFill>
                  <a:srgbClr val="C00000"/>
                </a:solidFill>
              </a:rPr>
              <a:t>слова – речь. Речь делится на части, слова каждой части отличаются вопросами. На которые они отвечают, и тем, что они </a:t>
            </a:r>
            <a:r>
              <a:rPr lang="ru-RU" sz="2800" dirty="0" smtClean="0">
                <a:solidFill>
                  <a:srgbClr val="C00000"/>
                </a:solidFill>
              </a:rPr>
              <a:t>обозначают</a:t>
            </a:r>
            <a:endParaRPr lang="ru-RU" sz="28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2800" b="1" dirty="0" smtClean="0"/>
              <a:t>         Тема урока:       </a:t>
            </a:r>
            <a:r>
              <a:rPr lang="ru-RU" sz="4000" b="1" dirty="0" smtClean="0">
                <a:solidFill>
                  <a:srgbClr val="C00000"/>
                </a:solidFill>
              </a:rPr>
              <a:t>Части речи 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            в русском </a:t>
            </a:r>
            <a:r>
              <a:rPr lang="ru-RU" sz="4000" b="1" dirty="0" smtClean="0">
                <a:solidFill>
                  <a:srgbClr val="C00000"/>
                </a:solidFill>
              </a:rPr>
              <a:t>языке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</TotalTime>
  <Words>535</Words>
  <Application>Microsoft Office PowerPoint</Application>
  <PresentationFormat>Экран (4:3)</PresentationFormat>
  <Paragraphs>115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Эркер</vt:lpstr>
      <vt:lpstr> </vt:lpstr>
      <vt:lpstr>Порядок на столе- Порядок в голове. Начать урок готовы?</vt:lpstr>
      <vt:lpstr>Минутка чистописания</vt:lpstr>
      <vt:lpstr>       </vt:lpstr>
      <vt:lpstr>Работа со словарем</vt:lpstr>
      <vt:lpstr>Упражнение 205, стр. 143</vt:lpstr>
      <vt:lpstr>  Запишите три предложения  Закончите схему, допишите вопросы</vt:lpstr>
      <vt:lpstr>Вывод:</vt:lpstr>
      <vt:lpstr>Эти группы  называются частями речи</vt:lpstr>
      <vt:lpstr>     Физкультминутка </vt:lpstr>
      <vt:lpstr>Упражнение 206, стр. 144   (проверяем)</vt:lpstr>
      <vt:lpstr>Вывод:</vt:lpstr>
      <vt:lpstr>Проверка</vt:lpstr>
      <vt:lpstr>                    Части речи</vt:lpstr>
      <vt:lpstr>Слайд 15</vt:lpstr>
      <vt:lpstr>Слайд 16</vt:lpstr>
      <vt:lpstr>Слайд 17</vt:lpstr>
      <vt:lpstr>Слайд 18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в 3 классе</dc:title>
  <dc:creator>Аделя</dc:creator>
  <cp:lastModifiedBy>МОУ</cp:lastModifiedBy>
  <cp:revision>60</cp:revision>
  <dcterms:created xsi:type="dcterms:W3CDTF">2010-08-10T05:27:41Z</dcterms:created>
  <dcterms:modified xsi:type="dcterms:W3CDTF">2012-05-11T11:32:33Z</dcterms:modified>
</cp:coreProperties>
</file>