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7047C-CBE3-4694-ABD7-9553A138554F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3D44F-1837-4B92-812A-07DBFB6A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9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F50810-F319-4C30-93F0-620E7D86880C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B646BA-ED34-4046-B071-30B6C55E8DA5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AD1174-0DAB-4088-A940-7DBE60F0B0F3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8F0146-3D0F-48FF-9A29-40FE3EC1C558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2495E1-5F09-4DE5-82B8-DC419B5C605B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11DDADA-FE36-4C17-8D99-E0F758E73BA6}" type="slidenum">
              <a:rPr lang="ru-RU" sz="1200"/>
              <a:pPr algn="r" eaLnBrk="1" hangingPunct="1"/>
              <a:t>6</a:t>
            </a:fld>
            <a:endParaRPr lang="ru-RU" sz="1200"/>
          </a:p>
        </p:txBody>
      </p:sp>
      <p:sp>
        <p:nvSpPr>
          <p:cNvPr id="1433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40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B00CA03-B4BF-4F94-9389-2B19F2DB5057}" type="slidenum">
              <a:rPr lang="ru-RU" sz="1200"/>
              <a:pPr algn="r" eaLnBrk="1" hangingPunct="1"/>
              <a:t>6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67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5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1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9F08-8AD9-449B-AF08-A1C38C1AE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669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0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1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3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97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4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5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9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2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6BB1-C523-493C-9E32-A958E8F956D8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F0B3-C580-4686-8B6A-9B089D97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1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2513"/>
            <a:ext cx="7847012" cy="4321175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ДЕЛЕНИЕ ДЕСЯТИЧНЫХ ДРОБЕЙ НА НАТУРАЛЬНЫЕ ЧИСЛА</a:t>
            </a:r>
          </a:p>
        </p:txBody>
      </p:sp>
    </p:spTree>
    <p:extLst>
      <p:ext uri="{BB962C8B-B14F-4D97-AF65-F5344CB8AC3E}">
        <p14:creationId xmlns:p14="http://schemas.microsoft.com/office/powerpoint/2010/main" val="248601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2843213" y="3789363"/>
            <a:ext cx="2808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i="1">
                <a:solidFill>
                  <a:srgbClr val="006600"/>
                </a:solidFill>
                <a:latin typeface="Bookman Old Style" pitchFamily="18" charset="0"/>
              </a:rPr>
              <a:t>19,2 : 8 = 2,4</a:t>
            </a:r>
            <a:endParaRPr lang="en-US" sz="2800" b="1" i="1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4101" name="Text Box 23"/>
          <p:cNvSpPr txBox="1">
            <a:spLocks noChangeArrowheads="1"/>
          </p:cNvSpPr>
          <p:nvPr/>
        </p:nvSpPr>
        <p:spPr bwMode="auto">
          <a:xfrm>
            <a:off x="3922713" y="115888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>
                <a:latin typeface="Bookman Old Style" pitchFamily="18" charset="0"/>
              </a:rPr>
              <a:t>19,2 м</a:t>
            </a:r>
          </a:p>
        </p:txBody>
      </p:sp>
      <p:sp>
        <p:nvSpPr>
          <p:cNvPr id="188441" name="Text Box 25"/>
          <p:cNvSpPr txBox="1">
            <a:spLocks noChangeArrowheads="1"/>
          </p:cNvSpPr>
          <p:nvPr/>
        </p:nvSpPr>
        <p:spPr bwMode="auto">
          <a:xfrm>
            <a:off x="2916238" y="1844675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>
                <a:latin typeface="Bookman Old Style" pitchFamily="18" charset="0"/>
              </a:rPr>
              <a:t>19,2 м = 192 дм</a:t>
            </a:r>
          </a:p>
        </p:txBody>
      </p:sp>
      <p:grpSp>
        <p:nvGrpSpPr>
          <p:cNvPr id="4103" name="Group 33"/>
          <p:cNvGrpSpPr>
            <a:grpSpLocks/>
          </p:cNvGrpSpPr>
          <p:nvPr/>
        </p:nvGrpSpPr>
        <p:grpSpPr bwMode="auto">
          <a:xfrm>
            <a:off x="1258888" y="765175"/>
            <a:ext cx="6337300" cy="863600"/>
            <a:chOff x="793" y="322"/>
            <a:chExt cx="3992" cy="544"/>
          </a:xfrm>
        </p:grpSpPr>
        <p:sp>
          <p:nvSpPr>
            <p:cNvPr id="4117" name="Rectangle 22"/>
            <p:cNvSpPr>
              <a:spLocks noChangeArrowheads="1"/>
            </p:cNvSpPr>
            <p:nvPr/>
          </p:nvSpPr>
          <p:spPr bwMode="auto">
            <a:xfrm>
              <a:off x="793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8" name="Rectangle 26"/>
            <p:cNvSpPr>
              <a:spLocks noChangeArrowheads="1"/>
            </p:cNvSpPr>
            <p:nvPr/>
          </p:nvSpPr>
          <p:spPr bwMode="auto">
            <a:xfrm>
              <a:off x="1292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Rectangle 27"/>
            <p:cNvSpPr>
              <a:spLocks noChangeArrowheads="1"/>
            </p:cNvSpPr>
            <p:nvPr/>
          </p:nvSpPr>
          <p:spPr bwMode="auto">
            <a:xfrm>
              <a:off x="1791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0" name="Rectangle 28"/>
            <p:cNvSpPr>
              <a:spLocks noChangeArrowheads="1"/>
            </p:cNvSpPr>
            <p:nvPr/>
          </p:nvSpPr>
          <p:spPr bwMode="auto">
            <a:xfrm>
              <a:off x="2290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Rectangle 29"/>
            <p:cNvSpPr>
              <a:spLocks noChangeArrowheads="1"/>
            </p:cNvSpPr>
            <p:nvPr/>
          </p:nvSpPr>
          <p:spPr bwMode="auto">
            <a:xfrm>
              <a:off x="2789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Rectangle 30"/>
            <p:cNvSpPr>
              <a:spLocks noChangeArrowheads="1"/>
            </p:cNvSpPr>
            <p:nvPr/>
          </p:nvSpPr>
          <p:spPr bwMode="auto">
            <a:xfrm>
              <a:off x="3288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Rectangle 31"/>
            <p:cNvSpPr>
              <a:spLocks noChangeArrowheads="1"/>
            </p:cNvSpPr>
            <p:nvPr/>
          </p:nvSpPr>
          <p:spPr bwMode="auto">
            <a:xfrm>
              <a:off x="3787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Rectangle 32"/>
            <p:cNvSpPr>
              <a:spLocks noChangeArrowheads="1"/>
            </p:cNvSpPr>
            <p:nvPr/>
          </p:nvSpPr>
          <p:spPr bwMode="auto">
            <a:xfrm>
              <a:off x="4286" y="322"/>
              <a:ext cx="499" cy="5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4" name="AutoShape 34"/>
          <p:cNvSpPr>
            <a:spLocks/>
          </p:cNvSpPr>
          <p:nvPr/>
        </p:nvSpPr>
        <p:spPr bwMode="auto">
          <a:xfrm rot="5400000">
            <a:off x="4283075" y="-2547937"/>
            <a:ext cx="288925" cy="6337300"/>
          </a:xfrm>
          <a:prstGeom prst="leftBrace">
            <a:avLst>
              <a:gd name="adj1" fmla="val 182784"/>
              <a:gd name="adj2" fmla="val 50000"/>
            </a:avLst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utoShape 35"/>
          <p:cNvSpPr>
            <a:spLocks/>
          </p:cNvSpPr>
          <p:nvPr/>
        </p:nvSpPr>
        <p:spPr bwMode="auto">
          <a:xfrm rot="-5400000">
            <a:off x="1547019" y="1340644"/>
            <a:ext cx="215900" cy="792162"/>
          </a:xfrm>
          <a:prstGeom prst="leftBrace">
            <a:avLst>
              <a:gd name="adj1" fmla="val 30576"/>
              <a:gd name="adj2" fmla="val 50000"/>
            </a:avLst>
          </a:prstGeom>
          <a:noFill/>
          <a:ln w="1905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Text Box 36"/>
          <p:cNvSpPr txBox="1">
            <a:spLocks noChangeArrowheads="1"/>
          </p:cNvSpPr>
          <p:nvPr/>
        </p:nvSpPr>
        <p:spPr bwMode="auto">
          <a:xfrm>
            <a:off x="1331913" y="1773238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>
                <a:latin typeface="Bookman Old Style" pitchFamily="18" charset="0"/>
              </a:rPr>
              <a:t>? м</a:t>
            </a:r>
          </a:p>
        </p:txBody>
      </p:sp>
      <p:sp>
        <p:nvSpPr>
          <p:cNvPr id="188453" name="Text Box 37"/>
          <p:cNvSpPr txBox="1">
            <a:spLocks noChangeArrowheads="1"/>
          </p:cNvSpPr>
          <p:nvPr/>
        </p:nvSpPr>
        <p:spPr bwMode="auto">
          <a:xfrm>
            <a:off x="2987675" y="242093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>
                <a:latin typeface="Bookman Old Style" pitchFamily="18" charset="0"/>
              </a:rPr>
              <a:t>192 : 8 = 24</a:t>
            </a:r>
          </a:p>
        </p:txBody>
      </p:sp>
      <p:sp>
        <p:nvSpPr>
          <p:cNvPr id="188454" name="Text Box 38"/>
          <p:cNvSpPr txBox="1">
            <a:spLocks noChangeArrowheads="1"/>
          </p:cNvSpPr>
          <p:nvPr/>
        </p:nvSpPr>
        <p:spPr bwMode="auto">
          <a:xfrm>
            <a:off x="5003800" y="2420938"/>
            <a:ext cx="1008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Bookman Old Style" pitchFamily="18" charset="0"/>
              </a:rPr>
              <a:t>(</a:t>
            </a:r>
            <a:r>
              <a:rPr lang="ru-RU" sz="2400" b="1" i="1">
                <a:latin typeface="Bookman Old Style" pitchFamily="18" charset="0"/>
              </a:rPr>
              <a:t>дм</a:t>
            </a:r>
            <a:r>
              <a:rPr lang="en-US" sz="2400" b="1" i="1">
                <a:latin typeface="Bookman Old Style" pitchFamily="18" charset="0"/>
              </a:rPr>
              <a:t>)</a:t>
            </a:r>
            <a:endParaRPr lang="ru-RU" sz="2400" b="1" i="1">
              <a:latin typeface="Bookman Old Style" pitchFamily="18" charset="0"/>
            </a:endParaRPr>
          </a:p>
        </p:txBody>
      </p:sp>
      <p:sp>
        <p:nvSpPr>
          <p:cNvPr id="188455" name="Text Box 39"/>
          <p:cNvSpPr txBox="1">
            <a:spLocks noChangeArrowheads="1"/>
          </p:cNvSpPr>
          <p:nvPr/>
        </p:nvSpPr>
        <p:spPr bwMode="auto">
          <a:xfrm>
            <a:off x="3635375" y="2852738"/>
            <a:ext cx="1150938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>
                <a:latin typeface="Bookman Old Style" pitchFamily="18" charset="0"/>
              </a:rPr>
              <a:t>2,4 м</a:t>
            </a:r>
          </a:p>
        </p:txBody>
      </p:sp>
      <p:sp>
        <p:nvSpPr>
          <p:cNvPr id="188456" name="Text Box 40"/>
          <p:cNvSpPr txBox="1">
            <a:spLocks noChangeArrowheads="1"/>
          </p:cNvSpPr>
          <p:nvPr/>
        </p:nvSpPr>
        <p:spPr bwMode="auto">
          <a:xfrm>
            <a:off x="3132138" y="3429000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>
                <a:latin typeface="Bookman Old Style" pitchFamily="18" charset="0"/>
              </a:rPr>
              <a:t>2,4 </a:t>
            </a:r>
            <a:r>
              <a:rPr lang="en-US" sz="2400" b="1" i="1">
                <a:latin typeface="Bookman Old Style" pitchFamily="18" charset="0"/>
              </a:rPr>
              <a:t>·</a:t>
            </a:r>
            <a:r>
              <a:rPr lang="ru-RU" sz="2400" b="1" i="1">
                <a:latin typeface="Bookman Old Style" pitchFamily="18" charset="0"/>
              </a:rPr>
              <a:t> 8 = 19,2</a:t>
            </a:r>
            <a:endParaRPr lang="en-US" sz="2400" b="1" i="1">
              <a:latin typeface="Bookman Old Style" pitchFamily="18" charset="0"/>
            </a:endParaRP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132138" y="4300538"/>
            <a:ext cx="2232025" cy="2487612"/>
            <a:chOff x="1973" y="2709"/>
            <a:chExt cx="1406" cy="1567"/>
          </a:xfrm>
        </p:grpSpPr>
        <p:sp>
          <p:nvSpPr>
            <p:cNvPr id="4112" name="Text Box 43"/>
            <p:cNvSpPr txBox="1">
              <a:spLocks noChangeArrowheads="1"/>
            </p:cNvSpPr>
            <p:nvPr/>
          </p:nvSpPr>
          <p:spPr bwMode="auto">
            <a:xfrm>
              <a:off x="2154" y="2750"/>
              <a:ext cx="907" cy="1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65000"/>
                </a:lnSpc>
                <a:spcBef>
                  <a:spcPct val="50000"/>
                </a:spcBef>
              </a:pPr>
              <a:r>
                <a:rPr lang="ru-RU" sz="3200">
                  <a:solidFill>
                    <a:srgbClr val="006C31"/>
                  </a:solidFill>
                </a:rPr>
                <a:t> </a:t>
              </a:r>
              <a:r>
                <a:rPr lang="ru-RU" sz="3000">
                  <a:solidFill>
                    <a:srgbClr val="006C31"/>
                  </a:solidFill>
                </a:rPr>
                <a:t>19,2</a:t>
              </a:r>
              <a:endParaRPr lang="ru-RU" sz="3000" b="1">
                <a:solidFill>
                  <a:srgbClr val="006C31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 b="1" u="sng">
                  <a:solidFill>
                    <a:srgbClr val="006C31"/>
                  </a:solidFill>
                </a:rPr>
                <a:t> </a:t>
              </a:r>
              <a:r>
                <a:rPr lang="ru-RU" sz="3000" u="sng">
                  <a:solidFill>
                    <a:srgbClr val="006C31"/>
                  </a:solidFill>
                </a:rPr>
                <a:t>16   </a:t>
              </a:r>
              <a:r>
                <a:rPr lang="ru-RU" sz="3000" u="sng">
                  <a:solidFill>
                    <a:schemeClr val="bg1"/>
                  </a:solidFill>
                </a:rPr>
                <a:t>.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    32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    </a:t>
              </a:r>
              <a:r>
                <a:rPr lang="ru-RU" sz="3000" u="sng">
                  <a:solidFill>
                    <a:srgbClr val="006C31"/>
                  </a:solidFill>
                </a:rPr>
                <a:t>32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      0</a:t>
              </a:r>
            </a:p>
          </p:txBody>
        </p:sp>
        <p:sp>
          <p:nvSpPr>
            <p:cNvPr id="4113" name="Line 44"/>
            <p:cNvSpPr>
              <a:spLocks noChangeShapeType="1"/>
            </p:cNvSpPr>
            <p:nvPr/>
          </p:nvSpPr>
          <p:spPr bwMode="auto">
            <a:xfrm>
              <a:off x="2789" y="3003"/>
              <a:ext cx="363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45"/>
            <p:cNvSpPr>
              <a:spLocks noChangeShapeType="1"/>
            </p:cNvSpPr>
            <p:nvPr/>
          </p:nvSpPr>
          <p:spPr bwMode="auto">
            <a:xfrm>
              <a:off x="2789" y="2776"/>
              <a:ext cx="0" cy="544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Text Box 46"/>
            <p:cNvSpPr txBox="1">
              <a:spLocks noChangeArrowheads="1"/>
            </p:cNvSpPr>
            <p:nvPr/>
          </p:nvSpPr>
          <p:spPr bwMode="auto">
            <a:xfrm>
              <a:off x="2789" y="2709"/>
              <a:ext cx="59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8</a:t>
              </a:r>
            </a:p>
            <a:p>
              <a:pPr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2,4</a:t>
              </a:r>
            </a:p>
          </p:txBody>
        </p:sp>
        <p:sp>
          <p:nvSpPr>
            <p:cNvPr id="4116" name="Line 47"/>
            <p:cNvSpPr>
              <a:spLocks noChangeShapeType="1"/>
            </p:cNvSpPr>
            <p:nvPr/>
          </p:nvSpPr>
          <p:spPr bwMode="auto">
            <a:xfrm>
              <a:off x="1973" y="2981"/>
              <a:ext cx="227" cy="0"/>
            </a:xfrm>
            <a:prstGeom prst="line">
              <a:avLst/>
            </a:prstGeom>
            <a:noFill/>
            <a:ln w="28575">
              <a:solidFill>
                <a:srgbClr val="006C3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0519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36" grpId="0"/>
      <p:bldP spid="188441" grpId="0"/>
      <p:bldP spid="188453" grpId="0"/>
      <p:bldP spid="188454" grpId="0"/>
      <p:bldP spid="188455" grpId="0" animBg="1"/>
      <p:bldP spid="1884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900" b="1" i="1">
                <a:solidFill>
                  <a:srgbClr val="0066FF"/>
                </a:solidFill>
                <a:latin typeface="Bookman Old Style" pitchFamily="18" charset="0"/>
              </a:rPr>
              <a:t>разделить десятичную дробь на натуральное число – значит найти такую дробь, которая при умножении на это натуральное число дает делимое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395288" y="2205038"/>
            <a:ext cx="8497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500" b="1" i="1">
                <a:solidFill>
                  <a:srgbClr val="FF0000"/>
                </a:solidFill>
                <a:latin typeface="Bookman Old Style" pitchFamily="18" charset="0"/>
              </a:rPr>
              <a:t>ЧТОБЫ РАЗДЕЛИТЬ ДЕСЯТИЧНУЮ ДРОБЬ НА НАТУРАЛЬНОЕ ЧИСЛО</a:t>
            </a:r>
            <a:r>
              <a:rPr lang="ru-RU" sz="2500" b="1" i="1">
                <a:solidFill>
                  <a:srgbClr val="0066FF"/>
                </a:solidFill>
                <a:latin typeface="Bookman Old Style" pitchFamily="18" charset="0"/>
              </a:rPr>
              <a:t>, надо: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323850" y="3357563"/>
            <a:ext cx="84359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ru-RU" sz="2900" b="1" i="1">
                <a:solidFill>
                  <a:srgbClr val="0066FF"/>
                </a:solidFill>
                <a:latin typeface="Bookman Old Style" pitchFamily="18" charset="0"/>
              </a:rPr>
              <a:t>разделить дробь на это число, не обращая внимания на запятую;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ru-RU" sz="2900" b="1" i="1">
                <a:solidFill>
                  <a:srgbClr val="0066FF"/>
                </a:solidFill>
                <a:latin typeface="Bookman Old Style" pitchFamily="18" charset="0"/>
              </a:rPr>
              <a:t>поставить в частном запятую, когда закончится деление целой части.</a:t>
            </a:r>
          </a:p>
        </p:txBody>
      </p:sp>
    </p:spTree>
    <p:extLst>
      <p:ext uri="{BB962C8B-B14F-4D97-AF65-F5344CB8AC3E}">
        <p14:creationId xmlns:p14="http://schemas.microsoft.com/office/powerpoint/2010/main" val="311925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3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3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3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93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93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93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/>
      <p:bldP spid="193541" grpId="0"/>
      <p:bldP spid="1935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31" name="Text Box 119"/>
          <p:cNvSpPr txBox="1">
            <a:spLocks noChangeArrowheads="1"/>
          </p:cNvSpPr>
          <p:nvPr/>
        </p:nvSpPr>
        <p:spPr bwMode="auto">
          <a:xfrm>
            <a:off x="0" y="0"/>
            <a:ext cx="91440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900" b="1" i="1">
                <a:solidFill>
                  <a:srgbClr val="0066FF"/>
                </a:solidFill>
                <a:latin typeface="Bookman Old Style" pitchFamily="18" charset="0"/>
              </a:rPr>
              <a:t>если целая часть меньше делителя, то частное начинается с нуля целых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3492500" y="908050"/>
            <a:ext cx="2232025" cy="3473450"/>
            <a:chOff x="1973" y="2709"/>
            <a:chExt cx="1406" cy="2188"/>
          </a:xfrm>
        </p:grpSpPr>
        <p:sp>
          <p:nvSpPr>
            <p:cNvPr id="6153" name="Text Box 121"/>
            <p:cNvSpPr txBox="1">
              <a:spLocks noChangeArrowheads="1"/>
            </p:cNvSpPr>
            <p:nvPr/>
          </p:nvSpPr>
          <p:spPr bwMode="auto">
            <a:xfrm>
              <a:off x="2154" y="2750"/>
              <a:ext cx="907" cy="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65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2,88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 u="sng">
                  <a:solidFill>
                    <a:srgbClr val="006C31"/>
                  </a:solidFill>
                </a:rPr>
                <a:t>0   </a:t>
              </a:r>
              <a:r>
                <a:rPr lang="ru-RU" sz="3000" u="sng">
                  <a:solidFill>
                    <a:schemeClr val="bg1"/>
                  </a:solidFill>
                </a:rPr>
                <a:t>.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28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 u="sng">
                  <a:solidFill>
                    <a:srgbClr val="006C31"/>
                  </a:solidFill>
                </a:rPr>
                <a:t>28   </a:t>
              </a:r>
              <a:r>
                <a:rPr lang="ru-RU" sz="3000" u="sng">
                  <a:solidFill>
                    <a:schemeClr val="bg1"/>
                  </a:solidFill>
                </a:rPr>
                <a:t>.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    8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    </a:t>
              </a:r>
              <a:r>
                <a:rPr lang="ru-RU" sz="3000" u="sng">
                  <a:solidFill>
                    <a:srgbClr val="006C31"/>
                  </a:solidFill>
                </a:rPr>
                <a:t>8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    0</a:t>
              </a:r>
            </a:p>
          </p:txBody>
        </p:sp>
        <p:sp>
          <p:nvSpPr>
            <p:cNvPr id="6154" name="Line 122"/>
            <p:cNvSpPr>
              <a:spLocks noChangeShapeType="1"/>
            </p:cNvSpPr>
            <p:nvPr/>
          </p:nvSpPr>
          <p:spPr bwMode="auto">
            <a:xfrm>
              <a:off x="2789" y="3003"/>
              <a:ext cx="363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123"/>
            <p:cNvSpPr>
              <a:spLocks noChangeShapeType="1"/>
            </p:cNvSpPr>
            <p:nvPr/>
          </p:nvSpPr>
          <p:spPr bwMode="auto">
            <a:xfrm>
              <a:off x="2789" y="2776"/>
              <a:ext cx="0" cy="544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Text Box 124"/>
            <p:cNvSpPr txBox="1">
              <a:spLocks noChangeArrowheads="1"/>
            </p:cNvSpPr>
            <p:nvPr/>
          </p:nvSpPr>
          <p:spPr bwMode="auto">
            <a:xfrm>
              <a:off x="2789" y="2709"/>
              <a:ext cx="59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4</a:t>
              </a:r>
            </a:p>
            <a:p>
              <a:pPr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ru-RU" sz="3000">
                  <a:solidFill>
                    <a:srgbClr val="006C31"/>
                  </a:solidFill>
                </a:rPr>
                <a:t>0,72</a:t>
              </a:r>
            </a:p>
          </p:txBody>
        </p:sp>
        <p:sp>
          <p:nvSpPr>
            <p:cNvPr id="6157" name="Line 125"/>
            <p:cNvSpPr>
              <a:spLocks noChangeShapeType="1"/>
            </p:cNvSpPr>
            <p:nvPr/>
          </p:nvSpPr>
          <p:spPr bwMode="auto">
            <a:xfrm>
              <a:off x="1973" y="2981"/>
              <a:ext cx="227" cy="0"/>
            </a:xfrm>
            <a:prstGeom prst="line">
              <a:avLst/>
            </a:prstGeom>
            <a:noFill/>
            <a:ln w="28575">
              <a:solidFill>
                <a:srgbClr val="006C3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7044" name="Text Box 132"/>
          <p:cNvSpPr txBox="1">
            <a:spLocks noChangeArrowheads="1"/>
          </p:cNvSpPr>
          <p:nvPr/>
        </p:nvSpPr>
        <p:spPr bwMode="auto">
          <a:xfrm>
            <a:off x="3276600" y="4365625"/>
            <a:ext cx="2519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i="1">
                <a:latin typeface="Bookman Old Style" pitchFamily="18" charset="0"/>
              </a:rPr>
              <a:t>96,1 на 10</a:t>
            </a:r>
          </a:p>
        </p:txBody>
      </p:sp>
      <p:sp>
        <p:nvSpPr>
          <p:cNvPr id="167045" name="Text Box 133"/>
          <p:cNvSpPr txBox="1">
            <a:spLocks noChangeArrowheads="1"/>
          </p:cNvSpPr>
          <p:nvPr/>
        </p:nvSpPr>
        <p:spPr bwMode="auto">
          <a:xfrm>
            <a:off x="2916238" y="5013325"/>
            <a:ext cx="331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i="1">
                <a:latin typeface="Bookman Old Style" pitchFamily="18" charset="0"/>
              </a:rPr>
              <a:t>96,1 : 10 = 9,61</a:t>
            </a:r>
          </a:p>
        </p:txBody>
      </p:sp>
      <p:sp>
        <p:nvSpPr>
          <p:cNvPr id="167046" name="Text Box 134"/>
          <p:cNvSpPr txBox="1">
            <a:spLocks noChangeArrowheads="1"/>
          </p:cNvSpPr>
          <p:nvPr/>
        </p:nvSpPr>
        <p:spPr bwMode="auto">
          <a:xfrm>
            <a:off x="2843213" y="5661025"/>
            <a:ext cx="3313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i="1">
                <a:latin typeface="Bookman Old Style" pitchFamily="18" charset="0"/>
              </a:rPr>
              <a:t>9,61 </a:t>
            </a:r>
            <a:r>
              <a:rPr lang="en-US" sz="2800" b="1" i="1">
                <a:latin typeface="Bookman Old Style" pitchFamily="18" charset="0"/>
              </a:rPr>
              <a:t>·</a:t>
            </a:r>
            <a:r>
              <a:rPr lang="ru-RU" sz="2800" b="1" i="1">
                <a:latin typeface="Bookman Old Style" pitchFamily="18" charset="0"/>
              </a:rPr>
              <a:t> 10 = 96,1</a:t>
            </a:r>
            <a:endParaRPr lang="en-US" sz="2800" b="1" i="1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783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7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7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7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31" grpId="0"/>
      <p:bldP spid="167044" grpId="0"/>
      <p:bldP spid="167045" grpId="0"/>
      <p:bldP spid="1670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4978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500" b="1" i="1">
                <a:solidFill>
                  <a:srgbClr val="FF0000"/>
                </a:solidFill>
                <a:latin typeface="Bookman Old Style" pitchFamily="18" charset="0"/>
              </a:rPr>
              <a:t>ЧТОБЫ РАЗДЕЛИТЬ ДЕСЯТИЧНУЮ ДРОБЬ НА 10, 100, 1000 …</a:t>
            </a:r>
            <a:r>
              <a:rPr lang="ru-RU" sz="2500" b="1" i="1">
                <a:solidFill>
                  <a:srgbClr val="0066FF"/>
                </a:solidFill>
                <a:latin typeface="Bookman Old Style" pitchFamily="18" charset="0"/>
              </a:rPr>
              <a:t>, надо перенести запятую в этой дроби на столько цифр влево, сколько нулей стоит после единицы в делителе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1403350" y="2251075"/>
            <a:ext cx="619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>
                <a:latin typeface="Bookman Old Style" pitchFamily="18" charset="0"/>
              </a:rPr>
              <a:t>8,765 : 100 = 008,765 = 0,08765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0" y="2997200"/>
            <a:ext cx="91440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900" b="1" i="1">
                <a:solidFill>
                  <a:srgbClr val="0066FF"/>
                </a:solidFill>
                <a:latin typeface="Bookman Old Style" pitchFamily="18" charset="0"/>
              </a:rPr>
              <a:t>с помощью деления находят десятичную дробь, равную данной обыкновенной дроби</a:t>
            </a:r>
          </a:p>
        </p:txBody>
      </p:sp>
      <p:graphicFrame>
        <p:nvGraphicFramePr>
          <p:cNvPr id="194571" name="Object 11"/>
          <p:cNvGraphicFramePr>
            <a:graphicFrameLocks noChangeAspect="1"/>
          </p:cNvGraphicFramePr>
          <p:nvPr>
            <p:ph/>
          </p:nvPr>
        </p:nvGraphicFramePr>
        <p:xfrm>
          <a:off x="3784600" y="3789363"/>
          <a:ext cx="474663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4" imgW="152280" imgH="393480" progId="Equation.3">
                  <p:embed/>
                </p:oleObj>
              </mc:Choice>
              <mc:Fallback>
                <p:oleObj name="Формула" r:id="rId4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3789363"/>
                        <a:ext cx="474663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73" name="Object 13"/>
          <p:cNvGraphicFramePr>
            <a:graphicFrameLocks noChangeAspect="1"/>
          </p:cNvGraphicFramePr>
          <p:nvPr/>
        </p:nvGraphicFramePr>
        <p:xfrm>
          <a:off x="3406775" y="5084763"/>
          <a:ext cx="1741488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6" imgW="558720" imgH="393480" progId="Equation.3">
                  <p:embed/>
                </p:oleObj>
              </mc:Choice>
              <mc:Fallback>
                <p:oleObj name="Формула" r:id="rId6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084763"/>
                        <a:ext cx="1741488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2045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/>
      <p:bldP spid="194568" grpId="0"/>
      <p:bldP spid="1945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5888"/>
            <a:ext cx="9144000" cy="59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ВОПРОСЫ:</a:t>
            </a:r>
            <a:endParaRPr lang="ru-RU" sz="3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52513"/>
            <a:ext cx="9144000" cy="3622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Что значит разделить десятичную дробь на натуральное число?</a:t>
            </a: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Как делят десятичную дробь на натуральное число?</a:t>
            </a: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Как разделить десятичную дробь на 10, 100, 1000?</a:t>
            </a:r>
          </a:p>
          <a:p>
            <a:pPr marL="742950" indent="-742950">
              <a:buFont typeface="Arial" charset="0"/>
              <a:buAutoNum type="arabicPeriod"/>
              <a:defRPr/>
            </a:pPr>
            <a:r>
              <a:rPr lang="ru-RU" sz="2900">
                <a:solidFill>
                  <a:srgbClr val="850A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Как обратить обыкновенную дробь в десятичную?</a:t>
            </a:r>
            <a:endParaRPr lang="en-US" sz="2900">
              <a:solidFill>
                <a:srgbClr val="850A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3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Экран (4:3)</PresentationFormat>
  <Paragraphs>48</Paragraphs>
  <Slides>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ДЕЛЕНИЕ ДЕСЯТИЧНЫХ ДРОБЕЙ НА НАТУРАЛЬНЫЕ ЧИСЛА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ДЕСЯТИЧНЫХ ДРОБЕЙ НА НАТУРАЛЬНЫЕ ЧИСЛА</dc:title>
  <dc:creator>HPBOOK9</dc:creator>
  <cp:lastModifiedBy>HPBOOK9</cp:lastModifiedBy>
  <cp:revision>1</cp:revision>
  <dcterms:created xsi:type="dcterms:W3CDTF">2013-05-05T15:10:47Z</dcterms:created>
  <dcterms:modified xsi:type="dcterms:W3CDTF">2013-05-05T15:11:03Z</dcterms:modified>
</cp:coreProperties>
</file>