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59" r:id="rId4"/>
    <p:sldId id="257" r:id="rId5"/>
    <p:sldId id="275" r:id="rId6"/>
    <p:sldId id="276" r:id="rId7"/>
    <p:sldId id="260" r:id="rId8"/>
    <p:sldId id="261" r:id="rId9"/>
    <p:sldId id="262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05" autoAdjust="0"/>
  </p:normalViewPr>
  <p:slideViewPr>
    <p:cSldViewPr>
      <p:cViewPr varScale="1">
        <p:scale>
          <a:sx n="88" d="100"/>
          <a:sy n="88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4C9E7-7920-4BF1-B413-13F137933A5A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F419-5B44-4E9A-99F2-93E96ECBA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642910" y="0"/>
            <a:ext cx="698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МОУ </a:t>
            </a:r>
            <a:r>
              <a:rPr lang="ru-RU" b="1" dirty="0">
                <a:latin typeface="Century Schoolbook" pitchFamily="18" charset="0"/>
              </a:rPr>
              <a:t>«СОШ №12 ЗАТО Шиханы Саратовской области</a:t>
            </a:r>
            <a:r>
              <a:rPr lang="ru-RU" b="1" dirty="0" smtClean="0">
                <a:latin typeface="Century Schoolbook" pitchFamily="18" charset="0"/>
              </a:rPr>
              <a:t>»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428992" y="6357958"/>
            <a:ext cx="216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 dirty="0">
                <a:latin typeface="Century Schoolbook" pitchFamily="18" charset="0"/>
              </a:rPr>
              <a:t>Шиханы, 2012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071546"/>
            <a:ext cx="8143932" cy="18573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Целое уравнение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929058" y="4929198"/>
            <a:ext cx="52149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Учитель математики МОУ </a:t>
            </a: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«СОШ №12 ЗАТО Шиханы Саратовской области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» </a:t>
            </a:r>
            <a:r>
              <a:rPr lang="ru-RU" b="1" dirty="0" err="1" smtClean="0">
                <a:solidFill>
                  <a:srgbClr val="002060"/>
                </a:solidFill>
                <a:latin typeface="Century Schoolbook" pitchFamily="18" charset="0"/>
              </a:rPr>
              <a:t>Кондакова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 Татьяна Николаевна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-184666"/>
            <a:ext cx="843666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необходимо знать при решении </a:t>
            </a:r>
          </a:p>
          <a:p>
            <a:r>
              <a:rPr lang="ru-RU" sz="3600" dirty="0" smtClean="0"/>
              <a:t>уравнений?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Формулы сокращённого умножения:</a:t>
            </a:r>
          </a:p>
          <a:p>
            <a:pPr marL="742950" indent="-742950">
              <a:buAutoNum type="arabicPeriod"/>
            </a:pPr>
            <a:endParaRPr lang="ru-RU" sz="3600" b="1" dirty="0" smtClean="0"/>
          </a:p>
          <a:p>
            <a:pPr marL="742950" indent="-742950">
              <a:buAutoNum type="arabicPeriod"/>
            </a:pPr>
            <a:endParaRPr lang="ru-RU" sz="3600" b="1" dirty="0" smtClean="0"/>
          </a:p>
          <a:p>
            <a:pPr marL="742950" indent="-742950">
              <a:buAutoNum type="arabicPeriod"/>
            </a:pPr>
            <a:endParaRPr lang="ru-RU" sz="3600" b="1" dirty="0" smtClean="0"/>
          </a:p>
          <a:p>
            <a:pPr marL="742950" indent="-742950">
              <a:buAutoNum type="arabicPeriod"/>
            </a:pPr>
            <a:endParaRPr lang="ru-RU" sz="3600" b="1" dirty="0" smtClean="0"/>
          </a:p>
          <a:p>
            <a:pPr marL="742950" indent="-742950">
              <a:buAutoNum type="arabicPeriod"/>
            </a:pPr>
            <a:endParaRPr lang="ru-RU" sz="3600" b="1" dirty="0" smtClean="0"/>
          </a:p>
          <a:p>
            <a:pPr marL="742950" indent="-742950">
              <a:buAutoNum type="arabicPeriod"/>
            </a:pPr>
            <a:endParaRPr lang="ru-RU" sz="3600" b="1" dirty="0" smtClean="0"/>
          </a:p>
          <a:p>
            <a:pPr marL="742950" indent="-742950">
              <a:buAutoNum type="arabicPeriod"/>
            </a:pPr>
            <a:r>
              <a:rPr lang="ru-RU" sz="3600" b="1" dirty="0" smtClean="0"/>
              <a:t>Раскрытие скобок:</a:t>
            </a:r>
          </a:p>
          <a:p>
            <a:pPr marL="742950" indent="-742950"/>
            <a:r>
              <a:rPr lang="ru-RU" sz="3600" b="1" dirty="0" smtClean="0"/>
              <a:t>  </a:t>
            </a:r>
            <a:endParaRPr lang="ru-RU" sz="3600" b="1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85719" y="1571612"/>
          <a:ext cx="8367405" cy="3429024"/>
        </p:xfrm>
        <a:graphic>
          <a:graphicData uri="http://schemas.openxmlformats.org/presentationml/2006/ole">
            <p:oleObj spid="_x0000_s34818" name="Формула" r:id="rId4" imgW="1892160" imgH="99036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785786" y="5645150"/>
          <a:ext cx="3794125" cy="1212850"/>
        </p:xfrm>
        <a:graphic>
          <a:graphicData uri="http://schemas.openxmlformats.org/presentationml/2006/ole">
            <p:oleObj spid="_x0000_s34819" name="Формула" r:id="rId5" imgW="634680" imgH="203040" progId="Equation.3">
              <p:embed/>
            </p:oleObj>
          </a:graphicData>
        </a:graphic>
      </p:graphicFrame>
      <p:sp>
        <p:nvSpPr>
          <p:cNvPr id="8" name="Выгнутая вправо стрелка 7"/>
          <p:cNvSpPr/>
          <p:nvPr/>
        </p:nvSpPr>
        <p:spPr>
          <a:xfrm rot="16200000">
            <a:off x="1384439" y="5116363"/>
            <a:ext cx="588644" cy="1071570"/>
          </a:xfrm>
          <a:prstGeom prst="curved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 rot="16200000">
            <a:off x="2027381" y="4687735"/>
            <a:ext cx="588644" cy="2071702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500562" y="5572140"/>
          <a:ext cx="2882900" cy="1060450"/>
        </p:xfrm>
        <a:graphic>
          <a:graphicData uri="http://schemas.openxmlformats.org/presentationml/2006/ole">
            <p:oleObj spid="_x0000_s34820" name="Формула" r:id="rId6" imgW="482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-184666"/>
            <a:ext cx="740279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необходимо знать при решении </a:t>
            </a:r>
          </a:p>
          <a:p>
            <a:r>
              <a:rPr lang="ru-RU" sz="3600" dirty="0" smtClean="0"/>
              <a:t>уравнений?</a:t>
            </a:r>
          </a:p>
          <a:p>
            <a:pPr marL="742950" indent="-742950"/>
            <a:r>
              <a:rPr lang="en-US" sz="3600" b="1" dirty="0" smtClean="0"/>
              <a:t>3</a:t>
            </a:r>
            <a:r>
              <a:rPr lang="ru-RU" sz="3600" b="1" dirty="0" smtClean="0"/>
              <a:t>. Раскрытие скобок:</a:t>
            </a:r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endParaRPr lang="ru-RU" sz="3600" b="1" dirty="0" smtClean="0"/>
          </a:p>
          <a:p>
            <a:pPr marL="742950" indent="-742950"/>
            <a:r>
              <a:rPr lang="ru-RU" sz="3600" b="1" dirty="0" smtClean="0"/>
              <a:t>  </a:t>
            </a:r>
            <a:endParaRPr lang="ru-RU" sz="3600" b="1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071538" y="2000240"/>
          <a:ext cx="5857916" cy="1308609"/>
        </p:xfrm>
        <a:graphic>
          <a:graphicData uri="http://schemas.openxmlformats.org/presentationml/2006/ole">
            <p:oleObj spid="_x0000_s35843" name="Формула" r:id="rId4" imgW="965160" imgH="203040" progId="Equation.3">
              <p:embed/>
            </p:oleObj>
          </a:graphicData>
        </a:graphic>
      </p:graphicFrame>
      <p:sp>
        <p:nvSpPr>
          <p:cNvPr id="8" name="Выгнутая вправо стрелка 7"/>
          <p:cNvSpPr/>
          <p:nvPr/>
        </p:nvSpPr>
        <p:spPr>
          <a:xfrm rot="16200000">
            <a:off x="2634604" y="865802"/>
            <a:ext cx="588644" cy="2571768"/>
          </a:xfrm>
          <a:prstGeom prst="curved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34963" y="3643313"/>
          <a:ext cx="7056437" cy="1060450"/>
        </p:xfrm>
        <a:graphic>
          <a:graphicData uri="http://schemas.openxmlformats.org/presentationml/2006/ole">
            <p:oleObj spid="_x0000_s35844" name="Формула" r:id="rId5" imgW="1180800" imgH="177480" progId="Equation.3">
              <p:embed/>
            </p:oleObj>
          </a:graphicData>
        </a:graphic>
      </p:graphicFrame>
      <p:sp>
        <p:nvSpPr>
          <p:cNvPr id="10" name="Выгнутая вправо стрелка 9"/>
          <p:cNvSpPr/>
          <p:nvPr/>
        </p:nvSpPr>
        <p:spPr>
          <a:xfrm rot="16200000">
            <a:off x="3384703" y="-27173"/>
            <a:ext cx="588644" cy="4071966"/>
          </a:xfrm>
          <a:prstGeom prst="curved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16200000">
            <a:off x="3438613" y="2562124"/>
            <a:ext cx="568704" cy="1302325"/>
          </a:xfrm>
          <a:prstGeom prst="curvedRight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 rot="16200000">
            <a:off x="4091975" y="2051637"/>
            <a:ext cx="602861" cy="2500331"/>
          </a:xfrm>
          <a:prstGeom prst="curvedRightArrow">
            <a:avLst/>
          </a:prstGeom>
          <a:solidFill>
            <a:srgbClr val="D600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714884"/>
            <a:ext cx="92093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4. Приведение подобных слагаемых.</a:t>
            </a:r>
          </a:p>
          <a:p>
            <a:r>
              <a:rPr lang="ru-RU" sz="3600" dirty="0" smtClean="0"/>
              <a:t>(Подобные  слагаемые- слагаемые, имеющие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одинаковую </a:t>
            </a:r>
            <a:r>
              <a:rPr lang="ru-RU" sz="3600" dirty="0" smtClean="0"/>
              <a:t> буквенную </a:t>
            </a:r>
            <a:r>
              <a:rPr lang="ru-RU" sz="3600" dirty="0" smtClean="0"/>
              <a:t>часть)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-142900"/>
            <a:ext cx="801950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Методы решения </a:t>
            </a:r>
          </a:p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целых уравнений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670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1. Метод разложения на множители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85926"/>
            <a:ext cx="93423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Разложить на множители можно с помощью</a:t>
            </a:r>
          </a:p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применения формул сокращённого умножения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88610" y="3071810"/>
          <a:ext cx="7398099" cy="3031663"/>
        </p:xfrm>
        <a:graphic>
          <a:graphicData uri="http://schemas.openxmlformats.org/presentationml/2006/ole">
            <p:oleObj spid="_x0000_s36868" name="Формула" r:id="rId4" imgW="189216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9" name="Дуга 8"/>
          <p:cNvSpPr/>
          <p:nvPr/>
        </p:nvSpPr>
        <p:spPr>
          <a:xfrm rot="2282995">
            <a:off x="4087146" y="2922580"/>
            <a:ext cx="1057340" cy="1109380"/>
          </a:xfrm>
          <a:prstGeom prst="arc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428604"/>
            <a:ext cx="6408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вынесения общего множителя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 скобки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0" y="1214422"/>
          <a:ext cx="5981700" cy="1195387"/>
        </p:xfrm>
        <a:graphic>
          <a:graphicData uri="http://schemas.openxmlformats.org/presentationml/2006/ole">
            <p:oleObj spid="_x0000_s37890" name="Формула" r:id="rId4" imgW="1079280" imgH="2156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0002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способом группировки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57158" y="2928934"/>
          <a:ext cx="5857915" cy="900924"/>
        </p:xfrm>
        <a:graphic>
          <a:graphicData uri="http://schemas.openxmlformats.org/presentationml/2006/ole">
            <p:oleObj spid="_x0000_s37891" name="Формула" r:id="rId5" imgW="1320480" imgH="203040" progId="Equation.3">
              <p:embed/>
            </p:oleObj>
          </a:graphicData>
        </a:graphic>
      </p:graphicFrame>
      <p:sp>
        <p:nvSpPr>
          <p:cNvPr id="8" name="Дуга 7"/>
          <p:cNvSpPr/>
          <p:nvPr/>
        </p:nvSpPr>
        <p:spPr>
          <a:xfrm rot="13246383">
            <a:off x="3162868" y="2853815"/>
            <a:ext cx="1057340" cy="1109380"/>
          </a:xfrm>
          <a:prstGeom prst="arc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2282995">
            <a:off x="1658254" y="2922579"/>
            <a:ext cx="1057340" cy="1109380"/>
          </a:xfrm>
          <a:prstGeom prst="arc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3246383">
            <a:off x="233942" y="2853816"/>
            <a:ext cx="1057340" cy="1109380"/>
          </a:xfrm>
          <a:prstGeom prst="arc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0" y="3571876"/>
          <a:ext cx="6647356" cy="1013410"/>
        </p:xfrm>
        <a:graphic>
          <a:graphicData uri="http://schemas.openxmlformats.org/presentationml/2006/ole">
            <p:oleObj spid="_x0000_s37892" name="Формула" r:id="rId6" imgW="1498320" imgH="22860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71472" y="4214818"/>
          <a:ext cx="5183229" cy="1013410"/>
        </p:xfrm>
        <a:graphic>
          <a:graphicData uri="http://schemas.openxmlformats.org/presentationml/2006/ole">
            <p:oleObj spid="_x0000_s37893" name="Формула" r:id="rId7" imgW="1168200" imgH="22860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714348" y="4929198"/>
          <a:ext cx="2648305" cy="788053"/>
        </p:xfrm>
        <a:graphic>
          <a:graphicData uri="http://schemas.openxmlformats.org/presentationml/2006/ole">
            <p:oleObj spid="_x0000_s37894" name="Формула" r:id="rId8" imgW="596880" imgH="17748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14349" y="5409662"/>
          <a:ext cx="1357322" cy="1448338"/>
        </p:xfrm>
        <a:graphic>
          <a:graphicData uri="http://schemas.openxmlformats.org/presentationml/2006/ole">
            <p:oleObj spid="_x0000_s37895" name="Формула" r:id="rId9" imgW="3682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-142900"/>
            <a:ext cx="9342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Разложить на множители можно с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помощью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5" grpId="0"/>
      <p:bldP spid="6" grpId="0"/>
      <p:bldP spid="8" grpId="0" animBg="1"/>
      <p:bldP spid="10" grpId="0" animBg="1"/>
      <p:bldP spid="11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714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азложения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квадратного трёхчлена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множители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20" y="1928802"/>
          <a:ext cx="7790710" cy="928694"/>
        </p:xfrm>
        <a:graphic>
          <a:graphicData uri="http://schemas.openxmlformats.org/presentationml/2006/ole">
            <p:oleObj spid="_x0000_s38914" name="Формула" r:id="rId4" imgW="191736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0" y="3143248"/>
          <a:ext cx="1092579" cy="663352"/>
        </p:xfrm>
        <a:graphic>
          <a:graphicData uri="http://schemas.openxmlformats.org/presentationml/2006/ole">
            <p:oleObj spid="_x0000_s38915" name="Формула" r:id="rId5" imgW="35532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76" y="3286124"/>
            <a:ext cx="450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- корни квадратного трёхчлена</a:t>
            </a:r>
            <a:endParaRPr lang="ru-RU" sz="2400" i="1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071670" y="3643314"/>
          <a:ext cx="2435262" cy="660238"/>
        </p:xfrm>
        <a:graphic>
          <a:graphicData uri="http://schemas.openxmlformats.org/presentationml/2006/ole">
            <p:oleObj spid="_x0000_s38916" name="Формула" r:id="rId6" imgW="749160" imgH="203040" progId="Equation.3">
              <p:embed/>
            </p:oleObj>
          </a:graphicData>
        </a:graphic>
      </p:graphicFrame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342211"/>
            <a:ext cx="3143240" cy="351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0" y="-142900"/>
            <a:ext cx="9342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Разложить на множители можно с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помощью</a:t>
            </a:r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-142900"/>
            <a:ext cx="91670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2. Метод введения новой  </a:t>
            </a:r>
          </a:p>
          <a:p>
            <a:pPr marL="742950" indent="-742950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    переменной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1142984"/>
            <a:ext cx="222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Схема.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928802"/>
            <a:ext cx="83063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 smtClean="0"/>
              <a:t>Сделать замену.</a:t>
            </a:r>
          </a:p>
          <a:p>
            <a:pPr marL="914400" indent="-914400">
              <a:buAutoNum type="arabicPeriod"/>
            </a:pPr>
            <a:r>
              <a:rPr lang="ru-RU" sz="4800" dirty="0" smtClean="0"/>
              <a:t>Решить уравнение в новых </a:t>
            </a:r>
          </a:p>
          <a:p>
            <a:pPr marL="914400" indent="-914400"/>
            <a:r>
              <a:rPr lang="ru-RU" sz="4800" dirty="0" smtClean="0"/>
              <a:t>переменных.</a:t>
            </a:r>
          </a:p>
          <a:p>
            <a:pPr marL="914400" indent="-914400"/>
            <a:r>
              <a:rPr lang="ru-RU" sz="4800" dirty="0" smtClean="0"/>
              <a:t>3. Вернуться к замене.</a:t>
            </a:r>
          </a:p>
          <a:p>
            <a:pPr marL="914400" indent="-914400"/>
            <a:r>
              <a:rPr lang="ru-RU" sz="4800" dirty="0" smtClean="0"/>
              <a:t>4. Решить уравнения.</a:t>
            </a:r>
          </a:p>
          <a:p>
            <a:pPr marL="914400" indent="-914400"/>
            <a:r>
              <a:rPr lang="ru-RU" sz="4800" dirty="0" smtClean="0"/>
              <a:t>5. Ответ.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17" name="Прямоугольник 16"/>
          <p:cNvSpPr/>
          <p:nvPr/>
        </p:nvSpPr>
        <p:spPr>
          <a:xfrm>
            <a:off x="2285984" y="428604"/>
            <a:ext cx="1785950" cy="628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428604"/>
            <a:ext cx="1785950" cy="628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-1429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0" y="285728"/>
          <a:ext cx="6534151" cy="1012825"/>
        </p:xfrm>
        <a:graphic>
          <a:graphicData uri="http://schemas.openxmlformats.org/presentationml/2006/ole">
            <p:oleObj spid="_x0000_s40963" name="Формула" r:id="rId4" imgW="1473120" imgH="2286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100010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Введём замену: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714612" y="857232"/>
          <a:ext cx="2713042" cy="867134"/>
        </p:xfrm>
        <a:graphic>
          <a:graphicData uri="http://schemas.openxmlformats.org/presentationml/2006/ole">
            <p:oleObj spid="_x0000_s40968" name="Формула" r:id="rId5" imgW="63468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142873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Тогда в новых переменных уравнение принимает вид: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928662" y="1928802"/>
          <a:ext cx="3605213" cy="900112"/>
        </p:xfrm>
        <a:graphic>
          <a:graphicData uri="http://schemas.openxmlformats.org/presentationml/2006/ole">
            <p:oleObj spid="_x0000_s40969" name="Формула" r:id="rId6" imgW="812520" imgH="203040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785786" y="2500306"/>
          <a:ext cx="4394200" cy="900112"/>
        </p:xfrm>
        <a:graphic>
          <a:graphicData uri="http://schemas.openxmlformats.org/presentationml/2006/ole">
            <p:oleObj spid="_x0000_s40970" name="Формула" r:id="rId7" imgW="990360" imgH="203040" progId="Equation.3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785786" y="3071810"/>
          <a:ext cx="4562475" cy="1125538"/>
        </p:xfrm>
        <a:graphic>
          <a:graphicData uri="http://schemas.openxmlformats.org/presentationml/2006/ole">
            <p:oleObj spid="_x0000_s40971" name="Формула" r:id="rId8" imgW="1028520" imgH="2538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378619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Вернёмся к замене: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2643174" y="1571612"/>
            <a:ext cx="2857520" cy="14294"/>
          </a:xfrm>
          <a:prstGeom prst="line">
            <a:avLst/>
          </a:prstGeom>
          <a:ln w="28575">
            <a:solidFill>
              <a:srgbClr val="D60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357158" y="4214818"/>
          <a:ext cx="2286015" cy="775443"/>
        </p:xfrm>
        <a:graphic>
          <a:graphicData uri="http://schemas.openxmlformats.org/presentationml/2006/ole">
            <p:oleObj spid="_x0000_s40972" name="Формула" r:id="rId9" imgW="736560" imgH="228600" progId="Equation.3">
              <p:embed/>
            </p:oleObj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2786050" y="4286256"/>
          <a:ext cx="2643206" cy="744343"/>
        </p:xfrm>
        <a:graphic>
          <a:graphicData uri="http://schemas.openxmlformats.org/presentationml/2006/ole">
            <p:oleObj spid="_x0000_s40973" name="Формула" r:id="rId10" imgW="939600" imgH="228600" progId="Equation.3">
              <p:embed/>
            </p:oleObj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5429256" y="4251230"/>
          <a:ext cx="3357586" cy="894599"/>
        </p:xfrm>
        <a:graphic>
          <a:graphicData uri="http://schemas.openxmlformats.org/presentationml/2006/ole">
            <p:oleObj spid="_x0000_s40975" name="Формула" r:id="rId11" imgW="952200" imgH="253800" progId="Equation.3">
              <p:embed/>
            </p:oleObj>
          </a:graphicData>
        </a:graphic>
      </p:graphicFrame>
      <p:graphicFrame>
        <p:nvGraphicFramePr>
          <p:cNvPr id="40976" name="Object 16"/>
          <p:cNvGraphicFramePr>
            <a:graphicFrameLocks noChangeAspect="1"/>
          </p:cNvGraphicFramePr>
          <p:nvPr/>
        </p:nvGraphicFramePr>
        <p:xfrm>
          <a:off x="388938" y="4857750"/>
          <a:ext cx="2365375" cy="774700"/>
        </p:xfrm>
        <a:graphic>
          <a:graphicData uri="http://schemas.openxmlformats.org/presentationml/2006/ole">
            <p:oleObj spid="_x0000_s40976" name="Формула" r:id="rId12" imgW="761760" imgH="228600" progId="Equation.3">
              <p:embed/>
            </p:oleObj>
          </a:graphicData>
        </a:graphic>
      </p:graphicFrame>
      <p:graphicFrame>
        <p:nvGraphicFramePr>
          <p:cNvPr id="40977" name="Object 17"/>
          <p:cNvGraphicFramePr>
            <a:graphicFrameLocks noChangeAspect="1"/>
          </p:cNvGraphicFramePr>
          <p:nvPr/>
        </p:nvGraphicFramePr>
        <p:xfrm>
          <a:off x="2714612" y="4929198"/>
          <a:ext cx="2465387" cy="744537"/>
        </p:xfrm>
        <a:graphic>
          <a:graphicData uri="http://schemas.openxmlformats.org/presentationml/2006/ole">
            <p:oleObj spid="_x0000_s40977" name="Формула" r:id="rId13" imgW="876240" imgH="228600" progId="Equation.3">
              <p:embed/>
            </p:oleObj>
          </a:graphicData>
        </a:graphic>
      </p:graphicFrame>
      <p:graphicFrame>
        <p:nvGraphicFramePr>
          <p:cNvPr id="40978" name="Object 18"/>
          <p:cNvGraphicFramePr>
            <a:graphicFrameLocks noChangeAspect="1"/>
          </p:cNvGraphicFramePr>
          <p:nvPr/>
        </p:nvGraphicFramePr>
        <p:xfrm>
          <a:off x="5143504" y="4929198"/>
          <a:ext cx="1522413" cy="715962"/>
        </p:xfrm>
        <a:graphic>
          <a:graphicData uri="http://schemas.openxmlformats.org/presentationml/2006/ole">
            <p:oleObj spid="_x0000_s40978" name="Формула" r:id="rId14" imgW="431640" imgH="203040" progId="Equation.3">
              <p:embed/>
            </p:oleObj>
          </a:graphicData>
        </a:graphic>
      </p:graphicFrame>
      <p:graphicFrame>
        <p:nvGraphicFramePr>
          <p:cNvPr id="40979" name="Object 19"/>
          <p:cNvGraphicFramePr>
            <a:graphicFrameLocks noChangeAspect="1"/>
          </p:cNvGraphicFramePr>
          <p:nvPr/>
        </p:nvGraphicFramePr>
        <p:xfrm>
          <a:off x="6643702" y="4929198"/>
          <a:ext cx="2500298" cy="692558"/>
        </p:xfrm>
        <a:graphic>
          <a:graphicData uri="http://schemas.openxmlformats.org/presentationml/2006/ole">
            <p:oleObj spid="_x0000_s40979" name="Формула" r:id="rId15" imgW="825480" imgH="22860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0" y="564357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1357290" y="5643578"/>
          <a:ext cx="2998787" cy="893762"/>
        </p:xfrm>
        <a:graphic>
          <a:graphicData uri="http://schemas.openxmlformats.org/presentationml/2006/ole">
            <p:oleObj spid="_x0000_s40980" name="Формула" r:id="rId16" imgW="850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6" grpId="0"/>
      <p:bldP spid="18" grpId="0"/>
      <p:bldP spid="20" grpId="0"/>
      <p:bldP spid="24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-1429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Биквадратное уравнение: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28596" y="285728"/>
          <a:ext cx="4865219" cy="949311"/>
        </p:xfrm>
        <a:graphic>
          <a:graphicData uri="http://schemas.openxmlformats.org/presentationml/2006/ole">
            <p:oleObj spid="_x0000_s41986" name="Формула" r:id="rId4" imgW="10411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4788" y="1519238"/>
          <a:ext cx="1824037" cy="963612"/>
        </p:xfrm>
        <a:graphic>
          <a:graphicData uri="http://schemas.openxmlformats.org/presentationml/2006/ole">
            <p:oleObj spid="_x0000_s41987" name="Формула" r:id="rId5" imgW="43164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44" y="1214422"/>
            <a:ext cx="7743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 Решение методом введения новой переменной:</a:t>
            </a:r>
            <a:endParaRPr lang="ru-RU" sz="2800" i="1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214546" y="1643050"/>
          <a:ext cx="1329523" cy="744533"/>
        </p:xfrm>
        <a:graphic>
          <a:graphicData uri="http://schemas.openxmlformats.org/presentationml/2006/ole">
            <p:oleObj spid="_x0000_s41988" name="Формула" r:id="rId6" imgW="317160" imgH="1774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428868"/>
            <a:ext cx="5377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 Получим квадратное уравнение:</a:t>
            </a:r>
            <a:endParaRPr lang="ru-RU" sz="2800" i="1" dirty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57158" y="2786058"/>
          <a:ext cx="4391025" cy="949325"/>
        </p:xfrm>
        <a:graphic>
          <a:graphicData uri="http://schemas.openxmlformats.org/presentationml/2006/ole">
            <p:oleObj spid="_x0000_s41989" name="Формула" r:id="rId7" imgW="939600" imgH="203040" progId="Equation.3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28596" y="3500438"/>
          <a:ext cx="1408800" cy="1042986"/>
        </p:xfrm>
        <a:graphic>
          <a:graphicData uri="http://schemas.openxmlformats.org/presentationml/2006/ole">
            <p:oleObj spid="_x0000_s41990" name="Формула" r:id="rId8" imgW="342720" imgH="253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57356" y="3857628"/>
            <a:ext cx="434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-корни квадратного уравнения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286256"/>
            <a:ext cx="32768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 Вернёмся к замене:</a:t>
            </a:r>
          </a:p>
          <a:p>
            <a:r>
              <a:rPr lang="ru-RU" sz="2800" i="1" dirty="0" smtClean="0"/>
              <a:t>1)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2)</a:t>
            </a:r>
            <a:endParaRPr lang="ru-RU" sz="2800" i="1" dirty="0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420688" y="4572000"/>
          <a:ext cx="1984375" cy="963613"/>
        </p:xfrm>
        <a:graphic>
          <a:graphicData uri="http://schemas.openxmlformats.org/presentationml/2006/ole">
            <p:oleObj spid="_x0000_s41991" name="Формула" r:id="rId9" imgW="469800" imgH="228600" progId="Equation.3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2285984" y="4572008"/>
          <a:ext cx="2643206" cy="994708"/>
        </p:xfrm>
        <a:graphic>
          <a:graphicData uri="http://schemas.openxmlformats.org/presentationml/2006/ole">
            <p:oleObj spid="_x0000_s41992" name="Формула" r:id="rId10" imgW="672840" imgH="2538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57752" y="4857760"/>
            <a:ext cx="845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если </a:t>
            </a:r>
            <a:endParaRPr lang="ru-RU" sz="2400" i="1" dirty="0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5786446" y="4650075"/>
          <a:ext cx="1214446" cy="737908"/>
        </p:xfrm>
        <a:graphic>
          <a:graphicData uri="http://schemas.openxmlformats.org/presentationml/2006/ole">
            <p:oleObj spid="_x0000_s41993" name="Формула" r:id="rId11" imgW="355320" imgH="215640" progId="Equation.3">
              <p:embed/>
            </p:oleObj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393700" y="5357813"/>
          <a:ext cx="2038350" cy="963612"/>
        </p:xfrm>
        <a:graphic>
          <a:graphicData uri="http://schemas.openxmlformats.org/presentationml/2006/ole">
            <p:oleObj spid="_x0000_s41994" name="Формула" r:id="rId12" imgW="482400" imgH="228600" progId="Equation.3">
              <p:embed/>
            </p:oleObj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2260600" y="5357813"/>
          <a:ext cx="2693988" cy="995362"/>
        </p:xfrm>
        <a:graphic>
          <a:graphicData uri="http://schemas.openxmlformats.org/presentationml/2006/ole">
            <p:oleObj spid="_x0000_s41995" name="Формула" r:id="rId13" imgW="685800" imgH="2538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57752" y="5643578"/>
            <a:ext cx="845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если </a:t>
            </a:r>
            <a:endParaRPr lang="ru-RU" sz="2400" i="1" dirty="0"/>
          </a:p>
        </p:txBody>
      </p:sp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5743575" y="5435600"/>
          <a:ext cx="1301750" cy="738188"/>
        </p:xfrm>
        <a:graphic>
          <a:graphicData uri="http://schemas.openxmlformats.org/presentationml/2006/ole">
            <p:oleObj spid="_x0000_s41996" name="Формула" r:id="rId14" imgW="380880" imgH="215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0" y="6215082"/>
            <a:ext cx="1412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 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2" grpId="0"/>
      <p:bldP spid="13" grpId="0"/>
      <p:bldP spid="16" grpId="0"/>
      <p:bldP spid="20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0" y="1214422"/>
            <a:ext cx="85010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1. Алгебра. 9 класс: </a:t>
            </a:r>
            <a:r>
              <a:rPr lang="ru-RU" dirty="0" err="1" smtClean="0"/>
              <a:t>учеб.для</a:t>
            </a:r>
            <a:r>
              <a:rPr lang="ru-RU" dirty="0" smtClean="0"/>
              <a:t> </a:t>
            </a:r>
            <a:r>
              <a:rPr lang="ru-RU" dirty="0" err="1" smtClean="0"/>
              <a:t>общеобразова</a:t>
            </a:r>
            <a:r>
              <a:rPr lang="ru-RU" dirty="0" smtClean="0"/>
              <a:t>. учреждений/ Ю.Н. Макарычев, </a:t>
            </a:r>
            <a:r>
              <a:rPr lang="ru-RU" dirty="0" err="1" smtClean="0"/>
              <a:t>н,г</a:t>
            </a:r>
            <a:r>
              <a:rPr lang="ru-RU" dirty="0" smtClean="0"/>
              <a:t>, </a:t>
            </a:r>
            <a:r>
              <a:rPr lang="ru-RU" dirty="0" err="1" smtClean="0"/>
              <a:t>Миндюк</a:t>
            </a:r>
            <a:r>
              <a:rPr lang="ru-RU" dirty="0" smtClean="0"/>
              <a:t>, к. И. </a:t>
            </a:r>
            <a:r>
              <a:rPr lang="ru-RU" dirty="0" err="1" smtClean="0"/>
              <a:t>Нешков</a:t>
            </a:r>
            <a:r>
              <a:rPr lang="ru-RU" dirty="0" smtClean="0"/>
              <a:t>, С.Б. Суворова; под ред. С.А. Теляковского.17 –е изд. – М.: Просвещение, 2010. – 271с.</a:t>
            </a:r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68313" y="333375"/>
            <a:ext cx="7993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Литература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42886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en-US" dirty="0" smtClean="0"/>
              <a:t>0M3158CAHR5URKCANWC03VCA2VOREACABKBYDECAEXFN5LCATHWDWCCAUS04I3CAE6397BCAZKKEWJCASJ88WVCAM07CL3CATY8OVKCATLGRIVCAEJUZQ3CAVRAEYKCA9F0EHUCAIH5CY7CAHBDH1YCA0URF07.jpg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0"/>
            <a:ext cx="74430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400" b="1" cap="none" spc="0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Целое </a:t>
            </a:r>
            <a:r>
              <a:rPr lang="ru-RU" sz="4400" b="1" cap="none" spc="0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уравнение и его корни</a:t>
            </a:r>
            <a:endParaRPr lang="ru-RU" sz="4400" b="1" cap="none" spc="0" dirty="0">
              <a:ln>
                <a:prstDash val="solid"/>
              </a:ln>
              <a:solidFill>
                <a:srgbClr val="0070C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57298"/>
            <a:ext cx="859652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Повторение. Схемы решения простейших 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уравнений.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Определение понятия целого уравнения.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Справочный материал: Что необходимо знать 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решении целых уравнений.</a:t>
            </a:r>
          </a:p>
          <a:p>
            <a:pPr marL="342900" indent="-34290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Основные методы решения целых уравнений.</a:t>
            </a:r>
          </a:p>
          <a:p>
            <a:pPr marL="342900" indent="-342900"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0" name="Picture 10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80016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Повторение: </a:t>
            </a:r>
            <a:r>
              <a:rPr lang="ru-RU" sz="4800" b="1" dirty="0" smtClean="0">
                <a:solidFill>
                  <a:srgbClr val="00B0F0"/>
                </a:solidFill>
              </a:rPr>
              <a:t>Линейные уравнения</a:t>
            </a:r>
            <a:endParaRPr lang="ru-RU" sz="4800" b="1" dirty="0">
              <a:solidFill>
                <a:srgbClr val="00B0F0"/>
              </a:solidFill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214282" y="857232"/>
            <a:ext cx="3786214" cy="2357454"/>
            <a:chOff x="428596" y="857232"/>
            <a:chExt cx="3357586" cy="1517655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500034" y="857232"/>
            <a:ext cx="2874073" cy="874718"/>
          </p:xfrm>
          <a:graphic>
            <a:graphicData uri="http://schemas.openxmlformats.org/presentationml/2006/ole">
              <p:oleObj spid="_x0000_s15362" name="Формула" r:id="rId4" imgW="583920" imgH="177480" progId="Equation.3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500034" y="1500174"/>
            <a:ext cx="2873375" cy="874713"/>
          </p:xfrm>
          <a:graphic>
            <a:graphicData uri="http://schemas.openxmlformats.org/presentationml/2006/ole">
              <p:oleObj spid="_x0000_s15363" name="Формула" r:id="rId5" imgW="583920" imgH="177480" progId="Equation.3">
                <p:embed/>
              </p:oleObj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428596" y="1000108"/>
              <a:ext cx="3357586" cy="13573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8"/>
          <p:cNvGrpSpPr/>
          <p:nvPr/>
        </p:nvGrpSpPr>
        <p:grpSpPr>
          <a:xfrm>
            <a:off x="4714876" y="3571876"/>
            <a:ext cx="4000528" cy="2446349"/>
            <a:chOff x="4643438" y="857232"/>
            <a:chExt cx="3357586" cy="1517655"/>
          </a:xfrm>
        </p:grpSpPr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4714876" y="857232"/>
            <a:ext cx="2874073" cy="874718"/>
          </p:xfrm>
          <a:graphic>
            <a:graphicData uri="http://schemas.openxmlformats.org/presentationml/2006/ole">
              <p:oleObj spid="_x0000_s15364" name="Формула" r:id="rId6" imgW="583920" imgH="177480" progId="Equation.3">
                <p:embed/>
              </p:oleObj>
            </a:graphicData>
          </a:graphic>
        </p:graphicFrame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4714876" y="1500174"/>
            <a:ext cx="2873375" cy="874713"/>
          </p:xfrm>
          <a:graphic>
            <a:graphicData uri="http://schemas.openxmlformats.org/presentationml/2006/ole">
              <p:oleObj spid="_x0000_s15365" name="Формула" r:id="rId7" imgW="583920" imgH="177480" progId="Equation.3">
                <p:embed/>
              </p:oleObj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4643438" y="1000108"/>
              <a:ext cx="3357586" cy="1357322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7"/>
          <p:cNvGrpSpPr/>
          <p:nvPr/>
        </p:nvGrpSpPr>
        <p:grpSpPr>
          <a:xfrm>
            <a:off x="214282" y="3571876"/>
            <a:ext cx="3857652" cy="2446349"/>
            <a:chOff x="428596" y="2643182"/>
            <a:chExt cx="3357586" cy="1517655"/>
          </a:xfrm>
        </p:grpSpPr>
        <p:graphicFrame>
          <p:nvGraphicFramePr>
            <p:cNvPr id="15" name="Объект 14"/>
            <p:cNvGraphicFramePr>
              <a:graphicFrameLocks noChangeAspect="1"/>
            </p:cNvGraphicFramePr>
            <p:nvPr/>
          </p:nvGraphicFramePr>
          <p:xfrm>
            <a:off x="428596" y="2643182"/>
            <a:ext cx="2874073" cy="874718"/>
          </p:xfrm>
          <a:graphic>
            <a:graphicData uri="http://schemas.openxmlformats.org/presentationml/2006/ole">
              <p:oleObj spid="_x0000_s15366" name="Формула" r:id="rId8" imgW="583920" imgH="177480" progId="Equation.3">
                <p:embed/>
              </p:oleObj>
            </a:graphicData>
          </a:graphic>
        </p:graphicFrame>
        <p:graphicFrame>
          <p:nvGraphicFramePr>
            <p:cNvPr id="16" name="Object 3"/>
            <p:cNvGraphicFramePr>
              <a:graphicFrameLocks noChangeAspect="1"/>
            </p:cNvGraphicFramePr>
            <p:nvPr/>
          </p:nvGraphicFramePr>
          <p:xfrm>
            <a:off x="500034" y="3286124"/>
            <a:ext cx="2873375" cy="874713"/>
          </p:xfrm>
          <a:graphic>
            <a:graphicData uri="http://schemas.openxmlformats.org/presentationml/2006/ole">
              <p:oleObj spid="_x0000_s15367" name="Формула" r:id="rId9" imgW="583920" imgH="177480" progId="Equation.3">
                <p:embed/>
              </p:oleObj>
            </a:graphicData>
          </a:graphic>
        </p:graphicFrame>
        <p:sp>
          <p:nvSpPr>
            <p:cNvPr id="17" name="Прямоугольник 16"/>
            <p:cNvSpPr/>
            <p:nvPr/>
          </p:nvSpPr>
          <p:spPr>
            <a:xfrm>
              <a:off x="428596" y="2786058"/>
              <a:ext cx="3357586" cy="1357322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28"/>
          <p:cNvGrpSpPr/>
          <p:nvPr/>
        </p:nvGrpSpPr>
        <p:grpSpPr>
          <a:xfrm>
            <a:off x="4572000" y="857232"/>
            <a:ext cx="4429156" cy="2389134"/>
            <a:chOff x="4500562" y="857232"/>
            <a:chExt cx="3357586" cy="1538687"/>
          </a:xfrm>
        </p:grpSpPr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4572000" y="857232"/>
            <a:ext cx="2874073" cy="874718"/>
          </p:xfrm>
          <a:graphic>
            <a:graphicData uri="http://schemas.openxmlformats.org/presentationml/2006/ole">
              <p:oleObj spid="_x0000_s15368" name="Формула" r:id="rId10" imgW="583920" imgH="177480" progId="Equation.3">
                <p:embed/>
              </p:oleObj>
            </a:graphicData>
          </a:graphic>
        </p:graphicFrame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4560519" y="1521206"/>
            <a:ext cx="2873375" cy="874713"/>
          </p:xfrm>
          <a:graphic>
            <a:graphicData uri="http://schemas.openxmlformats.org/presentationml/2006/ole">
              <p:oleObj spid="_x0000_s15369" name="Формула" r:id="rId11" imgW="583920" imgH="177480" progId="Equation.3">
                <p:embed/>
              </p:oleObj>
            </a:graphicData>
          </a:graphic>
        </p:graphicFrame>
        <p:sp>
          <p:nvSpPr>
            <p:cNvPr id="23" name="Прямоугольник 22"/>
            <p:cNvSpPr/>
            <p:nvPr/>
          </p:nvSpPr>
          <p:spPr>
            <a:xfrm>
              <a:off x="4500562" y="1000108"/>
              <a:ext cx="3357586" cy="135732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Группа 1"/>
          <p:cNvGrpSpPr/>
          <p:nvPr/>
        </p:nvGrpSpPr>
        <p:grpSpPr>
          <a:xfrm>
            <a:off x="214282" y="214313"/>
            <a:ext cx="3786214" cy="3397250"/>
            <a:chOff x="428596" y="857247"/>
            <a:chExt cx="3357586" cy="2187043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/>
          </p:nvGraphicFramePr>
          <p:xfrm>
            <a:off x="874890" y="857247"/>
            <a:ext cx="2124345" cy="874817"/>
          </p:xfrm>
          <a:graphic>
            <a:graphicData uri="http://schemas.openxmlformats.org/presentationml/2006/ole">
              <p:oleObj spid="_x0000_s2050" name="Формула" r:id="rId4" imgW="431640" imgH="177480" progId="Equation.3">
                <p:embed/>
              </p:oleObj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935401" y="1547075"/>
            <a:ext cx="1937109" cy="1497215"/>
          </p:xfrm>
          <a:graphic>
            <a:graphicData uri="http://schemas.openxmlformats.org/presentationml/2006/ole">
              <p:oleObj spid="_x0000_s2051" name="Формула" r:id="rId5" imgW="393480" imgH="393480" progId="Equation.3">
                <p:embed/>
              </p:oleObj>
            </a:graphicData>
          </a:graphic>
        </p:graphicFrame>
        <p:sp>
          <p:nvSpPr>
            <p:cNvPr id="5" name="Прямоугольник 4"/>
            <p:cNvSpPr/>
            <p:nvPr/>
          </p:nvSpPr>
          <p:spPr>
            <a:xfrm>
              <a:off x="428596" y="1000108"/>
              <a:ext cx="3357586" cy="1972643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857752" y="-214338"/>
            <a:ext cx="3786214" cy="3714774"/>
            <a:chOff x="428596" y="752090"/>
            <a:chExt cx="3357586" cy="2220661"/>
          </a:xfrm>
        </p:grpSpPr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935401" y="752090"/>
            <a:ext cx="1937109" cy="1494676"/>
          </p:xfrm>
          <a:graphic>
            <a:graphicData uri="http://schemas.openxmlformats.org/presentationml/2006/ole">
              <p:oleObj spid="_x0000_s2052" name="Формула" r:id="rId6" imgW="393480" imgH="393480" progId="Equation.3">
                <p:embed/>
              </p:oleObj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808700" y="2236933"/>
            <a:ext cx="2187695" cy="676552"/>
          </p:xfrm>
          <a:graphic>
            <a:graphicData uri="http://schemas.openxmlformats.org/presentationml/2006/ole">
              <p:oleObj spid="_x0000_s2053" name="Формула" r:id="rId7" imgW="444240" imgH="177480" progId="Equation.3">
                <p:embed/>
              </p:oleObj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428596" y="1000108"/>
              <a:ext cx="3357586" cy="1972643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42976" y="3571876"/>
            <a:ext cx="6733523" cy="2997373"/>
            <a:chOff x="428596" y="945368"/>
            <a:chExt cx="3357586" cy="2027383"/>
          </a:xfrm>
        </p:grpSpPr>
        <p:graphicFrame>
          <p:nvGraphicFramePr>
            <p:cNvPr id="11" name="Объект 10"/>
            <p:cNvGraphicFramePr>
              <a:graphicFrameLocks noChangeAspect="1"/>
            </p:cNvGraphicFramePr>
            <p:nvPr/>
          </p:nvGraphicFramePr>
          <p:xfrm>
            <a:off x="464218" y="945368"/>
            <a:ext cx="1701856" cy="1304632"/>
          </p:xfrm>
          <a:graphic>
            <a:graphicData uri="http://schemas.openxmlformats.org/presentationml/2006/ole">
              <p:oleObj spid="_x0000_s2054" name="Формула" r:id="rId8" imgW="393480" imgH="393480" progId="Equation.3">
                <p:embed/>
              </p:oleObj>
            </a:graphicData>
          </a:graphic>
        </p:graphicFrame>
        <p:graphicFrame>
          <p:nvGraphicFramePr>
            <p:cNvPr id="12" name="Object 3"/>
            <p:cNvGraphicFramePr>
              <a:graphicFrameLocks noChangeAspect="1"/>
            </p:cNvGraphicFramePr>
            <p:nvPr/>
          </p:nvGraphicFramePr>
          <p:xfrm>
            <a:off x="1911166" y="1766803"/>
            <a:ext cx="1759001" cy="1195801"/>
          </p:xfrm>
          <a:graphic>
            <a:graphicData uri="http://schemas.openxmlformats.org/presentationml/2006/ole">
              <p:oleObj spid="_x0000_s2055" name="Формула" r:id="rId9" imgW="393480" imgH="393480" progId="Equation.3">
                <p:embed/>
              </p:oleObj>
            </a:graphicData>
          </a:graphic>
        </p:graphicFrame>
        <p:sp>
          <p:nvSpPr>
            <p:cNvPr id="13" name="Прямоугольник 12"/>
            <p:cNvSpPr/>
            <p:nvPr/>
          </p:nvSpPr>
          <p:spPr>
            <a:xfrm>
              <a:off x="428596" y="1000108"/>
              <a:ext cx="3357586" cy="1972643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000629" y="3829050"/>
          <a:ext cx="2928958" cy="968375"/>
        </p:xfrm>
        <a:graphic>
          <a:graphicData uri="http://schemas.openxmlformats.org/presentationml/2006/ole">
            <p:oleObj spid="_x0000_s2056" name="Формула" r:id="rId10" imgW="457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531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Решите уравнения: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00042"/>
            <a:ext cx="2704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+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7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2704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+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5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28934"/>
            <a:ext cx="2704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+ 3 = 7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71678"/>
            <a:ext cx="2704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+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2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857628"/>
            <a:ext cx="2541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- 5 = 7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857760"/>
            <a:ext cx="2541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7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715016"/>
            <a:ext cx="2541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3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500042"/>
            <a:ext cx="2483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∙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7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643438" y="1214422"/>
            <a:ext cx="2422876" cy="1315725"/>
            <a:chOff x="4929190" y="1428736"/>
            <a:chExt cx="2422876" cy="1315725"/>
          </a:xfrm>
        </p:grpSpPr>
        <p:sp>
          <p:nvSpPr>
            <p:cNvPr id="11" name="TextBox 10"/>
            <p:cNvSpPr txBox="1"/>
            <p:nvPr/>
          </p:nvSpPr>
          <p:spPr>
            <a:xfrm>
              <a:off x="5214942" y="1571612"/>
              <a:ext cx="213712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i="1" dirty="0" smtClean="0">
                  <a:latin typeface="Times New Roman" pitchFamily="18" charset="0"/>
                  <a:cs typeface="Times New Roman" pitchFamily="18" charset="0"/>
                </a:rPr>
                <a:t> ∙ </a:t>
              </a:r>
              <a:r>
                <a:rPr lang="ru-RU" sz="5400" b="1" i="1" dirty="0" err="1" smtClean="0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5400" b="1" i="1" dirty="0" smtClean="0">
                  <a:latin typeface="Times New Roman" pitchFamily="18" charset="0"/>
                  <a:cs typeface="Times New Roman" pitchFamily="18" charset="0"/>
                </a:rPr>
                <a:t> = 7</a:t>
              </a:r>
              <a:endParaRPr lang="ru-RU" sz="5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Объект 11"/>
            <p:cNvGraphicFramePr>
              <a:graphicFrameLocks noChangeAspect="1"/>
            </p:cNvGraphicFramePr>
            <p:nvPr/>
          </p:nvGraphicFramePr>
          <p:xfrm>
            <a:off x="4929190" y="1428736"/>
            <a:ext cx="571504" cy="1315725"/>
          </p:xfrm>
          <a:graphic>
            <a:graphicData uri="http://schemas.openxmlformats.org/presentationml/2006/ole">
              <p:oleObj spid="_x0000_s45058" name="Формула" r:id="rId3" imgW="139680" imgH="393480" progId="Equation.3">
                <p:embed/>
              </p:oleObj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4357686" y="2285992"/>
            <a:ext cx="2656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∙ 5 = 5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3438" y="3357562"/>
            <a:ext cx="2656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∙ 5 = 1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4876" y="4357694"/>
            <a:ext cx="2483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5 ∙ </a:t>
            </a:r>
            <a:r>
              <a:rPr lang="ru-RU" sz="5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000628" y="5357826"/>
          <a:ext cx="1928826" cy="1335776"/>
        </p:xfrm>
        <a:graphic>
          <a:graphicData uri="http://schemas.openxmlformats.org/presentationml/2006/ole">
            <p:oleObj spid="_x0000_s45059" name="Формула" r:id="rId4" imgW="44424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714612" y="571480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4786322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-2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5715016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2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15206" y="3357562"/>
            <a:ext cx="1271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206" y="2357430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80001" y="1357298"/>
            <a:ext cx="1963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35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86644" y="357166"/>
            <a:ext cx="1271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86050" y="2928934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3174" y="3786190"/>
            <a:ext cx="1963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12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14612" y="2071678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-3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6644" y="4429132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72330" y="5643578"/>
            <a:ext cx="1271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4612" y="1357298"/>
            <a:ext cx="1617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5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8483600" y="214290"/>
          <a:ext cx="660400" cy="1335087"/>
        </p:xfrm>
        <a:graphic>
          <a:graphicData uri="http://schemas.openxmlformats.org/presentationml/2006/ole">
            <p:oleObj spid="_x0000_s45060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8242300" y="3214688"/>
          <a:ext cx="604838" cy="1335087"/>
        </p:xfrm>
        <a:graphic>
          <a:graphicData uri="http://schemas.openxmlformats.org/presentationml/2006/ole">
            <p:oleObj spid="_x0000_s45061" name="Формула" r:id="rId6" imgW="139680" imgH="39348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8045450" y="5429250"/>
          <a:ext cx="660400" cy="1335088"/>
        </p:xfrm>
        <a:graphic>
          <a:graphicData uri="http://schemas.openxmlformats.org/presentationml/2006/ole">
            <p:oleObj spid="_x0000_s45062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0"/>
            <a:ext cx="67599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Поставь себе отметку!</a:t>
            </a:r>
            <a:endParaRPr lang="ru-RU" sz="5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071546"/>
            <a:ext cx="3855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 – 5 баллов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357430"/>
            <a:ext cx="3855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6 – 9 баллов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3643314"/>
            <a:ext cx="4557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10 – 12 баллов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500570"/>
            <a:ext cx="3196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13 баллов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4876" y="928670"/>
            <a:ext cx="1810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«2»</a:t>
            </a:r>
            <a:endParaRPr lang="ru-RU" sz="8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3357562"/>
            <a:ext cx="1810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B0F0"/>
                </a:solidFill>
              </a:rPr>
              <a:t>«4»</a:t>
            </a:r>
            <a:endParaRPr lang="ru-RU" sz="80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2066" y="4429132"/>
            <a:ext cx="1810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«5»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2214554"/>
            <a:ext cx="1810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</a:rPr>
              <a:t>«3»</a:t>
            </a:r>
            <a:endParaRPr lang="ru-RU" sz="8000" b="1" dirty="0">
              <a:solidFill>
                <a:srgbClr val="00B050"/>
              </a:solidFill>
            </a:endParaRPr>
          </a:p>
        </p:txBody>
      </p:sp>
      <p:pic>
        <p:nvPicPr>
          <p:cNvPr id="16387" name="Picture 3" descr="C:\Documents and Settings\ADMIN\Рабочий стол\Анимации\1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8558" y="285728"/>
            <a:ext cx="1595442" cy="1595442"/>
          </a:xfrm>
          <a:prstGeom prst="rect">
            <a:avLst/>
          </a:prstGeom>
          <a:noFill/>
        </p:spPr>
      </p:pic>
      <p:pic>
        <p:nvPicPr>
          <p:cNvPr id="16388" name="Picture 4" descr="D:\перенос 2011\Анимации\jemocii_3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428736"/>
            <a:ext cx="1285884" cy="1785950"/>
          </a:xfrm>
          <a:prstGeom prst="rect">
            <a:avLst/>
          </a:prstGeom>
          <a:noFill/>
        </p:spPr>
      </p:pic>
      <p:pic>
        <p:nvPicPr>
          <p:cNvPr id="16389" name="Picture 5" descr="D:\перенос 2011\Анимации\jemocii_1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26" y="2714620"/>
            <a:ext cx="1643074" cy="1615689"/>
          </a:xfrm>
          <a:prstGeom prst="rect">
            <a:avLst/>
          </a:prstGeom>
          <a:noFill/>
        </p:spPr>
      </p:pic>
      <p:pic>
        <p:nvPicPr>
          <p:cNvPr id="16390" name="Picture 6" descr="D:\перенос 2011\Анимации\detskie160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72313" y="4275297"/>
            <a:ext cx="2071687" cy="2582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4430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4400" b="1" cap="none" spc="0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Целое </a:t>
            </a:r>
            <a:r>
              <a:rPr lang="ru-RU" sz="4400" b="1" cap="none" spc="0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уравнение и его корни</a:t>
            </a:r>
            <a:endParaRPr lang="ru-RU" sz="4400" b="1" cap="none" spc="0" dirty="0">
              <a:ln>
                <a:prstDash val="solid"/>
              </a:ln>
              <a:solidFill>
                <a:srgbClr val="0070C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2483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Уравнения, в которых левая и правая части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являются целыми выражениями, называются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целыми уравнениями.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3108" y="3412764"/>
          <a:ext cx="3357586" cy="1297250"/>
        </p:xfrm>
        <a:graphic>
          <a:graphicData uri="http://schemas.openxmlformats.org/presentationml/2006/ole">
            <p:oleObj spid="_x0000_s29697" name="Формула" r:id="rId4" imgW="558720" imgH="21564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0" y="4286256"/>
          <a:ext cx="1855900" cy="928687"/>
        </p:xfrm>
        <a:graphic>
          <a:graphicData uri="http://schemas.openxmlformats.org/presentationml/2006/ole">
            <p:oleObj spid="_x0000_s29698" name="Формула" r:id="rId5" imgW="431640" imgH="2156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57356" y="4500570"/>
            <a:ext cx="5449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многочлен стандартного вида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006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уравнения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степень многочлена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928934"/>
            <a:ext cx="8431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Общая запись уравнения с одной переменной: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721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 все корни многочлена Р(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или установить, что их нет.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-184666"/>
            <a:ext cx="620144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Какова </a:t>
            </a:r>
            <a:r>
              <a:rPr lang="ru-RU" sz="4000" dirty="0" smtClean="0"/>
              <a:t>степень  уравнения:</a:t>
            </a:r>
          </a:p>
          <a:p>
            <a:r>
              <a:rPr lang="ru-RU" sz="4000" dirty="0" smtClean="0"/>
              <a:t>А) 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Б)</a:t>
            </a:r>
          </a:p>
          <a:p>
            <a:endParaRPr lang="ru-RU" sz="4000" dirty="0" smtClean="0"/>
          </a:p>
          <a:p>
            <a:r>
              <a:rPr lang="ru-RU" sz="4000" dirty="0" smtClean="0"/>
              <a:t>В)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Г)  </a:t>
            </a:r>
            <a:endParaRPr lang="ru-RU" sz="4000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839788" y="538517"/>
          <a:ext cx="5589600" cy="1104533"/>
        </p:xfrm>
        <a:graphic>
          <a:graphicData uri="http://schemas.openxmlformats.org/presentationml/2006/ole">
            <p:oleObj spid="_x0000_s16389" name="Формула" r:id="rId4" imgW="1028520" imgH="203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857224" y="2000240"/>
          <a:ext cx="5428347" cy="1143001"/>
        </p:xfrm>
        <a:graphic>
          <a:graphicData uri="http://schemas.openxmlformats.org/presentationml/2006/ole">
            <p:oleObj spid="_x0000_s16390" name="Формула" r:id="rId5" imgW="965160" imgH="20304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928662" y="3286124"/>
          <a:ext cx="2432181" cy="1795462"/>
        </p:xfrm>
        <a:graphic>
          <a:graphicData uri="http://schemas.openxmlformats.org/presentationml/2006/ole">
            <p:oleObj spid="_x0000_s16391" name="Формула" r:id="rId6" imgW="533160" imgH="39348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928662" y="5429264"/>
          <a:ext cx="5186363" cy="1000125"/>
        </p:xfrm>
        <a:graphic>
          <a:graphicData uri="http://schemas.openxmlformats.org/presentationml/2006/ole">
            <p:oleObj spid="_x0000_s16392" name="Формула" r:id="rId7" imgW="105408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29454" y="5714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5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200024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6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72330" y="364331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5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5206" y="5143512"/>
            <a:ext cx="614271" cy="111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2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ADMIN\Рабочий стол\Анимации\Фоны\1б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-184666"/>
            <a:ext cx="631685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 </a:t>
            </a:r>
            <a:r>
              <a:rPr lang="ru-RU" sz="4000" dirty="0" smtClean="0"/>
              <a:t>Какова степень  уравнения:</a:t>
            </a:r>
          </a:p>
          <a:p>
            <a:r>
              <a:rPr lang="ru-RU" sz="4000" dirty="0" smtClean="0"/>
              <a:t>Д) 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Е)</a:t>
            </a:r>
          </a:p>
          <a:p>
            <a:r>
              <a:rPr lang="ru-RU" sz="4000" dirty="0" smtClean="0"/>
              <a:t> </a:t>
            </a:r>
            <a:endParaRPr lang="ru-RU" sz="4000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428729" y="822059"/>
          <a:ext cx="3143272" cy="2030658"/>
        </p:xfrm>
        <a:graphic>
          <a:graphicData uri="http://schemas.openxmlformats.org/presentationml/2006/ole">
            <p:oleObj spid="_x0000_s31746" name="Формула" r:id="rId4" imgW="609480" imgH="39348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42844" y="3689488"/>
          <a:ext cx="7072362" cy="1247637"/>
        </p:xfrm>
        <a:graphic>
          <a:graphicData uri="http://schemas.openxmlformats.org/presentationml/2006/ole">
            <p:oleObj spid="_x0000_s31747" name="Формула" r:id="rId5" imgW="129528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8082" y="142873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1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396" y="364331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1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533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64</cp:revision>
  <dcterms:created xsi:type="dcterms:W3CDTF">2010-09-02T13:26:19Z</dcterms:created>
  <dcterms:modified xsi:type="dcterms:W3CDTF">2012-11-11T13:38:04Z</dcterms:modified>
</cp:coreProperties>
</file>