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2" r:id="rId3"/>
    <p:sldId id="258" r:id="rId4"/>
    <p:sldId id="259" r:id="rId5"/>
    <p:sldId id="260" r:id="rId6"/>
    <p:sldId id="270" r:id="rId7"/>
    <p:sldId id="263" r:id="rId8"/>
    <p:sldId id="261" r:id="rId9"/>
    <p:sldId id="266" r:id="rId10"/>
    <p:sldId id="265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79221-C28B-4E48-93B9-3BD344ED3A37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88795-584E-49D8-8277-E949E8C87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88795-584E-49D8-8277-E949E8C872F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4212" name="Slide Number Placeholder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B3AA643-7703-49FA-A17E-85E1D8159D49}" type="slidenum">
              <a:rPr lang="en-US" sz="1200" b="0">
                <a:latin typeface="Calibri" pitchFamily="34" charset="0"/>
              </a:rPr>
              <a:pPr algn="r"/>
              <a:t>2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6D09-125B-4321-A382-7236AE571824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32D0-801D-456F-93A1-A2F4E92D0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6D09-125B-4321-A382-7236AE571824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32D0-801D-456F-93A1-A2F4E92D0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6D09-125B-4321-A382-7236AE571824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32D0-801D-456F-93A1-A2F4E92D0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6D09-125B-4321-A382-7236AE571824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32D0-801D-456F-93A1-A2F4E92D0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6D09-125B-4321-A382-7236AE571824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32D0-801D-456F-93A1-A2F4E92D0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6D09-125B-4321-A382-7236AE571824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32D0-801D-456F-93A1-A2F4E92D0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6D09-125B-4321-A382-7236AE571824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32D0-801D-456F-93A1-A2F4E92D0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6D09-125B-4321-A382-7236AE571824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32D0-801D-456F-93A1-A2F4E92D0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6D09-125B-4321-A382-7236AE571824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32D0-801D-456F-93A1-A2F4E92D0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6D09-125B-4321-A382-7236AE571824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32D0-801D-456F-93A1-A2F4E92D0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6D09-125B-4321-A382-7236AE571824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4732D0-801D-456F-93A1-A2F4E92D0E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016D09-125B-4321-A382-7236AE571824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4732D0-801D-456F-93A1-A2F4E92D0EC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mnazia.vseversk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76470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rgbClr val="002060"/>
                </a:solidFill>
              </a:rPr>
              <a:t>Муниципальное бюджетное общеобразовательное учреждение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1196752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Северская      гимназия</a:t>
            </a:r>
            <a:endParaRPr lang="ru-RU" dirty="0"/>
          </a:p>
        </p:txBody>
      </p:sp>
      <p:pic>
        <p:nvPicPr>
          <p:cNvPr id="6" name="Picture 1" descr="school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504056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2"/>
          <p:cNvGrpSpPr>
            <a:grpSpLocks noGrp="1"/>
          </p:cNvGrpSpPr>
          <p:nvPr>
            <p:ph type="ctrTitle"/>
          </p:nvPr>
        </p:nvGrpSpPr>
        <p:grpSpPr bwMode="auto">
          <a:xfrm>
            <a:off x="8100392" y="1052736"/>
            <a:ext cx="648072" cy="720080"/>
            <a:chOff x="1881" y="594"/>
            <a:chExt cx="1563" cy="1701"/>
          </a:xfrm>
        </p:grpSpPr>
        <p:sp>
          <p:nvSpPr>
            <p:cNvPr id="9" name="Freeform 3"/>
            <p:cNvSpPr>
              <a:spLocks/>
            </p:cNvSpPr>
            <p:nvPr/>
          </p:nvSpPr>
          <p:spPr bwMode="auto">
            <a:xfrm>
              <a:off x="1881" y="774"/>
              <a:ext cx="1563" cy="1521"/>
            </a:xfrm>
            <a:custGeom>
              <a:avLst/>
              <a:gdLst>
                <a:gd name="T0" fmla="*/ 1016 w 1521"/>
                <a:gd name="T1" fmla="*/ 5 h 1521"/>
                <a:gd name="T2" fmla="*/ 1195 w 1521"/>
                <a:gd name="T3" fmla="*/ 34 h 1521"/>
                <a:gd name="T4" fmla="*/ 1361 w 1521"/>
                <a:gd name="T5" fmla="*/ 91 h 1521"/>
                <a:gd name="T6" fmla="*/ 1502 w 1521"/>
                <a:gd name="T7" fmla="*/ 173 h 1521"/>
                <a:gd name="T8" fmla="*/ 1630 w 1521"/>
                <a:gd name="T9" fmla="*/ 278 h 1521"/>
                <a:gd name="T10" fmla="*/ 1731 w 1521"/>
                <a:gd name="T11" fmla="*/ 398 h 1521"/>
                <a:gd name="T12" fmla="*/ 1799 w 1521"/>
                <a:gd name="T13" fmla="*/ 533 h 1521"/>
                <a:gd name="T14" fmla="*/ 1834 w 1521"/>
                <a:gd name="T15" fmla="*/ 681 h 1521"/>
                <a:gd name="T16" fmla="*/ 1834 w 1521"/>
                <a:gd name="T17" fmla="*/ 840 h 1521"/>
                <a:gd name="T18" fmla="*/ 1799 w 1521"/>
                <a:gd name="T19" fmla="*/ 989 h 1521"/>
                <a:gd name="T20" fmla="*/ 1731 w 1521"/>
                <a:gd name="T21" fmla="*/ 1123 h 1521"/>
                <a:gd name="T22" fmla="*/ 1630 w 1521"/>
                <a:gd name="T23" fmla="*/ 1243 h 1521"/>
                <a:gd name="T24" fmla="*/ 1502 w 1521"/>
                <a:gd name="T25" fmla="*/ 1349 h 1521"/>
                <a:gd name="T26" fmla="*/ 1361 w 1521"/>
                <a:gd name="T27" fmla="*/ 1430 h 1521"/>
                <a:gd name="T28" fmla="*/ 1195 w 1521"/>
                <a:gd name="T29" fmla="*/ 1488 h 1521"/>
                <a:gd name="T30" fmla="*/ 1016 w 1521"/>
                <a:gd name="T31" fmla="*/ 1517 h 1521"/>
                <a:gd name="T32" fmla="*/ 824 w 1521"/>
                <a:gd name="T33" fmla="*/ 1517 h 1521"/>
                <a:gd name="T34" fmla="*/ 645 w 1521"/>
                <a:gd name="T35" fmla="*/ 1488 h 1521"/>
                <a:gd name="T36" fmla="*/ 482 w 1521"/>
                <a:gd name="T37" fmla="*/ 1430 h 1521"/>
                <a:gd name="T38" fmla="*/ 338 w 1521"/>
                <a:gd name="T39" fmla="*/ 1349 h 1521"/>
                <a:gd name="T40" fmla="*/ 209 w 1521"/>
                <a:gd name="T41" fmla="*/ 1243 h 1521"/>
                <a:gd name="T42" fmla="*/ 112 w 1521"/>
                <a:gd name="T43" fmla="*/ 1123 h 1521"/>
                <a:gd name="T44" fmla="*/ 41 w 1521"/>
                <a:gd name="T45" fmla="*/ 989 h 1521"/>
                <a:gd name="T46" fmla="*/ 5 w 1521"/>
                <a:gd name="T47" fmla="*/ 840 h 1521"/>
                <a:gd name="T48" fmla="*/ 5 w 1521"/>
                <a:gd name="T49" fmla="*/ 681 h 1521"/>
                <a:gd name="T50" fmla="*/ 41 w 1521"/>
                <a:gd name="T51" fmla="*/ 533 h 1521"/>
                <a:gd name="T52" fmla="*/ 112 w 1521"/>
                <a:gd name="T53" fmla="*/ 398 h 1521"/>
                <a:gd name="T54" fmla="*/ 209 w 1521"/>
                <a:gd name="T55" fmla="*/ 278 h 1521"/>
                <a:gd name="T56" fmla="*/ 338 w 1521"/>
                <a:gd name="T57" fmla="*/ 173 h 1521"/>
                <a:gd name="T58" fmla="*/ 482 w 1521"/>
                <a:gd name="T59" fmla="*/ 91 h 1521"/>
                <a:gd name="T60" fmla="*/ 645 w 1521"/>
                <a:gd name="T61" fmla="*/ 34 h 1521"/>
                <a:gd name="T62" fmla="*/ 824 w 1521"/>
                <a:gd name="T63" fmla="*/ 5 h 152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521"/>
                <a:gd name="T97" fmla="*/ 0 h 1521"/>
                <a:gd name="T98" fmla="*/ 1521 w 1521"/>
                <a:gd name="T99" fmla="*/ 1521 h 152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521" h="1521">
                  <a:moveTo>
                    <a:pt x="763" y="0"/>
                  </a:moveTo>
                  <a:lnTo>
                    <a:pt x="840" y="5"/>
                  </a:lnTo>
                  <a:lnTo>
                    <a:pt x="912" y="14"/>
                  </a:lnTo>
                  <a:lnTo>
                    <a:pt x="988" y="34"/>
                  </a:lnTo>
                  <a:lnTo>
                    <a:pt x="1056" y="58"/>
                  </a:lnTo>
                  <a:lnTo>
                    <a:pt x="1123" y="91"/>
                  </a:lnTo>
                  <a:lnTo>
                    <a:pt x="1185" y="130"/>
                  </a:lnTo>
                  <a:lnTo>
                    <a:pt x="1243" y="173"/>
                  </a:lnTo>
                  <a:lnTo>
                    <a:pt x="1300" y="226"/>
                  </a:lnTo>
                  <a:lnTo>
                    <a:pt x="1348" y="278"/>
                  </a:lnTo>
                  <a:lnTo>
                    <a:pt x="1391" y="336"/>
                  </a:lnTo>
                  <a:lnTo>
                    <a:pt x="1430" y="398"/>
                  </a:lnTo>
                  <a:lnTo>
                    <a:pt x="1463" y="466"/>
                  </a:lnTo>
                  <a:lnTo>
                    <a:pt x="1487" y="533"/>
                  </a:lnTo>
                  <a:lnTo>
                    <a:pt x="1507" y="609"/>
                  </a:lnTo>
                  <a:lnTo>
                    <a:pt x="1516" y="681"/>
                  </a:lnTo>
                  <a:lnTo>
                    <a:pt x="1521" y="763"/>
                  </a:lnTo>
                  <a:lnTo>
                    <a:pt x="1516" y="840"/>
                  </a:lnTo>
                  <a:lnTo>
                    <a:pt x="1507" y="912"/>
                  </a:lnTo>
                  <a:lnTo>
                    <a:pt x="1487" y="989"/>
                  </a:lnTo>
                  <a:lnTo>
                    <a:pt x="1463" y="1056"/>
                  </a:lnTo>
                  <a:lnTo>
                    <a:pt x="1430" y="1123"/>
                  </a:lnTo>
                  <a:lnTo>
                    <a:pt x="1391" y="1185"/>
                  </a:lnTo>
                  <a:lnTo>
                    <a:pt x="1348" y="1243"/>
                  </a:lnTo>
                  <a:lnTo>
                    <a:pt x="1300" y="1301"/>
                  </a:lnTo>
                  <a:lnTo>
                    <a:pt x="1243" y="1349"/>
                  </a:lnTo>
                  <a:lnTo>
                    <a:pt x="1185" y="1392"/>
                  </a:lnTo>
                  <a:lnTo>
                    <a:pt x="1123" y="1430"/>
                  </a:lnTo>
                  <a:lnTo>
                    <a:pt x="1056" y="1464"/>
                  </a:lnTo>
                  <a:lnTo>
                    <a:pt x="988" y="1488"/>
                  </a:lnTo>
                  <a:lnTo>
                    <a:pt x="912" y="1507"/>
                  </a:lnTo>
                  <a:lnTo>
                    <a:pt x="840" y="1517"/>
                  </a:lnTo>
                  <a:lnTo>
                    <a:pt x="763" y="1521"/>
                  </a:lnTo>
                  <a:lnTo>
                    <a:pt x="681" y="1517"/>
                  </a:lnTo>
                  <a:lnTo>
                    <a:pt x="610" y="1507"/>
                  </a:lnTo>
                  <a:lnTo>
                    <a:pt x="533" y="1488"/>
                  </a:lnTo>
                  <a:lnTo>
                    <a:pt x="466" y="1464"/>
                  </a:lnTo>
                  <a:lnTo>
                    <a:pt x="398" y="1430"/>
                  </a:lnTo>
                  <a:lnTo>
                    <a:pt x="336" y="1392"/>
                  </a:lnTo>
                  <a:lnTo>
                    <a:pt x="279" y="1349"/>
                  </a:lnTo>
                  <a:lnTo>
                    <a:pt x="221" y="1301"/>
                  </a:lnTo>
                  <a:lnTo>
                    <a:pt x="173" y="1243"/>
                  </a:lnTo>
                  <a:lnTo>
                    <a:pt x="130" y="1185"/>
                  </a:lnTo>
                  <a:lnTo>
                    <a:pt x="91" y="1123"/>
                  </a:lnTo>
                  <a:lnTo>
                    <a:pt x="58" y="1056"/>
                  </a:lnTo>
                  <a:lnTo>
                    <a:pt x="34" y="989"/>
                  </a:lnTo>
                  <a:lnTo>
                    <a:pt x="15" y="912"/>
                  </a:lnTo>
                  <a:lnTo>
                    <a:pt x="5" y="840"/>
                  </a:lnTo>
                  <a:lnTo>
                    <a:pt x="0" y="763"/>
                  </a:lnTo>
                  <a:lnTo>
                    <a:pt x="5" y="681"/>
                  </a:lnTo>
                  <a:lnTo>
                    <a:pt x="15" y="609"/>
                  </a:lnTo>
                  <a:lnTo>
                    <a:pt x="34" y="533"/>
                  </a:lnTo>
                  <a:lnTo>
                    <a:pt x="58" y="466"/>
                  </a:lnTo>
                  <a:lnTo>
                    <a:pt x="91" y="398"/>
                  </a:lnTo>
                  <a:lnTo>
                    <a:pt x="130" y="336"/>
                  </a:lnTo>
                  <a:lnTo>
                    <a:pt x="173" y="278"/>
                  </a:lnTo>
                  <a:lnTo>
                    <a:pt x="221" y="226"/>
                  </a:lnTo>
                  <a:lnTo>
                    <a:pt x="279" y="173"/>
                  </a:lnTo>
                  <a:lnTo>
                    <a:pt x="336" y="130"/>
                  </a:lnTo>
                  <a:lnTo>
                    <a:pt x="398" y="91"/>
                  </a:lnTo>
                  <a:lnTo>
                    <a:pt x="466" y="58"/>
                  </a:lnTo>
                  <a:lnTo>
                    <a:pt x="533" y="34"/>
                  </a:lnTo>
                  <a:lnTo>
                    <a:pt x="610" y="14"/>
                  </a:lnTo>
                  <a:lnTo>
                    <a:pt x="681" y="5"/>
                  </a:lnTo>
                  <a:lnTo>
                    <a:pt x="763" y="0"/>
                  </a:lnTo>
                </a:path>
              </a:pathLst>
            </a:custGeom>
            <a:noFill/>
            <a:ln w="3175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4"/>
            <p:cNvSpPr>
              <a:spLocks/>
            </p:cNvSpPr>
            <p:nvPr/>
          </p:nvSpPr>
          <p:spPr bwMode="auto">
            <a:xfrm>
              <a:off x="2615" y="1247"/>
              <a:ext cx="567" cy="734"/>
            </a:xfrm>
            <a:custGeom>
              <a:avLst/>
              <a:gdLst>
                <a:gd name="T0" fmla="*/ 451 w 552"/>
                <a:gd name="T1" fmla="*/ 0 h 734"/>
                <a:gd name="T2" fmla="*/ 666 w 552"/>
                <a:gd name="T3" fmla="*/ 14 h 734"/>
                <a:gd name="T4" fmla="*/ 537 w 552"/>
                <a:gd name="T5" fmla="*/ 62 h 734"/>
                <a:gd name="T6" fmla="*/ 562 w 552"/>
                <a:gd name="T7" fmla="*/ 148 h 734"/>
                <a:gd name="T8" fmla="*/ 585 w 552"/>
                <a:gd name="T9" fmla="*/ 225 h 734"/>
                <a:gd name="T10" fmla="*/ 596 w 552"/>
                <a:gd name="T11" fmla="*/ 302 h 734"/>
                <a:gd name="T12" fmla="*/ 596 w 552"/>
                <a:gd name="T13" fmla="*/ 369 h 734"/>
                <a:gd name="T14" fmla="*/ 591 w 552"/>
                <a:gd name="T15" fmla="*/ 436 h 734"/>
                <a:gd name="T16" fmla="*/ 579 w 552"/>
                <a:gd name="T17" fmla="*/ 494 h 734"/>
                <a:gd name="T18" fmla="*/ 557 w 552"/>
                <a:gd name="T19" fmla="*/ 547 h 734"/>
                <a:gd name="T20" fmla="*/ 528 w 552"/>
                <a:gd name="T21" fmla="*/ 595 h 734"/>
                <a:gd name="T22" fmla="*/ 487 w 552"/>
                <a:gd name="T23" fmla="*/ 633 h 734"/>
                <a:gd name="T24" fmla="*/ 440 w 552"/>
                <a:gd name="T25" fmla="*/ 667 h 734"/>
                <a:gd name="T26" fmla="*/ 388 w 552"/>
                <a:gd name="T27" fmla="*/ 696 h 734"/>
                <a:gd name="T28" fmla="*/ 325 w 552"/>
                <a:gd name="T29" fmla="*/ 715 h 734"/>
                <a:gd name="T30" fmla="*/ 255 w 552"/>
                <a:gd name="T31" fmla="*/ 729 h 734"/>
                <a:gd name="T32" fmla="*/ 179 w 552"/>
                <a:gd name="T33" fmla="*/ 734 h 734"/>
                <a:gd name="T34" fmla="*/ 91 w 552"/>
                <a:gd name="T35" fmla="*/ 729 h 734"/>
                <a:gd name="T36" fmla="*/ 0 w 552"/>
                <a:gd name="T37" fmla="*/ 715 h 734"/>
                <a:gd name="T38" fmla="*/ 186 w 552"/>
                <a:gd name="T39" fmla="*/ 283 h 734"/>
                <a:gd name="T40" fmla="*/ 215 w 552"/>
                <a:gd name="T41" fmla="*/ 283 h 734"/>
                <a:gd name="T42" fmla="*/ 243 w 552"/>
                <a:gd name="T43" fmla="*/ 283 h 734"/>
                <a:gd name="T44" fmla="*/ 272 w 552"/>
                <a:gd name="T45" fmla="*/ 278 h 734"/>
                <a:gd name="T46" fmla="*/ 302 w 552"/>
                <a:gd name="T47" fmla="*/ 273 h 734"/>
                <a:gd name="T48" fmla="*/ 325 w 552"/>
                <a:gd name="T49" fmla="*/ 264 h 734"/>
                <a:gd name="T50" fmla="*/ 347 w 552"/>
                <a:gd name="T51" fmla="*/ 249 h 734"/>
                <a:gd name="T52" fmla="*/ 371 w 552"/>
                <a:gd name="T53" fmla="*/ 235 h 734"/>
                <a:gd name="T54" fmla="*/ 388 w 552"/>
                <a:gd name="T55" fmla="*/ 216 h 734"/>
                <a:gd name="T56" fmla="*/ 399 w 552"/>
                <a:gd name="T57" fmla="*/ 196 h 734"/>
                <a:gd name="T58" fmla="*/ 417 w 552"/>
                <a:gd name="T59" fmla="*/ 172 h 734"/>
                <a:gd name="T60" fmla="*/ 428 w 552"/>
                <a:gd name="T61" fmla="*/ 148 h 734"/>
                <a:gd name="T62" fmla="*/ 440 w 552"/>
                <a:gd name="T63" fmla="*/ 120 h 734"/>
                <a:gd name="T64" fmla="*/ 446 w 552"/>
                <a:gd name="T65" fmla="*/ 62 h 734"/>
                <a:gd name="T66" fmla="*/ 451 w 552"/>
                <a:gd name="T67" fmla="*/ 0 h 73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52"/>
                <a:gd name="T103" fmla="*/ 0 h 734"/>
                <a:gd name="T104" fmla="*/ 552 w 552"/>
                <a:gd name="T105" fmla="*/ 734 h 73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52" h="734">
                  <a:moveTo>
                    <a:pt x="374" y="0"/>
                  </a:moveTo>
                  <a:lnTo>
                    <a:pt x="552" y="14"/>
                  </a:lnTo>
                  <a:lnTo>
                    <a:pt x="446" y="62"/>
                  </a:lnTo>
                  <a:lnTo>
                    <a:pt x="466" y="148"/>
                  </a:lnTo>
                  <a:lnTo>
                    <a:pt x="485" y="225"/>
                  </a:lnTo>
                  <a:lnTo>
                    <a:pt x="494" y="302"/>
                  </a:lnTo>
                  <a:lnTo>
                    <a:pt x="494" y="369"/>
                  </a:lnTo>
                  <a:lnTo>
                    <a:pt x="490" y="436"/>
                  </a:lnTo>
                  <a:lnTo>
                    <a:pt x="480" y="494"/>
                  </a:lnTo>
                  <a:lnTo>
                    <a:pt x="461" y="547"/>
                  </a:lnTo>
                  <a:lnTo>
                    <a:pt x="437" y="595"/>
                  </a:lnTo>
                  <a:lnTo>
                    <a:pt x="403" y="633"/>
                  </a:lnTo>
                  <a:lnTo>
                    <a:pt x="365" y="667"/>
                  </a:lnTo>
                  <a:lnTo>
                    <a:pt x="322" y="696"/>
                  </a:lnTo>
                  <a:lnTo>
                    <a:pt x="269" y="715"/>
                  </a:lnTo>
                  <a:lnTo>
                    <a:pt x="211" y="729"/>
                  </a:lnTo>
                  <a:lnTo>
                    <a:pt x="149" y="734"/>
                  </a:lnTo>
                  <a:lnTo>
                    <a:pt x="77" y="729"/>
                  </a:lnTo>
                  <a:lnTo>
                    <a:pt x="0" y="715"/>
                  </a:lnTo>
                  <a:lnTo>
                    <a:pt x="154" y="283"/>
                  </a:lnTo>
                  <a:lnTo>
                    <a:pt x="178" y="283"/>
                  </a:lnTo>
                  <a:lnTo>
                    <a:pt x="202" y="283"/>
                  </a:lnTo>
                  <a:lnTo>
                    <a:pt x="226" y="278"/>
                  </a:lnTo>
                  <a:lnTo>
                    <a:pt x="250" y="273"/>
                  </a:lnTo>
                  <a:lnTo>
                    <a:pt x="269" y="264"/>
                  </a:lnTo>
                  <a:lnTo>
                    <a:pt x="288" y="249"/>
                  </a:lnTo>
                  <a:lnTo>
                    <a:pt x="307" y="235"/>
                  </a:lnTo>
                  <a:lnTo>
                    <a:pt x="322" y="216"/>
                  </a:lnTo>
                  <a:lnTo>
                    <a:pt x="331" y="196"/>
                  </a:lnTo>
                  <a:lnTo>
                    <a:pt x="346" y="172"/>
                  </a:lnTo>
                  <a:lnTo>
                    <a:pt x="355" y="148"/>
                  </a:lnTo>
                  <a:lnTo>
                    <a:pt x="365" y="120"/>
                  </a:lnTo>
                  <a:lnTo>
                    <a:pt x="370" y="62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2615" y="1247"/>
              <a:ext cx="567" cy="734"/>
            </a:xfrm>
            <a:custGeom>
              <a:avLst/>
              <a:gdLst>
                <a:gd name="T0" fmla="*/ 451 w 552"/>
                <a:gd name="T1" fmla="*/ 0 h 734"/>
                <a:gd name="T2" fmla="*/ 666 w 552"/>
                <a:gd name="T3" fmla="*/ 14 h 734"/>
                <a:gd name="T4" fmla="*/ 537 w 552"/>
                <a:gd name="T5" fmla="*/ 62 h 734"/>
                <a:gd name="T6" fmla="*/ 562 w 552"/>
                <a:gd name="T7" fmla="*/ 148 h 734"/>
                <a:gd name="T8" fmla="*/ 585 w 552"/>
                <a:gd name="T9" fmla="*/ 225 h 734"/>
                <a:gd name="T10" fmla="*/ 596 w 552"/>
                <a:gd name="T11" fmla="*/ 302 h 734"/>
                <a:gd name="T12" fmla="*/ 596 w 552"/>
                <a:gd name="T13" fmla="*/ 369 h 734"/>
                <a:gd name="T14" fmla="*/ 591 w 552"/>
                <a:gd name="T15" fmla="*/ 436 h 734"/>
                <a:gd name="T16" fmla="*/ 579 w 552"/>
                <a:gd name="T17" fmla="*/ 494 h 734"/>
                <a:gd name="T18" fmla="*/ 557 w 552"/>
                <a:gd name="T19" fmla="*/ 547 h 734"/>
                <a:gd name="T20" fmla="*/ 528 w 552"/>
                <a:gd name="T21" fmla="*/ 595 h 734"/>
                <a:gd name="T22" fmla="*/ 487 w 552"/>
                <a:gd name="T23" fmla="*/ 633 h 734"/>
                <a:gd name="T24" fmla="*/ 440 w 552"/>
                <a:gd name="T25" fmla="*/ 667 h 734"/>
                <a:gd name="T26" fmla="*/ 388 w 552"/>
                <a:gd name="T27" fmla="*/ 696 h 734"/>
                <a:gd name="T28" fmla="*/ 325 w 552"/>
                <a:gd name="T29" fmla="*/ 715 h 734"/>
                <a:gd name="T30" fmla="*/ 255 w 552"/>
                <a:gd name="T31" fmla="*/ 729 h 734"/>
                <a:gd name="T32" fmla="*/ 179 w 552"/>
                <a:gd name="T33" fmla="*/ 734 h 734"/>
                <a:gd name="T34" fmla="*/ 91 w 552"/>
                <a:gd name="T35" fmla="*/ 729 h 734"/>
                <a:gd name="T36" fmla="*/ 0 w 552"/>
                <a:gd name="T37" fmla="*/ 715 h 734"/>
                <a:gd name="T38" fmla="*/ 186 w 552"/>
                <a:gd name="T39" fmla="*/ 283 h 734"/>
                <a:gd name="T40" fmla="*/ 215 w 552"/>
                <a:gd name="T41" fmla="*/ 283 h 734"/>
                <a:gd name="T42" fmla="*/ 243 w 552"/>
                <a:gd name="T43" fmla="*/ 283 h 734"/>
                <a:gd name="T44" fmla="*/ 272 w 552"/>
                <a:gd name="T45" fmla="*/ 278 h 734"/>
                <a:gd name="T46" fmla="*/ 302 w 552"/>
                <a:gd name="T47" fmla="*/ 273 h 734"/>
                <a:gd name="T48" fmla="*/ 325 w 552"/>
                <a:gd name="T49" fmla="*/ 264 h 734"/>
                <a:gd name="T50" fmla="*/ 347 w 552"/>
                <a:gd name="T51" fmla="*/ 249 h 734"/>
                <a:gd name="T52" fmla="*/ 371 w 552"/>
                <a:gd name="T53" fmla="*/ 235 h 734"/>
                <a:gd name="T54" fmla="*/ 388 w 552"/>
                <a:gd name="T55" fmla="*/ 216 h 734"/>
                <a:gd name="T56" fmla="*/ 399 w 552"/>
                <a:gd name="T57" fmla="*/ 196 h 734"/>
                <a:gd name="T58" fmla="*/ 417 w 552"/>
                <a:gd name="T59" fmla="*/ 172 h 734"/>
                <a:gd name="T60" fmla="*/ 428 w 552"/>
                <a:gd name="T61" fmla="*/ 148 h 734"/>
                <a:gd name="T62" fmla="*/ 440 w 552"/>
                <a:gd name="T63" fmla="*/ 120 h 734"/>
                <a:gd name="T64" fmla="*/ 446 w 552"/>
                <a:gd name="T65" fmla="*/ 62 h 734"/>
                <a:gd name="T66" fmla="*/ 451 w 552"/>
                <a:gd name="T67" fmla="*/ 0 h 73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52"/>
                <a:gd name="T103" fmla="*/ 0 h 734"/>
                <a:gd name="T104" fmla="*/ 552 w 552"/>
                <a:gd name="T105" fmla="*/ 734 h 73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52" h="734">
                  <a:moveTo>
                    <a:pt x="374" y="0"/>
                  </a:moveTo>
                  <a:lnTo>
                    <a:pt x="552" y="14"/>
                  </a:lnTo>
                  <a:lnTo>
                    <a:pt x="446" y="62"/>
                  </a:lnTo>
                  <a:lnTo>
                    <a:pt x="466" y="148"/>
                  </a:lnTo>
                  <a:lnTo>
                    <a:pt x="485" y="225"/>
                  </a:lnTo>
                  <a:lnTo>
                    <a:pt x="494" y="302"/>
                  </a:lnTo>
                  <a:lnTo>
                    <a:pt x="494" y="369"/>
                  </a:lnTo>
                  <a:lnTo>
                    <a:pt x="490" y="436"/>
                  </a:lnTo>
                  <a:lnTo>
                    <a:pt x="480" y="494"/>
                  </a:lnTo>
                  <a:lnTo>
                    <a:pt x="461" y="547"/>
                  </a:lnTo>
                  <a:lnTo>
                    <a:pt x="437" y="595"/>
                  </a:lnTo>
                  <a:lnTo>
                    <a:pt x="403" y="633"/>
                  </a:lnTo>
                  <a:lnTo>
                    <a:pt x="365" y="667"/>
                  </a:lnTo>
                  <a:lnTo>
                    <a:pt x="322" y="696"/>
                  </a:lnTo>
                  <a:lnTo>
                    <a:pt x="269" y="715"/>
                  </a:lnTo>
                  <a:lnTo>
                    <a:pt x="211" y="729"/>
                  </a:lnTo>
                  <a:lnTo>
                    <a:pt x="149" y="734"/>
                  </a:lnTo>
                  <a:lnTo>
                    <a:pt x="77" y="729"/>
                  </a:lnTo>
                  <a:lnTo>
                    <a:pt x="0" y="715"/>
                  </a:lnTo>
                  <a:lnTo>
                    <a:pt x="154" y="283"/>
                  </a:lnTo>
                  <a:lnTo>
                    <a:pt x="178" y="283"/>
                  </a:lnTo>
                  <a:lnTo>
                    <a:pt x="202" y="283"/>
                  </a:lnTo>
                  <a:lnTo>
                    <a:pt x="226" y="278"/>
                  </a:lnTo>
                  <a:lnTo>
                    <a:pt x="250" y="273"/>
                  </a:lnTo>
                  <a:lnTo>
                    <a:pt x="269" y="264"/>
                  </a:lnTo>
                  <a:lnTo>
                    <a:pt x="288" y="249"/>
                  </a:lnTo>
                  <a:lnTo>
                    <a:pt x="307" y="235"/>
                  </a:lnTo>
                  <a:lnTo>
                    <a:pt x="322" y="216"/>
                  </a:lnTo>
                  <a:lnTo>
                    <a:pt x="331" y="196"/>
                  </a:lnTo>
                  <a:lnTo>
                    <a:pt x="346" y="172"/>
                  </a:lnTo>
                  <a:lnTo>
                    <a:pt x="355" y="148"/>
                  </a:lnTo>
                  <a:lnTo>
                    <a:pt x="365" y="120"/>
                  </a:lnTo>
                  <a:lnTo>
                    <a:pt x="370" y="62"/>
                  </a:lnTo>
                  <a:lnTo>
                    <a:pt x="374" y="0"/>
                  </a:lnTo>
                </a:path>
              </a:pathLst>
            </a:custGeom>
            <a:noFill/>
            <a:ln w="3175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2062" y="1530"/>
              <a:ext cx="696" cy="480"/>
            </a:xfrm>
            <a:custGeom>
              <a:avLst/>
              <a:gdLst>
                <a:gd name="T0" fmla="*/ 606 w 676"/>
                <a:gd name="T1" fmla="*/ 480 h 480"/>
                <a:gd name="T2" fmla="*/ 547 w 676"/>
                <a:gd name="T3" fmla="*/ 413 h 480"/>
                <a:gd name="T4" fmla="*/ 541 w 676"/>
                <a:gd name="T5" fmla="*/ 384 h 480"/>
                <a:gd name="T6" fmla="*/ 553 w 676"/>
                <a:gd name="T7" fmla="*/ 345 h 480"/>
                <a:gd name="T8" fmla="*/ 622 w 676"/>
                <a:gd name="T9" fmla="*/ 245 h 480"/>
                <a:gd name="T10" fmla="*/ 765 w 676"/>
                <a:gd name="T11" fmla="*/ 86 h 480"/>
                <a:gd name="T12" fmla="*/ 689 w 676"/>
                <a:gd name="T13" fmla="*/ 149 h 480"/>
                <a:gd name="T14" fmla="*/ 547 w 676"/>
                <a:gd name="T15" fmla="*/ 240 h 480"/>
                <a:gd name="T16" fmla="*/ 465 w 676"/>
                <a:gd name="T17" fmla="*/ 278 h 480"/>
                <a:gd name="T18" fmla="*/ 370 w 676"/>
                <a:gd name="T19" fmla="*/ 307 h 480"/>
                <a:gd name="T20" fmla="*/ 276 w 676"/>
                <a:gd name="T21" fmla="*/ 317 h 480"/>
                <a:gd name="T22" fmla="*/ 170 w 676"/>
                <a:gd name="T23" fmla="*/ 307 h 480"/>
                <a:gd name="T24" fmla="*/ 370 w 676"/>
                <a:gd name="T25" fmla="*/ 249 h 480"/>
                <a:gd name="T26" fmla="*/ 530 w 676"/>
                <a:gd name="T27" fmla="*/ 177 h 480"/>
                <a:gd name="T28" fmla="*/ 658 w 676"/>
                <a:gd name="T29" fmla="*/ 110 h 480"/>
                <a:gd name="T30" fmla="*/ 771 w 676"/>
                <a:gd name="T31" fmla="*/ 62 h 480"/>
                <a:gd name="T32" fmla="*/ 635 w 676"/>
                <a:gd name="T33" fmla="*/ 91 h 480"/>
                <a:gd name="T34" fmla="*/ 530 w 676"/>
                <a:gd name="T35" fmla="*/ 129 h 480"/>
                <a:gd name="T36" fmla="*/ 364 w 676"/>
                <a:gd name="T37" fmla="*/ 206 h 480"/>
                <a:gd name="T38" fmla="*/ 294 w 676"/>
                <a:gd name="T39" fmla="*/ 235 h 480"/>
                <a:gd name="T40" fmla="*/ 223 w 676"/>
                <a:gd name="T41" fmla="*/ 240 h 480"/>
                <a:gd name="T42" fmla="*/ 148 w 676"/>
                <a:gd name="T43" fmla="*/ 221 h 480"/>
                <a:gd name="T44" fmla="*/ 50 w 676"/>
                <a:gd name="T45" fmla="*/ 173 h 480"/>
                <a:gd name="T46" fmla="*/ 230 w 676"/>
                <a:gd name="T47" fmla="*/ 158 h 480"/>
                <a:gd name="T48" fmla="*/ 401 w 676"/>
                <a:gd name="T49" fmla="*/ 120 h 480"/>
                <a:gd name="T50" fmla="*/ 570 w 676"/>
                <a:gd name="T51" fmla="*/ 77 h 480"/>
                <a:gd name="T52" fmla="*/ 759 w 676"/>
                <a:gd name="T53" fmla="*/ 38 h 480"/>
                <a:gd name="T54" fmla="*/ 681 w 676"/>
                <a:gd name="T55" fmla="*/ 43 h 480"/>
                <a:gd name="T56" fmla="*/ 582 w 676"/>
                <a:gd name="T57" fmla="*/ 57 h 480"/>
                <a:gd name="T58" fmla="*/ 347 w 676"/>
                <a:gd name="T59" fmla="*/ 101 h 480"/>
                <a:gd name="T60" fmla="*/ 128 w 676"/>
                <a:gd name="T61" fmla="*/ 129 h 480"/>
                <a:gd name="T62" fmla="*/ 59 w 676"/>
                <a:gd name="T63" fmla="*/ 120 h 480"/>
                <a:gd name="T64" fmla="*/ 36 w 676"/>
                <a:gd name="T65" fmla="*/ 105 h 480"/>
                <a:gd name="T66" fmla="*/ 14 w 676"/>
                <a:gd name="T67" fmla="*/ 86 h 480"/>
                <a:gd name="T68" fmla="*/ 26 w 676"/>
                <a:gd name="T69" fmla="*/ 81 h 480"/>
                <a:gd name="T70" fmla="*/ 45 w 676"/>
                <a:gd name="T71" fmla="*/ 72 h 480"/>
                <a:gd name="T72" fmla="*/ 67 w 676"/>
                <a:gd name="T73" fmla="*/ 67 h 480"/>
                <a:gd name="T74" fmla="*/ 76 w 676"/>
                <a:gd name="T75" fmla="*/ 62 h 480"/>
                <a:gd name="T76" fmla="*/ 67 w 676"/>
                <a:gd name="T77" fmla="*/ 57 h 480"/>
                <a:gd name="T78" fmla="*/ 50 w 676"/>
                <a:gd name="T79" fmla="*/ 57 h 480"/>
                <a:gd name="T80" fmla="*/ 36 w 676"/>
                <a:gd name="T81" fmla="*/ 57 h 480"/>
                <a:gd name="T82" fmla="*/ 14 w 676"/>
                <a:gd name="T83" fmla="*/ 57 h 480"/>
                <a:gd name="T84" fmla="*/ 10 w 676"/>
                <a:gd name="T85" fmla="*/ 43 h 480"/>
                <a:gd name="T86" fmla="*/ 10 w 676"/>
                <a:gd name="T87" fmla="*/ 29 h 480"/>
                <a:gd name="T88" fmla="*/ 10 w 676"/>
                <a:gd name="T89" fmla="*/ 14 h 480"/>
                <a:gd name="T90" fmla="*/ 0 w 676"/>
                <a:gd name="T91" fmla="*/ 0 h 48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76"/>
                <a:gd name="T139" fmla="*/ 0 h 480"/>
                <a:gd name="T140" fmla="*/ 676 w 676"/>
                <a:gd name="T141" fmla="*/ 480 h 48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76" h="480">
                  <a:moveTo>
                    <a:pt x="676" y="0"/>
                  </a:moveTo>
                  <a:lnTo>
                    <a:pt x="494" y="480"/>
                  </a:lnTo>
                  <a:lnTo>
                    <a:pt x="465" y="446"/>
                  </a:lnTo>
                  <a:lnTo>
                    <a:pt x="446" y="413"/>
                  </a:lnTo>
                  <a:lnTo>
                    <a:pt x="441" y="398"/>
                  </a:lnTo>
                  <a:lnTo>
                    <a:pt x="441" y="384"/>
                  </a:lnTo>
                  <a:lnTo>
                    <a:pt x="441" y="365"/>
                  </a:lnTo>
                  <a:lnTo>
                    <a:pt x="451" y="345"/>
                  </a:lnTo>
                  <a:lnTo>
                    <a:pt x="475" y="302"/>
                  </a:lnTo>
                  <a:lnTo>
                    <a:pt x="508" y="245"/>
                  </a:lnTo>
                  <a:lnTo>
                    <a:pt x="561" y="177"/>
                  </a:lnTo>
                  <a:lnTo>
                    <a:pt x="624" y="86"/>
                  </a:lnTo>
                  <a:lnTo>
                    <a:pt x="600" y="110"/>
                  </a:lnTo>
                  <a:lnTo>
                    <a:pt x="561" y="149"/>
                  </a:lnTo>
                  <a:lnTo>
                    <a:pt x="508" y="197"/>
                  </a:lnTo>
                  <a:lnTo>
                    <a:pt x="446" y="240"/>
                  </a:lnTo>
                  <a:lnTo>
                    <a:pt x="412" y="259"/>
                  </a:lnTo>
                  <a:lnTo>
                    <a:pt x="379" y="278"/>
                  </a:lnTo>
                  <a:lnTo>
                    <a:pt x="341" y="293"/>
                  </a:lnTo>
                  <a:lnTo>
                    <a:pt x="302" y="307"/>
                  </a:lnTo>
                  <a:lnTo>
                    <a:pt x="264" y="317"/>
                  </a:lnTo>
                  <a:lnTo>
                    <a:pt x="225" y="317"/>
                  </a:lnTo>
                  <a:lnTo>
                    <a:pt x="182" y="317"/>
                  </a:lnTo>
                  <a:lnTo>
                    <a:pt x="139" y="307"/>
                  </a:lnTo>
                  <a:lnTo>
                    <a:pt x="225" y="278"/>
                  </a:lnTo>
                  <a:lnTo>
                    <a:pt x="302" y="249"/>
                  </a:lnTo>
                  <a:lnTo>
                    <a:pt x="374" y="216"/>
                  </a:lnTo>
                  <a:lnTo>
                    <a:pt x="432" y="177"/>
                  </a:lnTo>
                  <a:lnTo>
                    <a:pt x="484" y="144"/>
                  </a:lnTo>
                  <a:lnTo>
                    <a:pt x="537" y="110"/>
                  </a:lnTo>
                  <a:lnTo>
                    <a:pt x="580" y="81"/>
                  </a:lnTo>
                  <a:lnTo>
                    <a:pt x="628" y="62"/>
                  </a:lnTo>
                  <a:lnTo>
                    <a:pt x="571" y="77"/>
                  </a:lnTo>
                  <a:lnTo>
                    <a:pt x="518" y="91"/>
                  </a:lnTo>
                  <a:lnTo>
                    <a:pt x="475" y="110"/>
                  </a:lnTo>
                  <a:lnTo>
                    <a:pt x="432" y="129"/>
                  </a:lnTo>
                  <a:lnTo>
                    <a:pt x="360" y="173"/>
                  </a:lnTo>
                  <a:lnTo>
                    <a:pt x="297" y="206"/>
                  </a:lnTo>
                  <a:lnTo>
                    <a:pt x="269" y="221"/>
                  </a:lnTo>
                  <a:lnTo>
                    <a:pt x="240" y="235"/>
                  </a:lnTo>
                  <a:lnTo>
                    <a:pt x="211" y="240"/>
                  </a:lnTo>
                  <a:lnTo>
                    <a:pt x="182" y="240"/>
                  </a:lnTo>
                  <a:lnTo>
                    <a:pt x="153" y="235"/>
                  </a:lnTo>
                  <a:lnTo>
                    <a:pt x="120" y="221"/>
                  </a:lnTo>
                  <a:lnTo>
                    <a:pt x="81" y="201"/>
                  </a:lnTo>
                  <a:lnTo>
                    <a:pt x="43" y="173"/>
                  </a:lnTo>
                  <a:lnTo>
                    <a:pt x="115" y="168"/>
                  </a:lnTo>
                  <a:lnTo>
                    <a:pt x="187" y="158"/>
                  </a:lnTo>
                  <a:lnTo>
                    <a:pt x="254" y="144"/>
                  </a:lnTo>
                  <a:lnTo>
                    <a:pt x="326" y="120"/>
                  </a:lnTo>
                  <a:lnTo>
                    <a:pt x="393" y="101"/>
                  </a:lnTo>
                  <a:lnTo>
                    <a:pt x="465" y="77"/>
                  </a:lnTo>
                  <a:lnTo>
                    <a:pt x="542" y="53"/>
                  </a:lnTo>
                  <a:lnTo>
                    <a:pt x="619" y="38"/>
                  </a:lnTo>
                  <a:lnTo>
                    <a:pt x="590" y="38"/>
                  </a:lnTo>
                  <a:lnTo>
                    <a:pt x="556" y="43"/>
                  </a:lnTo>
                  <a:lnTo>
                    <a:pt x="518" y="48"/>
                  </a:lnTo>
                  <a:lnTo>
                    <a:pt x="475" y="57"/>
                  </a:lnTo>
                  <a:lnTo>
                    <a:pt x="379" y="81"/>
                  </a:lnTo>
                  <a:lnTo>
                    <a:pt x="283" y="101"/>
                  </a:lnTo>
                  <a:lnTo>
                    <a:pt x="187" y="120"/>
                  </a:lnTo>
                  <a:lnTo>
                    <a:pt x="105" y="129"/>
                  </a:lnTo>
                  <a:lnTo>
                    <a:pt x="72" y="125"/>
                  </a:lnTo>
                  <a:lnTo>
                    <a:pt x="48" y="120"/>
                  </a:lnTo>
                  <a:lnTo>
                    <a:pt x="38" y="115"/>
                  </a:lnTo>
                  <a:lnTo>
                    <a:pt x="29" y="105"/>
                  </a:lnTo>
                  <a:lnTo>
                    <a:pt x="19" y="96"/>
                  </a:lnTo>
                  <a:lnTo>
                    <a:pt x="14" y="86"/>
                  </a:lnTo>
                  <a:lnTo>
                    <a:pt x="14" y="81"/>
                  </a:lnTo>
                  <a:lnTo>
                    <a:pt x="19" y="81"/>
                  </a:lnTo>
                  <a:lnTo>
                    <a:pt x="29" y="77"/>
                  </a:lnTo>
                  <a:lnTo>
                    <a:pt x="38" y="72"/>
                  </a:lnTo>
                  <a:lnTo>
                    <a:pt x="48" y="72"/>
                  </a:lnTo>
                  <a:lnTo>
                    <a:pt x="53" y="67"/>
                  </a:lnTo>
                  <a:lnTo>
                    <a:pt x="58" y="62"/>
                  </a:lnTo>
                  <a:lnTo>
                    <a:pt x="62" y="62"/>
                  </a:lnTo>
                  <a:lnTo>
                    <a:pt x="58" y="57"/>
                  </a:lnTo>
                  <a:lnTo>
                    <a:pt x="53" y="57"/>
                  </a:lnTo>
                  <a:lnTo>
                    <a:pt x="48" y="57"/>
                  </a:lnTo>
                  <a:lnTo>
                    <a:pt x="43" y="57"/>
                  </a:lnTo>
                  <a:lnTo>
                    <a:pt x="38" y="57"/>
                  </a:lnTo>
                  <a:lnTo>
                    <a:pt x="29" y="57"/>
                  </a:lnTo>
                  <a:lnTo>
                    <a:pt x="24" y="57"/>
                  </a:lnTo>
                  <a:lnTo>
                    <a:pt x="14" y="57"/>
                  </a:lnTo>
                  <a:lnTo>
                    <a:pt x="10" y="48"/>
                  </a:lnTo>
                  <a:lnTo>
                    <a:pt x="10" y="43"/>
                  </a:lnTo>
                  <a:lnTo>
                    <a:pt x="10" y="33"/>
                  </a:lnTo>
                  <a:lnTo>
                    <a:pt x="10" y="29"/>
                  </a:lnTo>
                  <a:lnTo>
                    <a:pt x="10" y="19"/>
                  </a:lnTo>
                  <a:lnTo>
                    <a:pt x="10" y="14"/>
                  </a:lnTo>
                  <a:lnTo>
                    <a:pt x="5" y="5"/>
                  </a:lnTo>
                  <a:lnTo>
                    <a:pt x="0" y="0"/>
                  </a:lnTo>
                  <a:lnTo>
                    <a:pt x="676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2062" y="1530"/>
              <a:ext cx="696" cy="480"/>
            </a:xfrm>
            <a:custGeom>
              <a:avLst/>
              <a:gdLst>
                <a:gd name="T0" fmla="*/ 606 w 676"/>
                <a:gd name="T1" fmla="*/ 480 h 480"/>
                <a:gd name="T2" fmla="*/ 547 w 676"/>
                <a:gd name="T3" fmla="*/ 413 h 480"/>
                <a:gd name="T4" fmla="*/ 541 w 676"/>
                <a:gd name="T5" fmla="*/ 384 h 480"/>
                <a:gd name="T6" fmla="*/ 553 w 676"/>
                <a:gd name="T7" fmla="*/ 345 h 480"/>
                <a:gd name="T8" fmla="*/ 622 w 676"/>
                <a:gd name="T9" fmla="*/ 245 h 480"/>
                <a:gd name="T10" fmla="*/ 765 w 676"/>
                <a:gd name="T11" fmla="*/ 86 h 480"/>
                <a:gd name="T12" fmla="*/ 689 w 676"/>
                <a:gd name="T13" fmla="*/ 149 h 480"/>
                <a:gd name="T14" fmla="*/ 547 w 676"/>
                <a:gd name="T15" fmla="*/ 240 h 480"/>
                <a:gd name="T16" fmla="*/ 465 w 676"/>
                <a:gd name="T17" fmla="*/ 278 h 480"/>
                <a:gd name="T18" fmla="*/ 370 w 676"/>
                <a:gd name="T19" fmla="*/ 307 h 480"/>
                <a:gd name="T20" fmla="*/ 276 w 676"/>
                <a:gd name="T21" fmla="*/ 317 h 480"/>
                <a:gd name="T22" fmla="*/ 170 w 676"/>
                <a:gd name="T23" fmla="*/ 307 h 480"/>
                <a:gd name="T24" fmla="*/ 370 w 676"/>
                <a:gd name="T25" fmla="*/ 249 h 480"/>
                <a:gd name="T26" fmla="*/ 530 w 676"/>
                <a:gd name="T27" fmla="*/ 177 h 480"/>
                <a:gd name="T28" fmla="*/ 658 w 676"/>
                <a:gd name="T29" fmla="*/ 110 h 480"/>
                <a:gd name="T30" fmla="*/ 771 w 676"/>
                <a:gd name="T31" fmla="*/ 62 h 480"/>
                <a:gd name="T32" fmla="*/ 635 w 676"/>
                <a:gd name="T33" fmla="*/ 91 h 480"/>
                <a:gd name="T34" fmla="*/ 530 w 676"/>
                <a:gd name="T35" fmla="*/ 129 h 480"/>
                <a:gd name="T36" fmla="*/ 364 w 676"/>
                <a:gd name="T37" fmla="*/ 206 h 480"/>
                <a:gd name="T38" fmla="*/ 294 w 676"/>
                <a:gd name="T39" fmla="*/ 235 h 480"/>
                <a:gd name="T40" fmla="*/ 223 w 676"/>
                <a:gd name="T41" fmla="*/ 240 h 480"/>
                <a:gd name="T42" fmla="*/ 148 w 676"/>
                <a:gd name="T43" fmla="*/ 221 h 480"/>
                <a:gd name="T44" fmla="*/ 50 w 676"/>
                <a:gd name="T45" fmla="*/ 173 h 480"/>
                <a:gd name="T46" fmla="*/ 230 w 676"/>
                <a:gd name="T47" fmla="*/ 158 h 480"/>
                <a:gd name="T48" fmla="*/ 401 w 676"/>
                <a:gd name="T49" fmla="*/ 120 h 480"/>
                <a:gd name="T50" fmla="*/ 570 w 676"/>
                <a:gd name="T51" fmla="*/ 77 h 480"/>
                <a:gd name="T52" fmla="*/ 759 w 676"/>
                <a:gd name="T53" fmla="*/ 38 h 480"/>
                <a:gd name="T54" fmla="*/ 681 w 676"/>
                <a:gd name="T55" fmla="*/ 43 h 480"/>
                <a:gd name="T56" fmla="*/ 582 w 676"/>
                <a:gd name="T57" fmla="*/ 57 h 480"/>
                <a:gd name="T58" fmla="*/ 347 w 676"/>
                <a:gd name="T59" fmla="*/ 101 h 480"/>
                <a:gd name="T60" fmla="*/ 128 w 676"/>
                <a:gd name="T61" fmla="*/ 129 h 480"/>
                <a:gd name="T62" fmla="*/ 59 w 676"/>
                <a:gd name="T63" fmla="*/ 120 h 480"/>
                <a:gd name="T64" fmla="*/ 36 w 676"/>
                <a:gd name="T65" fmla="*/ 105 h 480"/>
                <a:gd name="T66" fmla="*/ 14 w 676"/>
                <a:gd name="T67" fmla="*/ 86 h 480"/>
                <a:gd name="T68" fmla="*/ 26 w 676"/>
                <a:gd name="T69" fmla="*/ 81 h 480"/>
                <a:gd name="T70" fmla="*/ 45 w 676"/>
                <a:gd name="T71" fmla="*/ 72 h 480"/>
                <a:gd name="T72" fmla="*/ 67 w 676"/>
                <a:gd name="T73" fmla="*/ 67 h 480"/>
                <a:gd name="T74" fmla="*/ 76 w 676"/>
                <a:gd name="T75" fmla="*/ 62 h 480"/>
                <a:gd name="T76" fmla="*/ 67 w 676"/>
                <a:gd name="T77" fmla="*/ 57 h 480"/>
                <a:gd name="T78" fmla="*/ 50 w 676"/>
                <a:gd name="T79" fmla="*/ 57 h 480"/>
                <a:gd name="T80" fmla="*/ 36 w 676"/>
                <a:gd name="T81" fmla="*/ 57 h 480"/>
                <a:gd name="T82" fmla="*/ 14 w 676"/>
                <a:gd name="T83" fmla="*/ 57 h 480"/>
                <a:gd name="T84" fmla="*/ 10 w 676"/>
                <a:gd name="T85" fmla="*/ 43 h 480"/>
                <a:gd name="T86" fmla="*/ 10 w 676"/>
                <a:gd name="T87" fmla="*/ 29 h 480"/>
                <a:gd name="T88" fmla="*/ 10 w 676"/>
                <a:gd name="T89" fmla="*/ 14 h 480"/>
                <a:gd name="T90" fmla="*/ 0 w 676"/>
                <a:gd name="T91" fmla="*/ 0 h 48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76"/>
                <a:gd name="T139" fmla="*/ 0 h 480"/>
                <a:gd name="T140" fmla="*/ 676 w 676"/>
                <a:gd name="T141" fmla="*/ 480 h 48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76" h="480">
                  <a:moveTo>
                    <a:pt x="676" y="0"/>
                  </a:moveTo>
                  <a:lnTo>
                    <a:pt x="494" y="480"/>
                  </a:lnTo>
                  <a:lnTo>
                    <a:pt x="465" y="446"/>
                  </a:lnTo>
                  <a:lnTo>
                    <a:pt x="446" y="413"/>
                  </a:lnTo>
                  <a:lnTo>
                    <a:pt x="441" y="398"/>
                  </a:lnTo>
                  <a:lnTo>
                    <a:pt x="441" y="384"/>
                  </a:lnTo>
                  <a:lnTo>
                    <a:pt x="441" y="365"/>
                  </a:lnTo>
                  <a:lnTo>
                    <a:pt x="451" y="345"/>
                  </a:lnTo>
                  <a:lnTo>
                    <a:pt x="475" y="302"/>
                  </a:lnTo>
                  <a:lnTo>
                    <a:pt x="508" y="245"/>
                  </a:lnTo>
                  <a:lnTo>
                    <a:pt x="561" y="177"/>
                  </a:lnTo>
                  <a:lnTo>
                    <a:pt x="624" y="86"/>
                  </a:lnTo>
                  <a:lnTo>
                    <a:pt x="600" y="110"/>
                  </a:lnTo>
                  <a:lnTo>
                    <a:pt x="561" y="149"/>
                  </a:lnTo>
                  <a:lnTo>
                    <a:pt x="508" y="197"/>
                  </a:lnTo>
                  <a:lnTo>
                    <a:pt x="446" y="240"/>
                  </a:lnTo>
                  <a:lnTo>
                    <a:pt x="412" y="259"/>
                  </a:lnTo>
                  <a:lnTo>
                    <a:pt x="379" y="278"/>
                  </a:lnTo>
                  <a:lnTo>
                    <a:pt x="341" y="293"/>
                  </a:lnTo>
                  <a:lnTo>
                    <a:pt x="302" y="307"/>
                  </a:lnTo>
                  <a:lnTo>
                    <a:pt x="264" y="317"/>
                  </a:lnTo>
                  <a:lnTo>
                    <a:pt x="225" y="317"/>
                  </a:lnTo>
                  <a:lnTo>
                    <a:pt x="182" y="317"/>
                  </a:lnTo>
                  <a:lnTo>
                    <a:pt x="139" y="307"/>
                  </a:lnTo>
                  <a:lnTo>
                    <a:pt x="225" y="278"/>
                  </a:lnTo>
                  <a:lnTo>
                    <a:pt x="302" y="249"/>
                  </a:lnTo>
                  <a:lnTo>
                    <a:pt x="374" y="216"/>
                  </a:lnTo>
                  <a:lnTo>
                    <a:pt x="432" y="177"/>
                  </a:lnTo>
                  <a:lnTo>
                    <a:pt x="484" y="144"/>
                  </a:lnTo>
                  <a:lnTo>
                    <a:pt x="537" y="110"/>
                  </a:lnTo>
                  <a:lnTo>
                    <a:pt x="580" y="81"/>
                  </a:lnTo>
                  <a:lnTo>
                    <a:pt x="628" y="62"/>
                  </a:lnTo>
                  <a:lnTo>
                    <a:pt x="571" y="77"/>
                  </a:lnTo>
                  <a:lnTo>
                    <a:pt x="518" y="91"/>
                  </a:lnTo>
                  <a:lnTo>
                    <a:pt x="475" y="110"/>
                  </a:lnTo>
                  <a:lnTo>
                    <a:pt x="432" y="129"/>
                  </a:lnTo>
                  <a:lnTo>
                    <a:pt x="360" y="173"/>
                  </a:lnTo>
                  <a:lnTo>
                    <a:pt x="297" y="206"/>
                  </a:lnTo>
                  <a:lnTo>
                    <a:pt x="269" y="221"/>
                  </a:lnTo>
                  <a:lnTo>
                    <a:pt x="240" y="235"/>
                  </a:lnTo>
                  <a:lnTo>
                    <a:pt x="211" y="240"/>
                  </a:lnTo>
                  <a:lnTo>
                    <a:pt x="182" y="240"/>
                  </a:lnTo>
                  <a:lnTo>
                    <a:pt x="153" y="235"/>
                  </a:lnTo>
                  <a:lnTo>
                    <a:pt x="120" y="221"/>
                  </a:lnTo>
                  <a:lnTo>
                    <a:pt x="81" y="201"/>
                  </a:lnTo>
                  <a:lnTo>
                    <a:pt x="43" y="173"/>
                  </a:lnTo>
                  <a:lnTo>
                    <a:pt x="115" y="168"/>
                  </a:lnTo>
                  <a:lnTo>
                    <a:pt x="187" y="158"/>
                  </a:lnTo>
                  <a:lnTo>
                    <a:pt x="254" y="144"/>
                  </a:lnTo>
                  <a:lnTo>
                    <a:pt x="326" y="120"/>
                  </a:lnTo>
                  <a:lnTo>
                    <a:pt x="393" y="101"/>
                  </a:lnTo>
                  <a:lnTo>
                    <a:pt x="465" y="77"/>
                  </a:lnTo>
                  <a:lnTo>
                    <a:pt x="542" y="53"/>
                  </a:lnTo>
                  <a:lnTo>
                    <a:pt x="619" y="38"/>
                  </a:lnTo>
                  <a:lnTo>
                    <a:pt x="590" y="38"/>
                  </a:lnTo>
                  <a:lnTo>
                    <a:pt x="556" y="43"/>
                  </a:lnTo>
                  <a:lnTo>
                    <a:pt x="518" y="48"/>
                  </a:lnTo>
                  <a:lnTo>
                    <a:pt x="475" y="57"/>
                  </a:lnTo>
                  <a:lnTo>
                    <a:pt x="379" y="81"/>
                  </a:lnTo>
                  <a:lnTo>
                    <a:pt x="283" y="101"/>
                  </a:lnTo>
                  <a:lnTo>
                    <a:pt x="187" y="120"/>
                  </a:lnTo>
                  <a:lnTo>
                    <a:pt x="105" y="129"/>
                  </a:lnTo>
                  <a:lnTo>
                    <a:pt x="72" y="125"/>
                  </a:lnTo>
                  <a:lnTo>
                    <a:pt x="48" y="120"/>
                  </a:lnTo>
                  <a:lnTo>
                    <a:pt x="38" y="115"/>
                  </a:lnTo>
                  <a:lnTo>
                    <a:pt x="29" y="105"/>
                  </a:lnTo>
                  <a:lnTo>
                    <a:pt x="19" y="96"/>
                  </a:lnTo>
                  <a:lnTo>
                    <a:pt x="14" y="86"/>
                  </a:lnTo>
                  <a:lnTo>
                    <a:pt x="14" y="81"/>
                  </a:lnTo>
                  <a:lnTo>
                    <a:pt x="19" y="81"/>
                  </a:lnTo>
                  <a:lnTo>
                    <a:pt x="29" y="77"/>
                  </a:lnTo>
                  <a:lnTo>
                    <a:pt x="38" y="72"/>
                  </a:lnTo>
                  <a:lnTo>
                    <a:pt x="48" y="72"/>
                  </a:lnTo>
                  <a:lnTo>
                    <a:pt x="53" y="67"/>
                  </a:lnTo>
                  <a:lnTo>
                    <a:pt x="58" y="62"/>
                  </a:lnTo>
                  <a:lnTo>
                    <a:pt x="62" y="62"/>
                  </a:lnTo>
                  <a:lnTo>
                    <a:pt x="58" y="57"/>
                  </a:lnTo>
                  <a:lnTo>
                    <a:pt x="53" y="57"/>
                  </a:lnTo>
                  <a:lnTo>
                    <a:pt x="48" y="57"/>
                  </a:lnTo>
                  <a:lnTo>
                    <a:pt x="43" y="57"/>
                  </a:lnTo>
                  <a:lnTo>
                    <a:pt x="38" y="57"/>
                  </a:lnTo>
                  <a:lnTo>
                    <a:pt x="29" y="57"/>
                  </a:lnTo>
                  <a:lnTo>
                    <a:pt x="24" y="57"/>
                  </a:lnTo>
                  <a:lnTo>
                    <a:pt x="14" y="57"/>
                  </a:lnTo>
                  <a:lnTo>
                    <a:pt x="10" y="48"/>
                  </a:lnTo>
                  <a:lnTo>
                    <a:pt x="10" y="43"/>
                  </a:lnTo>
                  <a:lnTo>
                    <a:pt x="10" y="33"/>
                  </a:lnTo>
                  <a:lnTo>
                    <a:pt x="10" y="29"/>
                  </a:lnTo>
                  <a:lnTo>
                    <a:pt x="10" y="19"/>
                  </a:lnTo>
                  <a:lnTo>
                    <a:pt x="10" y="14"/>
                  </a:lnTo>
                  <a:lnTo>
                    <a:pt x="5" y="5"/>
                  </a:lnTo>
                  <a:lnTo>
                    <a:pt x="0" y="0"/>
                  </a:lnTo>
                  <a:lnTo>
                    <a:pt x="676" y="0"/>
                  </a:lnTo>
                </a:path>
              </a:pathLst>
            </a:custGeom>
            <a:solidFill>
              <a:srgbClr val="3366FF"/>
            </a:solidFill>
            <a:ln w="3175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2127" y="594"/>
              <a:ext cx="834" cy="917"/>
            </a:xfrm>
            <a:custGeom>
              <a:avLst/>
              <a:gdLst>
                <a:gd name="T0" fmla="*/ 905 w 811"/>
                <a:gd name="T1" fmla="*/ 883 h 917"/>
                <a:gd name="T2" fmla="*/ 934 w 811"/>
                <a:gd name="T3" fmla="*/ 854 h 917"/>
                <a:gd name="T4" fmla="*/ 957 w 811"/>
                <a:gd name="T5" fmla="*/ 816 h 917"/>
                <a:gd name="T6" fmla="*/ 974 w 811"/>
                <a:gd name="T7" fmla="*/ 768 h 917"/>
                <a:gd name="T8" fmla="*/ 981 w 811"/>
                <a:gd name="T9" fmla="*/ 715 h 917"/>
                <a:gd name="T10" fmla="*/ 986 w 811"/>
                <a:gd name="T11" fmla="*/ 657 h 917"/>
                <a:gd name="T12" fmla="*/ 986 w 811"/>
                <a:gd name="T13" fmla="*/ 595 h 917"/>
                <a:gd name="T14" fmla="*/ 981 w 811"/>
                <a:gd name="T15" fmla="*/ 528 h 917"/>
                <a:gd name="T16" fmla="*/ 969 w 811"/>
                <a:gd name="T17" fmla="*/ 461 h 917"/>
                <a:gd name="T18" fmla="*/ 950 w 811"/>
                <a:gd name="T19" fmla="*/ 389 h 917"/>
                <a:gd name="T20" fmla="*/ 934 w 811"/>
                <a:gd name="T21" fmla="*/ 322 h 917"/>
                <a:gd name="T22" fmla="*/ 905 w 811"/>
                <a:gd name="T23" fmla="*/ 259 h 917"/>
                <a:gd name="T24" fmla="*/ 875 w 811"/>
                <a:gd name="T25" fmla="*/ 197 h 917"/>
                <a:gd name="T26" fmla="*/ 846 w 811"/>
                <a:gd name="T27" fmla="*/ 134 h 917"/>
                <a:gd name="T28" fmla="*/ 811 w 811"/>
                <a:gd name="T29" fmla="*/ 82 h 917"/>
                <a:gd name="T30" fmla="*/ 770 w 811"/>
                <a:gd name="T31" fmla="*/ 38 h 917"/>
                <a:gd name="T32" fmla="*/ 729 w 811"/>
                <a:gd name="T33" fmla="*/ 0 h 917"/>
                <a:gd name="T34" fmla="*/ 695 w 811"/>
                <a:gd name="T35" fmla="*/ 101 h 917"/>
                <a:gd name="T36" fmla="*/ 654 w 811"/>
                <a:gd name="T37" fmla="*/ 221 h 917"/>
                <a:gd name="T38" fmla="*/ 630 w 811"/>
                <a:gd name="T39" fmla="*/ 278 h 917"/>
                <a:gd name="T40" fmla="*/ 607 w 811"/>
                <a:gd name="T41" fmla="*/ 341 h 917"/>
                <a:gd name="T42" fmla="*/ 577 w 811"/>
                <a:gd name="T43" fmla="*/ 403 h 917"/>
                <a:gd name="T44" fmla="*/ 543 w 811"/>
                <a:gd name="T45" fmla="*/ 466 h 917"/>
                <a:gd name="T46" fmla="*/ 502 w 811"/>
                <a:gd name="T47" fmla="*/ 528 h 917"/>
                <a:gd name="T48" fmla="*/ 456 w 811"/>
                <a:gd name="T49" fmla="*/ 585 h 917"/>
                <a:gd name="T50" fmla="*/ 402 w 811"/>
                <a:gd name="T51" fmla="*/ 643 h 917"/>
                <a:gd name="T52" fmla="*/ 338 w 811"/>
                <a:gd name="T53" fmla="*/ 696 h 917"/>
                <a:gd name="T54" fmla="*/ 268 w 811"/>
                <a:gd name="T55" fmla="*/ 744 h 917"/>
                <a:gd name="T56" fmla="*/ 192 w 811"/>
                <a:gd name="T57" fmla="*/ 787 h 917"/>
                <a:gd name="T58" fmla="*/ 99 w 811"/>
                <a:gd name="T59" fmla="*/ 821 h 917"/>
                <a:gd name="T60" fmla="*/ 0 w 811"/>
                <a:gd name="T61" fmla="*/ 854 h 917"/>
                <a:gd name="T62" fmla="*/ 112 w 811"/>
                <a:gd name="T63" fmla="*/ 869 h 917"/>
                <a:gd name="T64" fmla="*/ 240 w 811"/>
                <a:gd name="T65" fmla="*/ 883 h 917"/>
                <a:gd name="T66" fmla="*/ 373 w 811"/>
                <a:gd name="T67" fmla="*/ 897 h 917"/>
                <a:gd name="T68" fmla="*/ 508 w 811"/>
                <a:gd name="T69" fmla="*/ 912 h 917"/>
                <a:gd name="T70" fmla="*/ 642 w 811"/>
                <a:gd name="T71" fmla="*/ 917 h 917"/>
                <a:gd name="T72" fmla="*/ 754 w 811"/>
                <a:gd name="T73" fmla="*/ 917 h 917"/>
                <a:gd name="T74" fmla="*/ 805 w 811"/>
                <a:gd name="T75" fmla="*/ 912 h 917"/>
                <a:gd name="T76" fmla="*/ 846 w 811"/>
                <a:gd name="T77" fmla="*/ 902 h 917"/>
                <a:gd name="T78" fmla="*/ 881 w 811"/>
                <a:gd name="T79" fmla="*/ 893 h 917"/>
                <a:gd name="T80" fmla="*/ 905 w 811"/>
                <a:gd name="T81" fmla="*/ 883 h 91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11"/>
                <a:gd name="T124" fmla="*/ 0 h 917"/>
                <a:gd name="T125" fmla="*/ 811 w 811"/>
                <a:gd name="T126" fmla="*/ 917 h 91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11" h="917">
                  <a:moveTo>
                    <a:pt x="744" y="883"/>
                  </a:moveTo>
                  <a:lnTo>
                    <a:pt x="768" y="854"/>
                  </a:lnTo>
                  <a:lnTo>
                    <a:pt x="787" y="816"/>
                  </a:lnTo>
                  <a:lnTo>
                    <a:pt x="801" y="768"/>
                  </a:lnTo>
                  <a:lnTo>
                    <a:pt x="806" y="715"/>
                  </a:lnTo>
                  <a:lnTo>
                    <a:pt x="811" y="657"/>
                  </a:lnTo>
                  <a:lnTo>
                    <a:pt x="811" y="595"/>
                  </a:lnTo>
                  <a:lnTo>
                    <a:pt x="806" y="528"/>
                  </a:lnTo>
                  <a:lnTo>
                    <a:pt x="796" y="461"/>
                  </a:lnTo>
                  <a:lnTo>
                    <a:pt x="782" y="389"/>
                  </a:lnTo>
                  <a:lnTo>
                    <a:pt x="768" y="322"/>
                  </a:lnTo>
                  <a:lnTo>
                    <a:pt x="744" y="259"/>
                  </a:lnTo>
                  <a:lnTo>
                    <a:pt x="720" y="197"/>
                  </a:lnTo>
                  <a:lnTo>
                    <a:pt x="696" y="134"/>
                  </a:lnTo>
                  <a:lnTo>
                    <a:pt x="667" y="82"/>
                  </a:lnTo>
                  <a:lnTo>
                    <a:pt x="633" y="38"/>
                  </a:lnTo>
                  <a:lnTo>
                    <a:pt x="600" y="0"/>
                  </a:lnTo>
                  <a:lnTo>
                    <a:pt x="571" y="101"/>
                  </a:lnTo>
                  <a:lnTo>
                    <a:pt x="537" y="221"/>
                  </a:lnTo>
                  <a:lnTo>
                    <a:pt x="518" y="278"/>
                  </a:lnTo>
                  <a:lnTo>
                    <a:pt x="499" y="341"/>
                  </a:lnTo>
                  <a:lnTo>
                    <a:pt x="475" y="403"/>
                  </a:lnTo>
                  <a:lnTo>
                    <a:pt x="446" y="466"/>
                  </a:lnTo>
                  <a:lnTo>
                    <a:pt x="413" y="528"/>
                  </a:lnTo>
                  <a:lnTo>
                    <a:pt x="374" y="585"/>
                  </a:lnTo>
                  <a:lnTo>
                    <a:pt x="331" y="643"/>
                  </a:lnTo>
                  <a:lnTo>
                    <a:pt x="278" y="696"/>
                  </a:lnTo>
                  <a:lnTo>
                    <a:pt x="221" y="744"/>
                  </a:lnTo>
                  <a:lnTo>
                    <a:pt x="158" y="787"/>
                  </a:lnTo>
                  <a:lnTo>
                    <a:pt x="82" y="821"/>
                  </a:lnTo>
                  <a:lnTo>
                    <a:pt x="0" y="854"/>
                  </a:lnTo>
                  <a:lnTo>
                    <a:pt x="91" y="869"/>
                  </a:lnTo>
                  <a:lnTo>
                    <a:pt x="197" y="883"/>
                  </a:lnTo>
                  <a:lnTo>
                    <a:pt x="307" y="897"/>
                  </a:lnTo>
                  <a:lnTo>
                    <a:pt x="417" y="912"/>
                  </a:lnTo>
                  <a:lnTo>
                    <a:pt x="528" y="917"/>
                  </a:lnTo>
                  <a:lnTo>
                    <a:pt x="619" y="917"/>
                  </a:lnTo>
                  <a:lnTo>
                    <a:pt x="662" y="912"/>
                  </a:lnTo>
                  <a:lnTo>
                    <a:pt x="696" y="902"/>
                  </a:lnTo>
                  <a:lnTo>
                    <a:pt x="724" y="893"/>
                  </a:lnTo>
                  <a:lnTo>
                    <a:pt x="744" y="883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Прямоугольник 14"/>
          <p:cNvSpPr/>
          <p:nvPr/>
        </p:nvSpPr>
        <p:spPr>
          <a:xfrm rot="10800000" flipV="1">
            <a:off x="3059832" y="3747229"/>
            <a:ext cx="55446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Метод </a:t>
            </a:r>
            <a:r>
              <a:rPr lang="ru-RU" sz="3200" dirty="0">
                <a:solidFill>
                  <a:srgbClr val="0070C0"/>
                </a:solidFill>
              </a:rPr>
              <a:t>проектов  - один из активных методов обучения  учащихся с учётом требования </a:t>
            </a:r>
            <a:r>
              <a:rPr lang="ru-RU" sz="3200" dirty="0" smtClean="0">
                <a:solidFill>
                  <a:srgbClr val="0070C0"/>
                </a:solidFill>
              </a:rPr>
              <a:t>ФГОС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4784378"/>
            <a:ext cx="2664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Яковлева </a:t>
            </a:r>
            <a:r>
              <a:rPr lang="ru-RU" dirty="0" err="1" smtClean="0">
                <a:solidFill>
                  <a:srgbClr val="002060"/>
                </a:solidFill>
              </a:rPr>
              <a:t>Милена</a:t>
            </a:r>
            <a:r>
              <a:rPr lang="ru-RU" dirty="0" smtClean="0">
                <a:solidFill>
                  <a:srgbClr val="002060"/>
                </a:solidFill>
              </a:rPr>
              <a:t> Анатольевна, учитель математики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43608" y="804208"/>
            <a:ext cx="705678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1.Необходимо наличие социально значимой задачи (проблемы).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2.Выполнение проекта начинается с планирования действий по разрешению проблемы</a:t>
            </a:r>
            <a:r>
              <a:rPr lang="ru-RU" sz="3200" dirty="0" smtClean="0">
                <a:solidFill>
                  <a:schemeClr val="accent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3.Каждый проект обязательно требует исследовательской работы учащихся.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4.Результатом работы над проектом, иначе говоря, выходом проекта, является продукт.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5.Подготовленный продукт должен быть представлен заказчику.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96752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Проблема – Проектирование (планирование) – Поиск информации – Продукт – Презентация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698477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solidFill>
                  <a:schemeClr val="accent1"/>
                </a:solidFill>
              </a:rPr>
              <a:t>Спасибо за  внимание</a:t>
            </a:r>
            <a:r>
              <a:rPr lang="en-US" sz="6600" dirty="0" smtClean="0">
                <a:solidFill>
                  <a:schemeClr val="accent1"/>
                </a:solidFill>
              </a:rPr>
              <a:t>!</a:t>
            </a:r>
            <a:endParaRPr lang="ru-RU" sz="6600" dirty="0" smtClean="0">
              <a:solidFill>
                <a:schemeClr val="accent1"/>
              </a:solidFill>
            </a:endParaRPr>
          </a:p>
          <a:p>
            <a:endParaRPr lang="en-US" sz="6600" dirty="0" smtClean="0"/>
          </a:p>
          <a:p>
            <a:endParaRPr lang="ru-RU" sz="6600" dirty="0" smtClean="0"/>
          </a:p>
          <a:p>
            <a:r>
              <a:rPr lang="ru-RU" sz="2800" b="1" dirty="0" smtClean="0">
                <a:solidFill>
                  <a:schemeClr val="accent1"/>
                </a:solidFill>
              </a:rPr>
              <a:t>Сайт </a:t>
            </a:r>
            <a:r>
              <a:rPr lang="ru-RU" sz="2800" b="1" dirty="0" err="1" smtClean="0">
                <a:solidFill>
                  <a:schemeClr val="accent1"/>
                </a:solidFill>
              </a:rPr>
              <a:t>гимназиии</a:t>
            </a:r>
            <a:r>
              <a:rPr lang="ru-RU" sz="2800" b="1" dirty="0" smtClean="0">
                <a:solidFill>
                  <a:schemeClr val="accent1"/>
                </a:solidFill>
              </a:rPr>
              <a:t> -  </a:t>
            </a:r>
            <a:r>
              <a:rPr lang="en-US" sz="2800" b="1" dirty="0" smtClean="0">
                <a:solidFill>
                  <a:schemeClr val="accent1"/>
                </a:solidFill>
                <a:hlinkClick r:id="rId2"/>
              </a:rPr>
              <a:t>www.gimnazia.vseversk.ru</a:t>
            </a:r>
            <a:endParaRPr lang="en-US" sz="2800" b="1" dirty="0" smtClean="0">
              <a:solidFill>
                <a:schemeClr val="accent1"/>
              </a:solidFill>
            </a:endParaRPr>
          </a:p>
          <a:p>
            <a:r>
              <a:rPr lang="en-US" sz="2800" b="1" dirty="0" smtClean="0">
                <a:solidFill>
                  <a:schemeClr val="accent1"/>
                </a:solidFill>
              </a:rPr>
              <a:t>E-mail  </a:t>
            </a:r>
            <a:r>
              <a:rPr lang="en-US" sz="2800" b="1" dirty="0" err="1" smtClean="0">
                <a:solidFill>
                  <a:schemeClr val="accent1"/>
                </a:solidFill>
              </a:rPr>
              <a:t>gimnaizja@tomsk</a:t>
            </a:r>
            <a:r>
              <a:rPr lang="en-US" sz="2800" b="1" dirty="0" smtClean="0">
                <a:solidFill>
                  <a:schemeClr val="accent1"/>
                </a:solidFill>
              </a:rPr>
              <a:t> – 7.ru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28FC8-EBCE-490A-8CA3-4F9EC1A82715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179388" y="1341438"/>
            <a:ext cx="2663825" cy="684212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ЛИЧНОСТНЫЕ</a:t>
            </a:r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3205163" y="1341438"/>
            <a:ext cx="2519362" cy="684212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МЕТАПРЕДМЕТНЫЕ</a:t>
            </a:r>
          </a:p>
        </p:txBody>
      </p:sp>
      <p:sp>
        <p:nvSpPr>
          <p:cNvPr id="62471" name="AutoShape 7"/>
          <p:cNvSpPr>
            <a:spLocks noChangeArrowheads="1"/>
          </p:cNvSpPr>
          <p:nvPr/>
        </p:nvSpPr>
        <p:spPr bwMode="auto">
          <a:xfrm>
            <a:off x="6194425" y="1341438"/>
            <a:ext cx="2698750" cy="684212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ПРЕДМЕТНЫЕ</a:t>
            </a:r>
          </a:p>
        </p:txBody>
      </p:sp>
      <p:sp>
        <p:nvSpPr>
          <p:cNvPr id="44039" name="AutoShape 8"/>
          <p:cNvSpPr>
            <a:spLocks noChangeArrowheads="1"/>
          </p:cNvSpPr>
          <p:nvPr/>
        </p:nvSpPr>
        <p:spPr bwMode="auto">
          <a:xfrm>
            <a:off x="179388" y="2276475"/>
            <a:ext cx="2663825" cy="1081088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800" u="sng">
                <a:latin typeface="Arial" charset="0"/>
              </a:rPr>
              <a:t>Самоопределение: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внутренняя позиция школьника;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Самоидентификация;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самоуважение и самооценка</a:t>
            </a:r>
          </a:p>
        </p:txBody>
      </p:sp>
      <p:sp>
        <p:nvSpPr>
          <p:cNvPr id="44040" name="AutoShape 9"/>
          <p:cNvSpPr>
            <a:spLocks noChangeArrowheads="1"/>
          </p:cNvSpPr>
          <p:nvPr/>
        </p:nvSpPr>
        <p:spPr bwMode="auto">
          <a:xfrm>
            <a:off x="179388" y="3573463"/>
            <a:ext cx="2663825" cy="1009650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800" u="sng">
                <a:latin typeface="Arial" charset="0"/>
              </a:rPr>
              <a:t>Смыслообразование: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мотивация (учебная, 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социальная); границы 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собственного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знания и «незнания»</a:t>
            </a:r>
          </a:p>
        </p:txBody>
      </p:sp>
      <p:sp>
        <p:nvSpPr>
          <p:cNvPr id="62474" name="AutoShape 10"/>
          <p:cNvSpPr>
            <a:spLocks noChangeArrowheads="1"/>
          </p:cNvSpPr>
          <p:nvPr/>
        </p:nvSpPr>
        <p:spPr bwMode="auto">
          <a:xfrm>
            <a:off x="179388" y="4797425"/>
            <a:ext cx="2663825" cy="187166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1800" u="sng">
                <a:latin typeface="Arial" pitchFamily="34" charset="0"/>
              </a:rPr>
              <a:t>Ценностная и </a:t>
            </a:r>
          </a:p>
          <a:p>
            <a:pPr algn="ctr" eaLnBrk="0" hangingPunct="0">
              <a:defRPr/>
            </a:pPr>
            <a:r>
              <a:rPr lang="ru-RU" sz="1800" u="sng">
                <a:latin typeface="Arial" pitchFamily="34" charset="0"/>
              </a:rPr>
              <a:t>морально-этическая</a:t>
            </a:r>
          </a:p>
          <a:p>
            <a:pPr algn="ctr" eaLnBrk="0" hangingPunct="0">
              <a:defRPr/>
            </a:pPr>
            <a:r>
              <a:rPr lang="ru-RU" sz="1800" u="sng">
                <a:latin typeface="Arial" pitchFamily="34" charset="0"/>
              </a:rPr>
              <a:t>ориентация:</a:t>
            </a:r>
          </a:p>
          <a:p>
            <a:pPr algn="ctr" eaLnBrk="0" hangingPunct="0">
              <a:defRPr/>
            </a:pPr>
            <a:r>
              <a:rPr lang="ru-RU" sz="1200">
                <a:latin typeface="Arial" pitchFamily="34" charset="0"/>
              </a:rPr>
              <a:t>ориентация на выполнение</a:t>
            </a:r>
          </a:p>
          <a:p>
            <a:pPr algn="ctr" eaLnBrk="0" hangingPunct="0">
              <a:defRPr/>
            </a:pPr>
            <a:r>
              <a:rPr lang="ru-RU" sz="1200">
                <a:latin typeface="Arial" pitchFamily="34" charset="0"/>
              </a:rPr>
              <a:t>морально-нравственных норм;</a:t>
            </a:r>
          </a:p>
          <a:p>
            <a:pPr algn="ctr" eaLnBrk="0" hangingPunct="0">
              <a:defRPr/>
            </a:pPr>
            <a:r>
              <a:rPr lang="ru-RU" sz="1200">
                <a:latin typeface="Arial" pitchFamily="34" charset="0"/>
              </a:rPr>
              <a:t>способность к решению моральных</a:t>
            </a:r>
          </a:p>
          <a:p>
            <a:pPr algn="ctr" eaLnBrk="0" hangingPunct="0">
              <a:defRPr/>
            </a:pPr>
            <a:r>
              <a:rPr lang="ru-RU" sz="1200">
                <a:latin typeface="Arial" pitchFamily="34" charset="0"/>
              </a:rPr>
              <a:t>проблем на основе децентрации;</a:t>
            </a:r>
          </a:p>
          <a:p>
            <a:pPr algn="ctr" eaLnBrk="0" hangingPunct="0">
              <a:defRPr/>
            </a:pPr>
            <a:r>
              <a:rPr lang="ru-RU" sz="1200">
                <a:latin typeface="Arial" pitchFamily="34" charset="0"/>
              </a:rPr>
              <a:t>оценка своих поступков</a:t>
            </a:r>
            <a:r>
              <a:rPr lang="ru-RU"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</a:p>
        </p:txBody>
      </p:sp>
      <p:sp>
        <p:nvSpPr>
          <p:cNvPr id="44042" name="AutoShape 11"/>
          <p:cNvSpPr>
            <a:spLocks noChangeArrowheads="1"/>
          </p:cNvSpPr>
          <p:nvPr/>
        </p:nvSpPr>
        <p:spPr bwMode="auto">
          <a:xfrm>
            <a:off x="3203575" y="2276475"/>
            <a:ext cx="2663825" cy="1296988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800" u="sng">
                <a:latin typeface="Arial" charset="0"/>
              </a:rPr>
              <a:t>Регулятивные: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управление своей 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деятельностью;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контроль и коррекция;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инициативность и </a:t>
            </a:r>
          </a:p>
          <a:p>
            <a:pPr algn="ctr" eaLnBrk="0" hangingPunct="0"/>
            <a:r>
              <a:rPr lang="ru-RU" sz="1200">
                <a:latin typeface="Arial" charset="0"/>
              </a:rPr>
              <a:t>самостоятельность</a:t>
            </a:r>
          </a:p>
        </p:txBody>
      </p:sp>
      <p:sp>
        <p:nvSpPr>
          <p:cNvPr id="44043" name="AutoShape 12"/>
          <p:cNvSpPr>
            <a:spLocks noChangeArrowheads="1"/>
          </p:cNvSpPr>
          <p:nvPr/>
        </p:nvSpPr>
        <p:spPr bwMode="auto">
          <a:xfrm>
            <a:off x="3203575" y="3716338"/>
            <a:ext cx="2663825" cy="863600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800" u="sng" dirty="0">
                <a:latin typeface="Arial" charset="0"/>
              </a:rPr>
              <a:t>Коммуникативные:</a:t>
            </a:r>
          </a:p>
          <a:p>
            <a:pPr algn="ctr" eaLnBrk="0" hangingPunct="0"/>
            <a:r>
              <a:rPr lang="ru-RU" sz="1200" dirty="0">
                <a:latin typeface="Arial" charset="0"/>
              </a:rPr>
              <a:t>речевая деятельность;</a:t>
            </a:r>
          </a:p>
          <a:p>
            <a:pPr algn="ctr" eaLnBrk="0" hangingPunct="0"/>
            <a:r>
              <a:rPr lang="ru-RU" sz="1200" dirty="0">
                <a:latin typeface="Arial" charset="0"/>
              </a:rPr>
              <a:t>навыки сотрудничества</a:t>
            </a:r>
          </a:p>
        </p:txBody>
      </p:sp>
      <p:sp>
        <p:nvSpPr>
          <p:cNvPr id="44044" name="AutoShape 13"/>
          <p:cNvSpPr>
            <a:spLocks noChangeArrowheads="1"/>
          </p:cNvSpPr>
          <p:nvPr/>
        </p:nvSpPr>
        <p:spPr bwMode="auto">
          <a:xfrm>
            <a:off x="3130550" y="4724400"/>
            <a:ext cx="2809875" cy="2133600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800" u="sng" dirty="0">
                <a:latin typeface="Arial" charset="0"/>
              </a:rPr>
              <a:t>Познавательные:</a:t>
            </a:r>
          </a:p>
          <a:p>
            <a:pPr algn="ctr" eaLnBrk="0" hangingPunct="0"/>
            <a:r>
              <a:rPr lang="ru-RU" sz="1200" dirty="0">
                <a:latin typeface="Arial" charset="0"/>
              </a:rPr>
              <a:t>работа с информацией;</a:t>
            </a:r>
          </a:p>
          <a:p>
            <a:pPr algn="ctr" eaLnBrk="0" hangingPunct="0"/>
            <a:r>
              <a:rPr lang="ru-RU" sz="1200" dirty="0">
                <a:latin typeface="Arial" charset="0"/>
              </a:rPr>
              <a:t>работа с учебными моделями;</a:t>
            </a:r>
          </a:p>
          <a:p>
            <a:pPr algn="ctr" eaLnBrk="0" hangingPunct="0"/>
            <a:r>
              <a:rPr lang="ru-RU" sz="1200" dirty="0">
                <a:latin typeface="Arial" charset="0"/>
              </a:rPr>
              <a:t>использование </a:t>
            </a:r>
            <a:r>
              <a:rPr lang="ru-RU" sz="1200" dirty="0" err="1">
                <a:latin typeface="Arial" charset="0"/>
              </a:rPr>
              <a:t>знако</a:t>
            </a:r>
            <a:r>
              <a:rPr lang="ru-RU" sz="1200" dirty="0">
                <a:latin typeface="Arial" charset="0"/>
              </a:rPr>
              <a:t>-</a:t>
            </a:r>
          </a:p>
          <a:p>
            <a:pPr algn="ctr" eaLnBrk="0" hangingPunct="0"/>
            <a:r>
              <a:rPr lang="ru-RU" sz="1200" dirty="0">
                <a:latin typeface="Arial" charset="0"/>
              </a:rPr>
              <a:t>символических средств, </a:t>
            </a:r>
          </a:p>
          <a:p>
            <a:pPr algn="ctr" eaLnBrk="0" hangingPunct="0"/>
            <a:r>
              <a:rPr lang="ru-RU" sz="1200" dirty="0">
                <a:latin typeface="Arial" charset="0"/>
              </a:rPr>
              <a:t>общих схем решения;</a:t>
            </a:r>
          </a:p>
          <a:p>
            <a:pPr algn="ctr" eaLnBrk="0" hangingPunct="0"/>
            <a:r>
              <a:rPr lang="ru-RU" sz="1200" dirty="0">
                <a:latin typeface="Arial" charset="0"/>
              </a:rPr>
              <a:t>выполнение логических </a:t>
            </a:r>
          </a:p>
          <a:p>
            <a:pPr algn="ctr" eaLnBrk="0" hangingPunct="0"/>
            <a:r>
              <a:rPr lang="ru-RU" sz="1200" dirty="0">
                <a:latin typeface="Arial" charset="0"/>
              </a:rPr>
              <a:t>операций сравнения,  анализа, </a:t>
            </a:r>
          </a:p>
          <a:p>
            <a:pPr algn="ctr" eaLnBrk="0" hangingPunct="0"/>
            <a:r>
              <a:rPr lang="ru-RU" sz="1200" dirty="0">
                <a:latin typeface="Arial" charset="0"/>
              </a:rPr>
              <a:t>обобщения, классификации, </a:t>
            </a:r>
          </a:p>
          <a:p>
            <a:pPr algn="ctr" eaLnBrk="0" hangingPunct="0"/>
            <a:r>
              <a:rPr lang="ru-RU" sz="1200" dirty="0">
                <a:latin typeface="Arial" charset="0"/>
              </a:rPr>
              <a:t>Установления аналогий, </a:t>
            </a:r>
          </a:p>
          <a:p>
            <a:pPr algn="ctr" eaLnBrk="0" hangingPunct="0"/>
            <a:r>
              <a:rPr lang="ru-RU" sz="1200" dirty="0">
                <a:latin typeface="Arial" charset="0"/>
              </a:rPr>
              <a:t>подведения под понятие</a:t>
            </a:r>
          </a:p>
        </p:txBody>
      </p:sp>
      <p:sp>
        <p:nvSpPr>
          <p:cNvPr id="44045" name="AutoShape 13"/>
          <p:cNvSpPr>
            <a:spLocks noChangeArrowheads="1"/>
          </p:cNvSpPr>
          <p:nvPr/>
        </p:nvSpPr>
        <p:spPr bwMode="auto">
          <a:xfrm>
            <a:off x="6516688" y="2276475"/>
            <a:ext cx="2143125" cy="78581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800" b="0">
                <a:latin typeface="Arial" charset="0"/>
              </a:rPr>
              <a:t>Основы системы</a:t>
            </a:r>
          </a:p>
          <a:p>
            <a:pPr algn="ctr" eaLnBrk="0" hangingPunct="0"/>
            <a:r>
              <a:rPr lang="ru-RU" sz="1800" b="0">
                <a:latin typeface="Arial" charset="0"/>
              </a:rPr>
              <a:t>научных знаний</a:t>
            </a:r>
          </a:p>
        </p:txBody>
      </p:sp>
      <p:sp>
        <p:nvSpPr>
          <p:cNvPr id="44046" name="AutoShape 16"/>
          <p:cNvSpPr>
            <a:spLocks noChangeArrowheads="1"/>
          </p:cNvSpPr>
          <p:nvPr/>
        </p:nvSpPr>
        <p:spPr bwMode="auto">
          <a:xfrm>
            <a:off x="6516688" y="3644410"/>
            <a:ext cx="2143125" cy="137001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/>
            <a:r>
              <a:rPr lang="ru-RU" sz="1400" b="0" dirty="0">
                <a:latin typeface="Arial" charset="0"/>
              </a:rPr>
              <a:t>Опыт «предметной» </a:t>
            </a:r>
          </a:p>
          <a:p>
            <a:pPr algn="ctr"/>
            <a:r>
              <a:rPr lang="ru-RU" sz="1400" b="0" dirty="0">
                <a:latin typeface="Arial" charset="0"/>
              </a:rPr>
              <a:t>деятельности по </a:t>
            </a:r>
          </a:p>
          <a:p>
            <a:pPr algn="ctr"/>
            <a:r>
              <a:rPr lang="ru-RU" sz="1400" b="0" dirty="0">
                <a:latin typeface="Arial" charset="0"/>
              </a:rPr>
              <a:t>получению,</a:t>
            </a:r>
          </a:p>
          <a:p>
            <a:pPr algn="ctr"/>
            <a:r>
              <a:rPr lang="ru-RU" sz="1400" b="0" dirty="0">
                <a:latin typeface="Arial" charset="0"/>
              </a:rPr>
              <a:t>преобразованию</a:t>
            </a:r>
          </a:p>
          <a:p>
            <a:pPr algn="ctr"/>
            <a:r>
              <a:rPr lang="ru-RU" sz="1400" b="0" dirty="0">
                <a:latin typeface="Arial" charset="0"/>
              </a:rPr>
              <a:t>и применению</a:t>
            </a:r>
          </a:p>
          <a:p>
            <a:pPr algn="ctr"/>
            <a:r>
              <a:rPr lang="ru-RU" sz="1400" b="0" dirty="0">
                <a:latin typeface="Arial" charset="0"/>
              </a:rPr>
              <a:t>нового знания</a:t>
            </a:r>
          </a:p>
        </p:txBody>
      </p:sp>
      <p:sp>
        <p:nvSpPr>
          <p:cNvPr id="44047" name="Text Box 37"/>
          <p:cNvSpPr txBox="1">
            <a:spLocks noChangeArrowheads="1"/>
          </p:cNvSpPr>
          <p:nvPr/>
        </p:nvSpPr>
        <p:spPr bwMode="auto">
          <a:xfrm>
            <a:off x="6535738" y="5645758"/>
            <a:ext cx="21240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400" b="0" dirty="0">
                <a:latin typeface="Arial" charset="0"/>
              </a:rPr>
              <a:t>Предметные и </a:t>
            </a:r>
            <a:r>
              <a:rPr lang="ru-RU" sz="1400" b="0" dirty="0" err="1">
                <a:latin typeface="Arial" charset="0"/>
              </a:rPr>
              <a:t>метапредметные</a:t>
            </a:r>
            <a:r>
              <a:rPr lang="ru-RU" sz="1400" b="0" dirty="0">
                <a:latin typeface="Arial" charset="0"/>
              </a:rPr>
              <a:t> действия с учебным материалом</a:t>
            </a:r>
            <a:r>
              <a:rPr lang="ru-RU" sz="1400" dirty="0">
                <a:solidFill>
                  <a:schemeClr val="bg2"/>
                </a:solidFill>
                <a:latin typeface="Arial" charset="0"/>
              </a:rPr>
              <a:t> </a:t>
            </a:r>
          </a:p>
        </p:txBody>
      </p:sp>
      <p:sp>
        <p:nvSpPr>
          <p:cNvPr id="6180" name="AutoShape 36"/>
          <p:cNvSpPr>
            <a:spLocks noChangeArrowheads="1"/>
          </p:cNvSpPr>
          <p:nvPr/>
        </p:nvSpPr>
        <p:spPr bwMode="auto">
          <a:xfrm>
            <a:off x="6588125" y="5631690"/>
            <a:ext cx="2071688" cy="107156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endParaRPr lang="ru-RU" sz="16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4049" name="AutoShape 27"/>
          <p:cNvSpPr>
            <a:spLocks noChangeArrowheads="1"/>
          </p:cNvSpPr>
          <p:nvPr/>
        </p:nvSpPr>
        <p:spPr bwMode="auto">
          <a:xfrm rot="5400000">
            <a:off x="7271767" y="3032696"/>
            <a:ext cx="504380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50" name="AutoShape 27"/>
          <p:cNvSpPr>
            <a:spLocks noChangeArrowheads="1"/>
          </p:cNvSpPr>
          <p:nvPr/>
        </p:nvSpPr>
        <p:spPr bwMode="auto">
          <a:xfrm rot="5400000">
            <a:off x="7344742" y="5048871"/>
            <a:ext cx="504479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00CC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323528" y="260648"/>
            <a:ext cx="82810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Требования к результатам освоения </a:t>
            </a:r>
            <a:r>
              <a:rPr lang="ru-RU" sz="2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</a:p>
          <a:p>
            <a:pPr algn="ctr">
              <a:defRPr/>
            </a:pPr>
            <a:r>
              <a:rPr lang="ru-RU" sz="2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основной 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образовательной программы</a:t>
            </a:r>
            <a:endParaRPr lang="ru-RU" sz="2400" b="0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9604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ВОПРОС: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Какие педагогические технологии и подходы вы применяете?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858000"/>
            <a:ext cx="8229600" cy="1239416"/>
          </a:xfrm>
        </p:spPr>
        <p:txBody>
          <a:bodyPr/>
          <a:lstStyle/>
          <a:p>
            <a:pPr lvl="1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50077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Педагогические технологии и подходы в </a:t>
            </a:r>
            <a:r>
              <a:rPr lang="ru-RU" sz="3600" b="1" dirty="0" err="1" smtClean="0"/>
              <a:t>учебно</a:t>
            </a:r>
            <a:r>
              <a:rPr lang="ru-RU" sz="3600" b="1" dirty="0" smtClean="0"/>
              <a:t> - воспитательном процессе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680520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 smtClean="0"/>
              <a:t>развивающее обучение; </a:t>
            </a:r>
          </a:p>
          <a:p>
            <a:r>
              <a:rPr lang="ru-RU" sz="3800" dirty="0" smtClean="0"/>
              <a:t>проблемное обучение; </a:t>
            </a:r>
          </a:p>
          <a:p>
            <a:r>
              <a:rPr lang="ru-RU" sz="3800" dirty="0" smtClean="0"/>
              <a:t>коммуникативное обучение; </a:t>
            </a:r>
          </a:p>
          <a:p>
            <a:r>
              <a:rPr lang="ru-RU" sz="3800" dirty="0" smtClean="0"/>
              <a:t>проектная технология; </a:t>
            </a:r>
          </a:p>
          <a:p>
            <a:r>
              <a:rPr lang="ru-RU" sz="3800" dirty="0" smtClean="0"/>
              <a:t> игровые технологии; </a:t>
            </a:r>
          </a:p>
          <a:p>
            <a:r>
              <a:rPr lang="ru-RU" sz="3800" dirty="0" smtClean="0"/>
              <a:t> диалог культур; </a:t>
            </a:r>
          </a:p>
          <a:p>
            <a:r>
              <a:rPr lang="ru-RU" sz="3800" dirty="0" smtClean="0"/>
              <a:t> информационно-коммуникативные технологии; </a:t>
            </a:r>
          </a:p>
          <a:p>
            <a:r>
              <a:rPr lang="ru-RU" sz="3800" dirty="0" smtClean="0"/>
              <a:t> дидактическая многомерная технология; </a:t>
            </a:r>
          </a:p>
          <a:p>
            <a:r>
              <a:rPr lang="ru-RU" sz="3800" dirty="0" smtClean="0"/>
              <a:t> групповые технологии; </a:t>
            </a:r>
          </a:p>
          <a:p>
            <a:r>
              <a:rPr lang="ru-RU" sz="3800" dirty="0" smtClean="0"/>
              <a:t> </a:t>
            </a:r>
            <a:r>
              <a:rPr lang="ru-RU" sz="3800" dirty="0" err="1" smtClean="0"/>
              <a:t>компетентностный</a:t>
            </a:r>
            <a:r>
              <a:rPr lang="ru-RU" sz="3800" dirty="0" smtClean="0"/>
              <a:t> подход; </a:t>
            </a:r>
          </a:p>
          <a:p>
            <a:r>
              <a:rPr lang="ru-RU" sz="3800" dirty="0" smtClean="0"/>
              <a:t> </a:t>
            </a:r>
            <a:r>
              <a:rPr lang="ru-RU" sz="3800" dirty="0" err="1" smtClean="0"/>
              <a:t>деятельностный</a:t>
            </a:r>
            <a:r>
              <a:rPr lang="ru-RU" sz="3800" dirty="0" smtClean="0"/>
              <a:t> подход;</a:t>
            </a:r>
          </a:p>
          <a:p>
            <a:r>
              <a:rPr lang="ru-RU" sz="3800" dirty="0" smtClean="0"/>
              <a:t>личностно-ориентированный подход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СТАЖИРОВКИ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9144000" cy="4389120"/>
          </a:xfrm>
        </p:spPr>
        <p:txBody>
          <a:bodyPr/>
          <a:lstStyle/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«Метод </a:t>
            </a:r>
            <a:r>
              <a:rPr lang="ru-RU" sz="4800" dirty="0" smtClean="0">
                <a:solidFill>
                  <a:srgbClr val="0070C0"/>
                </a:solidFill>
              </a:rPr>
              <a:t>проектов  - один из активных методов обучения  учащихся с учётом требования  </a:t>
            </a:r>
            <a:r>
              <a:rPr lang="ru-RU" sz="4800" dirty="0" smtClean="0">
                <a:solidFill>
                  <a:srgbClr val="0070C0"/>
                </a:solidFill>
              </a:rPr>
              <a:t>ФГОС»</a:t>
            </a:r>
            <a:endParaRPr lang="ru-RU" sz="48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ПРОГРАММА СОПРОВОЖДЕНИЯ ОБРАЗОВАТЕЛЬНОЙ ИНИЦИАТИВЫ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204864"/>
            <a:ext cx="8229600" cy="438912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ЯРМАРКА ИДЕЙ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ФЕСТИВАЛЬ ТВОРЧЕСКИХ ИДЕЙ 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МЕТОДОЛОГИЧЕСКИЕ СЕМИНАРЫ И ТЕМАТИЧЕСКИЕ КОНСУЛЬТАЦИИ СПЕЦИАЛИСТОВ 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ПРЕДЗАЩИТА ПРОЕКТА И ПРЕДСТАВЛЕНИЕ РАБОТЫ НА ФОРУМЕ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46805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ВОПРОС: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Какие </a:t>
            </a:r>
            <a:r>
              <a:rPr lang="ru-RU" dirty="0" err="1" smtClean="0"/>
              <a:t>общеучебные</a:t>
            </a:r>
            <a:r>
              <a:rPr lang="ru-RU" dirty="0" smtClean="0"/>
              <a:t> умения и навыки формируются в процессе проектной деятельности?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858000"/>
            <a:ext cx="8229600" cy="1239416"/>
          </a:xfrm>
        </p:spPr>
        <p:txBody>
          <a:bodyPr/>
          <a:lstStyle/>
          <a:p>
            <a:pPr lvl="1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052736"/>
            <a:ext cx="68407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/>
                </a:solidFill>
              </a:rPr>
              <a:t> Рефлексивные умения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/>
                </a:solidFill>
              </a:rPr>
              <a:t> Поисковые (исследовательские) умения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/>
                </a:solidFill>
              </a:rPr>
              <a:t> Навыки оценочной самостоятельности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/>
                </a:solidFill>
              </a:rPr>
              <a:t> Умения и навыки работы в сотрудничестве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/>
                </a:solidFill>
              </a:rPr>
              <a:t> Коммуникативные умения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/>
                </a:solidFill>
              </a:rPr>
              <a:t> Презентационные умения и навыки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ВОПРОС: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Основные требования к проекту.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858000"/>
            <a:ext cx="8229600" cy="1239416"/>
          </a:xfrm>
        </p:spPr>
        <p:txBody>
          <a:bodyPr/>
          <a:lstStyle/>
          <a:p>
            <a:pPr lvl="1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501</TotalTime>
  <Words>362</Words>
  <Application>Microsoft Office PowerPoint</Application>
  <PresentationFormat>Экран (4:3)</PresentationFormat>
  <Paragraphs>98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Слайд 2</vt:lpstr>
      <vt:lpstr> ВОПРОС:  Какие педагогические технологии и подходы вы применяете?  </vt:lpstr>
      <vt:lpstr>Педагогические технологии и подходы в учебно - воспитательном процессе</vt:lpstr>
      <vt:lpstr>ТЕМА СТАЖИРОВКИ</vt:lpstr>
      <vt:lpstr>ПРОГРАММА СОПРОВОЖДЕНИЯ ОБРАЗОВАТЕЛЬНОЙ ИНИЦИАТИВЫ</vt:lpstr>
      <vt:lpstr> ВОПРОС:  Какие общеучебные умения и навыки формируются в процессе проектной деятельности? </vt:lpstr>
      <vt:lpstr>Слайд 8</vt:lpstr>
      <vt:lpstr> ВОПРОС: Основные требования к проекту.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45</cp:revision>
  <dcterms:created xsi:type="dcterms:W3CDTF">2012-10-29T14:37:57Z</dcterms:created>
  <dcterms:modified xsi:type="dcterms:W3CDTF">2012-10-30T08:20:18Z</dcterms:modified>
</cp:coreProperties>
</file>