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E494FB-3DA8-4A40-AEA8-461166D9E784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9873EB-DAD0-4320-8E46-208CFCCB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21717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БЕССОЮЗНОЕ СЛОЖНОЕ ПРЕДЛОЖЕНИЕ</a:t>
            </a:r>
            <a:br>
              <a:rPr lang="ru-RU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УЧЕБНИК</a:t>
            </a:r>
            <a:r>
              <a:rPr lang="ru-RU" dirty="0" smtClean="0">
                <a:solidFill>
                  <a:srgbClr val="002060"/>
                </a:solidFill>
              </a:rPr>
              <a:t> «РУССКИЙ ЯЗЫК» 9 КЛАСС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АВТОРЫ</a:t>
            </a:r>
            <a:r>
              <a:rPr lang="ru-RU" dirty="0" smtClean="0">
                <a:solidFill>
                  <a:srgbClr val="002060"/>
                </a:solidFill>
              </a:rPr>
              <a:t>: БУНЕЕВ Р.Н., БУНЕЕВА Е.В., БАРОВА Е.С., КОМИССАРОВА Л.Ю., ТЕКУЧЕВА И.В.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ОБРАЗОВАТЕЛЬНАЯ СИСТЕМА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«ШКОЛА 2100»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643182"/>
            <a:ext cx="8643998" cy="37862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66FF"/>
                </a:solidFill>
                <a:latin typeface="Calibri" pitchFamily="34" charset="0"/>
              </a:rPr>
              <a:t>а)Вторая часть БСП указывает на причину того, о</a:t>
            </a:r>
          </a:p>
          <a:p>
            <a:r>
              <a:rPr lang="ru-RU" sz="2800" dirty="0" smtClean="0">
                <a:solidFill>
                  <a:srgbClr val="0066FF"/>
                </a:solidFill>
                <a:latin typeface="Calibri" pitchFamily="34" charset="0"/>
              </a:rPr>
              <a:t>чём говорится в первой части.  </a:t>
            </a:r>
          </a:p>
          <a:p>
            <a:r>
              <a:rPr lang="ru-RU" sz="2800" b="1" dirty="0" smtClean="0">
                <a:solidFill>
                  <a:srgbClr val="0066FF"/>
                </a:solidFill>
                <a:latin typeface="Calibri" pitchFamily="34" charset="0"/>
              </a:rPr>
              <a:t>б) Вторая часть БСП раскрывает содержание того,</a:t>
            </a:r>
          </a:p>
          <a:p>
            <a:r>
              <a:rPr lang="ru-RU" sz="2800" b="1" dirty="0" smtClean="0">
                <a:solidFill>
                  <a:srgbClr val="0066FF"/>
                </a:solidFill>
                <a:latin typeface="Calibri" pitchFamily="34" charset="0"/>
              </a:rPr>
              <a:t>о чём говорится в первой части .</a:t>
            </a:r>
          </a:p>
          <a:p>
            <a:r>
              <a:rPr lang="ru-RU" sz="2800" dirty="0" smtClean="0">
                <a:solidFill>
                  <a:srgbClr val="0066FF"/>
                </a:solidFill>
                <a:latin typeface="Calibri" pitchFamily="34" charset="0"/>
              </a:rPr>
              <a:t>в) Первая  часть БСП указывает на  время</a:t>
            </a:r>
          </a:p>
          <a:p>
            <a:r>
              <a:rPr lang="ru-RU" sz="2800" dirty="0" smtClean="0">
                <a:solidFill>
                  <a:srgbClr val="0066FF"/>
                </a:solidFill>
                <a:latin typeface="Calibri" pitchFamily="34" charset="0"/>
              </a:rPr>
              <a:t>совершения  того, о чём говорится в первой части.</a:t>
            </a:r>
            <a:endParaRPr lang="ru-RU" sz="28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2297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>
                <a:latin typeface="Calibri" pitchFamily="34" charset="0"/>
              </a:rPr>
              <a:t/>
            </a:r>
            <a:br>
              <a:rPr lang="ru-RU" sz="2700" dirty="0" smtClean="0">
                <a:latin typeface="Calibri" pitchFamily="34" charset="0"/>
              </a:rPr>
            </a:br>
            <a:r>
              <a:rPr lang="ru-RU" sz="2700" dirty="0" smtClean="0">
                <a:effectLst/>
                <a:latin typeface="Calibri" pitchFamily="34" charset="0"/>
              </a:rPr>
              <a:t>2. Укажите  правильное объяснение постановки двоеточия в предложении: 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700" dirty="0" smtClean="0">
                <a:solidFill>
                  <a:srgbClr val="800000"/>
                </a:solidFill>
              </a:rPr>
              <a:t>Душевное состояние И.И. Левитана сказывалось и при описании </a:t>
            </a:r>
            <a:r>
              <a:rPr lang="ru-RU" sz="2700" dirty="0" smtClean="0">
                <a:solidFill>
                  <a:srgbClr val="800000"/>
                </a:solidFill>
              </a:rPr>
              <a:t>природы:</a:t>
            </a:r>
            <a:r>
              <a:rPr lang="en-US" sz="2700" dirty="0" smtClean="0">
                <a:solidFill>
                  <a:srgbClr val="800000"/>
                </a:solidFill>
              </a:rPr>
              <a:t> </a:t>
            </a:r>
            <a:r>
              <a:rPr lang="ru-RU" sz="2700" dirty="0" smtClean="0">
                <a:solidFill>
                  <a:srgbClr val="800000"/>
                </a:solidFill>
              </a:rPr>
              <a:t>он </a:t>
            </a:r>
            <a:r>
              <a:rPr lang="ru-RU" sz="2700" dirty="0" smtClean="0">
                <a:solidFill>
                  <a:srgbClr val="800000"/>
                </a:solidFill>
              </a:rPr>
              <a:t>показал русскую природу от сумрачного </a:t>
            </a:r>
            <a:r>
              <a:rPr lang="ru-RU" sz="2700" dirty="0" smtClean="0">
                <a:solidFill>
                  <a:srgbClr val="800000"/>
                </a:solidFill>
              </a:rPr>
              <a:t>минора</a:t>
            </a:r>
            <a:r>
              <a:rPr lang="en-US" sz="2700" dirty="0" smtClean="0">
                <a:solidFill>
                  <a:srgbClr val="800000"/>
                </a:solidFill>
              </a:rPr>
              <a:t> </a:t>
            </a:r>
            <a:r>
              <a:rPr lang="ru-RU" sz="2700" dirty="0" smtClean="0">
                <a:solidFill>
                  <a:srgbClr val="800000"/>
                </a:solidFill>
              </a:rPr>
              <a:t>до </a:t>
            </a:r>
            <a:r>
              <a:rPr lang="ru-RU" sz="2700" dirty="0" smtClean="0">
                <a:solidFill>
                  <a:srgbClr val="800000"/>
                </a:solidFill>
              </a:rPr>
              <a:t>безоблачного настроения.</a:t>
            </a:r>
            <a:r>
              <a:rPr lang="ru-RU" dirty="0" smtClean="0">
                <a:solidFill>
                  <a:srgbClr val="800000"/>
                </a:solidFill>
              </a:rPr>
              <a:t/>
            </a:r>
            <a:br>
              <a:rPr lang="ru-RU" dirty="0" smtClean="0">
                <a:solidFill>
                  <a:srgbClr val="8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571744"/>
            <a:ext cx="8643998" cy="3714776"/>
          </a:xfrm>
        </p:spPr>
        <p:txBody>
          <a:bodyPr/>
          <a:lstStyle/>
          <a:p>
            <a:r>
              <a:rPr lang="ru-RU" sz="2400" dirty="0" smtClean="0">
                <a:solidFill>
                  <a:srgbClr val="0066FF"/>
                </a:solidFill>
                <a:latin typeface="Calibri" pitchFamily="34" charset="0"/>
              </a:rPr>
              <a:t>а) Вторая часть БСП указывает на причину того,</a:t>
            </a:r>
          </a:p>
          <a:p>
            <a:r>
              <a:rPr lang="ru-RU" sz="2400" dirty="0" smtClean="0">
                <a:solidFill>
                  <a:srgbClr val="0066FF"/>
                </a:solidFill>
                <a:latin typeface="Calibri" pitchFamily="34" charset="0"/>
              </a:rPr>
              <a:t> о чём говорится в первой части  .  </a:t>
            </a:r>
          </a:p>
          <a:p>
            <a:r>
              <a:rPr lang="ru-RU" sz="2400" dirty="0" smtClean="0">
                <a:solidFill>
                  <a:srgbClr val="0066FF"/>
                </a:solidFill>
                <a:latin typeface="Calibri" pitchFamily="34" charset="0"/>
              </a:rPr>
              <a:t>б) Обобщающее слово стоит после однородных членов </a:t>
            </a:r>
            <a:r>
              <a:rPr lang="ru-RU" sz="2400" dirty="0" smtClean="0">
                <a:solidFill>
                  <a:srgbClr val="0066FF"/>
                </a:solidFill>
                <a:latin typeface="Calibri" pitchFamily="34" charset="0"/>
              </a:rPr>
              <a:t>предложения </a:t>
            </a:r>
            <a:r>
              <a:rPr lang="ru-RU" sz="2400" dirty="0" smtClean="0">
                <a:solidFill>
                  <a:srgbClr val="0066FF"/>
                </a:solidFill>
                <a:latin typeface="Calibri" pitchFamily="34" charset="0"/>
              </a:rPr>
              <a:t>.  </a:t>
            </a:r>
          </a:p>
          <a:p>
            <a:r>
              <a:rPr lang="ru-RU" sz="2400" b="1" dirty="0" smtClean="0">
                <a:solidFill>
                  <a:srgbClr val="0066FF"/>
                </a:solidFill>
                <a:latin typeface="Calibri" pitchFamily="34" charset="0"/>
              </a:rPr>
              <a:t>В) Вторая часть БСП указывает на результат того, о</a:t>
            </a:r>
          </a:p>
          <a:p>
            <a:r>
              <a:rPr lang="ru-RU" sz="2400" b="1" dirty="0" smtClean="0">
                <a:solidFill>
                  <a:srgbClr val="0066FF"/>
                </a:solidFill>
                <a:latin typeface="Calibri" pitchFamily="34" charset="0"/>
              </a:rPr>
              <a:t>чём говорится в первой части.</a:t>
            </a:r>
          </a:p>
          <a:p>
            <a:r>
              <a:rPr lang="ru-RU" sz="2400" dirty="0" smtClean="0">
                <a:solidFill>
                  <a:srgbClr val="0066FF"/>
                </a:solidFill>
                <a:latin typeface="Calibri" pitchFamily="34" charset="0"/>
              </a:rPr>
              <a:t>г) Вторая часть БСП противопоставляется </a:t>
            </a:r>
          </a:p>
          <a:p>
            <a:r>
              <a:rPr lang="ru-RU" sz="2400" dirty="0" smtClean="0">
                <a:solidFill>
                  <a:srgbClr val="0066FF"/>
                </a:solidFill>
                <a:latin typeface="Calibri" pitchFamily="34" charset="0"/>
              </a:rPr>
              <a:t>содержанию первой части.</a:t>
            </a:r>
            <a:endParaRPr lang="ru-RU" sz="24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22860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.Укажите </a:t>
            </a: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правильное объяснение постановки тире </a:t>
            </a:r>
            <a:r>
              <a:rPr lang="ru-RU" sz="2700" dirty="0" smtClean="0">
                <a:solidFill>
                  <a:schemeClr val="tx1"/>
                </a:solidFill>
                <a:latin typeface="Calibri" pitchFamily="34" charset="0"/>
              </a:rPr>
              <a:t>в данном предложении:</a:t>
            </a:r>
            <a:r>
              <a:rPr lang="ru-RU" sz="2700" dirty="0" smtClean="0">
                <a:latin typeface="Calibri" pitchFamily="34" charset="0"/>
              </a:rPr>
              <a:t> </a:t>
            </a:r>
            <a:r>
              <a:rPr lang="ru-RU" sz="2700" dirty="0" smtClean="0">
                <a:solidFill>
                  <a:srgbClr val="C00000"/>
                </a:solidFill>
                <a:latin typeface="Calibri" pitchFamily="34" charset="0"/>
              </a:rPr>
              <a:t>С </a:t>
            </a:r>
            <a:r>
              <a:rPr lang="ru-RU" sz="2700" dirty="0" smtClean="0">
                <a:solidFill>
                  <a:srgbClr val="C00000"/>
                </a:solidFill>
                <a:latin typeface="Calibri" pitchFamily="34" charset="0"/>
              </a:rPr>
              <a:t>40-х годов </a:t>
            </a:r>
            <a:r>
              <a:rPr lang="en-US" sz="2700" dirty="0" smtClean="0">
                <a:solidFill>
                  <a:srgbClr val="C00000"/>
                </a:solidFill>
                <a:latin typeface="Calibri" pitchFamily="34" charset="0"/>
              </a:rPr>
              <a:t>XX </a:t>
            </a:r>
            <a:r>
              <a:rPr lang="ru-RU" sz="2700" dirty="0" smtClean="0">
                <a:solidFill>
                  <a:srgbClr val="C00000"/>
                </a:solidFill>
                <a:latin typeface="Calibri" pitchFamily="34" charset="0"/>
              </a:rPr>
              <a:t>века для изучения интонации стали </a:t>
            </a:r>
            <a:r>
              <a:rPr lang="ru-RU" sz="2700" dirty="0" smtClean="0">
                <a:solidFill>
                  <a:srgbClr val="C00000"/>
                </a:solidFill>
                <a:latin typeface="Calibri" pitchFamily="34" charset="0"/>
              </a:rPr>
              <a:t>использовать Звукоанализирующую </a:t>
            </a:r>
            <a:r>
              <a:rPr lang="ru-RU" sz="2700" dirty="0" smtClean="0">
                <a:solidFill>
                  <a:srgbClr val="C00000"/>
                </a:solidFill>
                <a:latin typeface="Calibri" pitchFamily="34" charset="0"/>
              </a:rPr>
              <a:t>аппаратуру – появилась возможность применять и более точную форму записи, показывающую особенности мелодики.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3000372"/>
            <a:ext cx="8643998" cy="3006919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0066FF"/>
                </a:solidFill>
                <a:latin typeface="Calibri" pitchFamily="34" charset="0"/>
              </a:rPr>
              <a:t>а) Вторая часть БСП указывает на причину того, о чём </a:t>
            </a:r>
            <a:r>
              <a:rPr lang="ru-RU" sz="2800" b="1" dirty="0" smtClean="0">
                <a:solidFill>
                  <a:srgbClr val="0066FF"/>
                </a:solidFill>
                <a:latin typeface="Calibri" pitchFamily="34" charset="0"/>
              </a:rPr>
              <a:t>говорится </a:t>
            </a:r>
            <a:r>
              <a:rPr lang="ru-RU" sz="2800" b="1" dirty="0" smtClean="0">
                <a:solidFill>
                  <a:srgbClr val="0066FF"/>
                </a:solidFill>
                <a:latin typeface="Calibri" pitchFamily="34" charset="0"/>
              </a:rPr>
              <a:t>в первой части. </a:t>
            </a:r>
            <a:endParaRPr lang="ru-RU" sz="2800" b="1" dirty="0" smtClean="0">
              <a:solidFill>
                <a:srgbClr val="0066FF"/>
              </a:solidFill>
              <a:latin typeface="Calibri" pitchFamily="34" charset="0"/>
            </a:endParaRPr>
          </a:p>
          <a:p>
            <a:pPr>
              <a:defRPr/>
            </a:pPr>
            <a:endParaRPr lang="ru-RU" sz="2800" b="1" dirty="0" smtClean="0">
              <a:solidFill>
                <a:srgbClr val="0066FF"/>
              </a:solidFill>
              <a:latin typeface="Calibri" pitchFamily="34" charset="0"/>
            </a:endParaRPr>
          </a:p>
          <a:p>
            <a:pPr>
              <a:defRPr/>
            </a:pPr>
            <a:endParaRPr lang="ru-RU" sz="2800" b="1" dirty="0" smtClean="0">
              <a:solidFill>
                <a:srgbClr val="0066FF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2800" dirty="0" smtClean="0">
                <a:solidFill>
                  <a:srgbClr val="0066FF"/>
                </a:solidFill>
                <a:latin typeface="Calibri" pitchFamily="34" charset="0"/>
              </a:rPr>
              <a:t>г)Вторая часть БСП противопоставлена по </a:t>
            </a:r>
            <a:r>
              <a:rPr lang="ru-RU" sz="2800" dirty="0" smtClean="0">
                <a:solidFill>
                  <a:srgbClr val="0066FF"/>
                </a:solidFill>
                <a:latin typeface="Calibri" pitchFamily="34" charset="0"/>
              </a:rPr>
              <a:t>содержанию первой </a:t>
            </a:r>
            <a:r>
              <a:rPr lang="ru-RU" sz="2800" dirty="0" smtClean="0">
                <a:solidFill>
                  <a:srgbClr val="0066FF"/>
                </a:solidFill>
                <a:latin typeface="Calibri" pitchFamily="34" charset="0"/>
              </a:rPr>
              <a:t>части.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2700" dirty="0" smtClean="0">
                <a:latin typeface="Calibri" pitchFamily="34" charset="0"/>
              </a:rPr>
              <a:t>4</a:t>
            </a:r>
            <a:r>
              <a:rPr lang="ru-RU" sz="2700" dirty="0" smtClean="0">
                <a:latin typeface="Calibri" pitchFamily="34" charset="0"/>
              </a:rPr>
              <a:t>.Как </a:t>
            </a:r>
            <a:r>
              <a:rPr lang="ru-RU" sz="2700" dirty="0" smtClean="0">
                <a:latin typeface="Calibri" pitchFamily="34" charset="0"/>
              </a:rPr>
              <a:t>объяснить постановку двоеточия в данном предложении</a:t>
            </a:r>
            <a:r>
              <a:rPr lang="ru-RU" sz="2700" dirty="0" smtClean="0">
                <a:latin typeface="Calibri" pitchFamily="34" charset="0"/>
              </a:rPr>
              <a:t>?</a:t>
            </a:r>
            <a:r>
              <a:rPr lang="ru-RU" sz="2000" dirty="0" smtClean="0"/>
              <a:t> </a:t>
            </a:r>
            <a:r>
              <a:rPr lang="ru-RU" sz="2700" dirty="0" smtClean="0">
                <a:solidFill>
                  <a:srgbClr val="C00000"/>
                </a:solidFill>
              </a:rPr>
              <a:t>Воспитательное значение русской классики огромно: в ней </a:t>
            </a:r>
            <a:r>
              <a:rPr lang="ru-RU" sz="2700" dirty="0" smtClean="0">
                <a:solidFill>
                  <a:srgbClr val="C00000"/>
                </a:solidFill>
              </a:rPr>
              <a:t>практически нет  безыдейных произведений.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8786874" cy="516238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Выделите грамматические основы в частях сложного предложения, определите количество частей, пронумеруйте части.</a:t>
            </a:r>
          </a:p>
          <a:p>
            <a:endParaRPr lang="ru-RU" sz="1800" b="1" dirty="0" smtClean="0"/>
          </a:p>
          <a:p>
            <a:r>
              <a:rPr lang="ru-RU" sz="1800" dirty="0" smtClean="0"/>
              <a:t>1. Вид предложения по цели высказывания. </a:t>
            </a:r>
            <a:r>
              <a:rPr lang="ru-RU" sz="1800" dirty="0" smtClean="0">
                <a:solidFill>
                  <a:srgbClr val="0066FF"/>
                </a:solidFill>
              </a:rPr>
              <a:t>(повествовательное)</a:t>
            </a:r>
          </a:p>
          <a:p>
            <a:r>
              <a:rPr lang="ru-RU" sz="1800" dirty="0" smtClean="0"/>
              <a:t>2. Вид предложения по эмоциональной окраске. </a:t>
            </a:r>
            <a:r>
              <a:rPr lang="ru-RU" sz="1800" dirty="0" smtClean="0">
                <a:solidFill>
                  <a:srgbClr val="0066FF"/>
                </a:solidFill>
              </a:rPr>
              <a:t>(невосклицательное)</a:t>
            </a:r>
          </a:p>
          <a:p>
            <a:r>
              <a:rPr lang="ru-RU" sz="1800" dirty="0" smtClean="0"/>
              <a:t>3. Сложное. </a:t>
            </a:r>
            <a:r>
              <a:rPr lang="ru-RU" sz="1800" dirty="0" smtClean="0">
                <a:solidFill>
                  <a:srgbClr val="0066FF"/>
                </a:solidFill>
              </a:rPr>
              <a:t>(сложное)</a:t>
            </a:r>
          </a:p>
          <a:p>
            <a:r>
              <a:rPr lang="ru-RU" sz="1800" dirty="0" smtClean="0"/>
              <a:t>4. Бессоюзное. </a:t>
            </a:r>
            <a:r>
              <a:rPr lang="ru-RU" sz="1800" dirty="0" smtClean="0">
                <a:solidFill>
                  <a:srgbClr val="0066FF"/>
                </a:solidFill>
              </a:rPr>
              <a:t>(бессоюзное)</a:t>
            </a:r>
          </a:p>
          <a:p>
            <a:r>
              <a:rPr lang="ru-RU" sz="1800" dirty="0" smtClean="0"/>
              <a:t>5. Количество частей. </a:t>
            </a:r>
            <a:r>
              <a:rPr lang="ru-RU" sz="1800" dirty="0" smtClean="0">
                <a:solidFill>
                  <a:srgbClr val="0066FF"/>
                </a:solidFill>
              </a:rPr>
              <a:t>(состоит из двух частей)</a:t>
            </a:r>
          </a:p>
          <a:p>
            <a:r>
              <a:rPr lang="ru-RU" sz="1800" dirty="0" smtClean="0"/>
              <a:t>6. Среда связи между частями. </a:t>
            </a:r>
            <a:r>
              <a:rPr lang="ru-RU" sz="1800" dirty="0" smtClean="0">
                <a:solidFill>
                  <a:srgbClr val="0066FF"/>
                </a:solidFill>
              </a:rPr>
              <a:t>(части связаны интонацией)</a:t>
            </a:r>
          </a:p>
          <a:p>
            <a:r>
              <a:rPr lang="ru-RU" sz="1800" dirty="0" smtClean="0"/>
              <a:t>7. Смысловые отношения между частями. </a:t>
            </a:r>
            <a:r>
              <a:rPr lang="ru-RU" sz="1800" dirty="0" smtClean="0">
                <a:solidFill>
                  <a:srgbClr val="0066FF"/>
                </a:solidFill>
              </a:rPr>
              <a:t>(одновременность событий)</a:t>
            </a:r>
          </a:p>
          <a:p>
            <a:r>
              <a:rPr lang="ru-RU" sz="1800" dirty="0" smtClean="0"/>
              <a:t>8. Схема предложения</a:t>
            </a:r>
            <a:r>
              <a:rPr lang="ru-RU" sz="1800" dirty="0" smtClean="0">
                <a:solidFill>
                  <a:srgbClr val="0066FF"/>
                </a:solidFill>
              </a:rPr>
              <a:t>.[  ]; [  ].</a:t>
            </a:r>
          </a:p>
          <a:p>
            <a:r>
              <a:rPr lang="ru-RU" sz="1800" b="1" u="sng" dirty="0" smtClean="0"/>
              <a:t>Образец разбора:</a:t>
            </a:r>
          </a:p>
          <a:p>
            <a:r>
              <a:rPr lang="ru-RU" sz="2400" b="1" i="1" u="dbl" dirty="0" smtClean="0">
                <a:solidFill>
                  <a:srgbClr val="C00000"/>
                </a:solidFill>
              </a:rPr>
              <a:t>Плескалось</a:t>
            </a:r>
            <a:r>
              <a:rPr lang="ru-RU" sz="2400" b="1" i="1" dirty="0" smtClean="0">
                <a:solidFill>
                  <a:srgbClr val="C00000"/>
                </a:solidFill>
              </a:rPr>
              <a:t> и </a:t>
            </a:r>
            <a:r>
              <a:rPr lang="ru-RU" sz="2400" b="1" i="1" u="dbl" dirty="0" smtClean="0">
                <a:solidFill>
                  <a:srgbClr val="C00000"/>
                </a:solidFill>
              </a:rPr>
              <a:t>шуршало море</a:t>
            </a:r>
            <a:r>
              <a:rPr lang="ru-RU" sz="2400" b="1" i="1" dirty="0" smtClean="0">
                <a:solidFill>
                  <a:srgbClr val="C00000"/>
                </a:solidFill>
              </a:rPr>
              <a:t>, всё в белых кружевах стружек; </a:t>
            </a:r>
            <a:r>
              <a:rPr lang="ru-RU" sz="2400" b="1" i="1" u="dbl" dirty="0" smtClean="0">
                <a:solidFill>
                  <a:srgbClr val="C00000"/>
                </a:solidFill>
              </a:rPr>
              <a:t>сияло солнце</a:t>
            </a:r>
            <a:r>
              <a:rPr lang="ru-RU" sz="2400" b="1" i="1" dirty="0" smtClean="0">
                <a:solidFill>
                  <a:srgbClr val="C00000"/>
                </a:solidFill>
              </a:rPr>
              <a:t>, перейдя за полдень.  </a:t>
            </a:r>
            <a:r>
              <a:rPr lang="ru-RU" sz="1800" i="1" dirty="0" smtClean="0"/>
              <a:t>(М.Горький)</a:t>
            </a:r>
            <a:endParaRPr lang="ru-RU" sz="1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0066FF"/>
                </a:solidFill>
              </a:rPr>
              <a:t>Порядок разбора бессоюзного предложения</a:t>
            </a:r>
            <a:endParaRPr lang="ru-RU" sz="3200" i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ru-RU" b="1" i="1" dirty="0" smtClean="0"/>
              <a:t>Данная презентация-тренажёр поможет тебе проверить свои знания по теме </a:t>
            </a:r>
            <a:r>
              <a:rPr lang="ru-RU" b="1" i="1" dirty="0" smtClean="0">
                <a:solidFill>
                  <a:srgbClr val="C00000"/>
                </a:solidFill>
              </a:rPr>
              <a:t>«Бессоюзное сложное предложение» </a:t>
            </a:r>
            <a:r>
              <a:rPr lang="ru-RU" b="1" i="1" dirty="0" smtClean="0"/>
              <a:t>и усовершен</a:t>
            </a:r>
            <a:r>
              <a:rPr lang="ru-RU" b="1" i="1" dirty="0" smtClean="0"/>
              <a:t>ствовать свои умения и навыки</a:t>
            </a:r>
            <a:r>
              <a:rPr lang="ru-RU" b="1" i="1" dirty="0" smtClean="0"/>
              <a:t>.</a:t>
            </a:r>
          </a:p>
          <a:p>
            <a:endParaRPr lang="ru-RU" dirty="0" smtClean="0"/>
          </a:p>
          <a:p>
            <a:r>
              <a:rPr lang="ru-RU" b="1" i="1" dirty="0" smtClean="0"/>
              <a:t>Надеемся, что эти задания помогут тебе подготовиться к успешной сдаче экзамена по русскому языку. 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Желаем удачи!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rgbClr val="0066FF"/>
                </a:solidFill>
              </a:rPr>
              <a:t>Дорогой друг!</a:t>
            </a:r>
            <a:endParaRPr lang="ru-RU" i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fontScale="55000" lnSpcReduction="20000"/>
          </a:bodyPr>
          <a:lstStyle/>
          <a:p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1.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Бисеров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 А.Ю. ЕГЭ 2011.Русский язык: задания А23/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А.Ю.Бисеров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И.Б.Маслова.-М.:Эксмо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, 2011.-64 с.(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ЕГЭ.Пошаговая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 подготовка).</a:t>
            </a:r>
            <a:b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2.Цыбулько И.П. ЕГЭ 2007.Русский язык. Тренировочные задания/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И.П.Цыбулько,С.И.Львова,В.А.Коханова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.-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М.:Просвещение,Эксмо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, 2007.-120 с.</a:t>
            </a:r>
            <a:b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3. Н.Сорокина,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М.Юрьева.Синтаксис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 и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пунктуация.Простое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предложение.Сложное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 предложение.- НПО «Школа»-Издательство «Открытый мир». Москва, 1996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  <a:p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4. «Русский язык. 9 класс»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Бунеев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 Р.Н., 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Бунеева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 Е.В.М.: «</a:t>
            </a:r>
            <a:r>
              <a:rPr lang="ru-RU" sz="4500" dirty="0" err="1" smtClean="0">
                <a:solidFill>
                  <a:srgbClr val="C00000"/>
                </a:solidFill>
                <a:latin typeface="Calibri" pitchFamily="34" charset="0"/>
              </a:rPr>
              <a:t>Баласс</a:t>
            </a:r>
            <a:r>
              <a:rPr lang="ru-RU" sz="4500" dirty="0" smtClean="0">
                <a:solidFill>
                  <a:srgbClr val="C00000"/>
                </a:solidFill>
                <a:latin typeface="Calibri" pitchFamily="34" charset="0"/>
              </a:rPr>
              <a:t>», 2003.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rgbClr val="0066FF"/>
                </a:solidFill>
              </a:rPr>
              <a:t>Список литературы:</a:t>
            </a:r>
            <a:endParaRPr lang="ru-RU" i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71768"/>
          </a:xfrm>
        </p:spPr>
        <p:txBody>
          <a:bodyPr>
            <a:normAutofit fontScale="85000" lnSpcReduction="10000"/>
          </a:bodyPr>
          <a:lstStyle/>
          <a:p>
            <a:pPr algn="ctr">
              <a:tabLst>
                <a:tab pos="4122738" algn="l"/>
              </a:tabLst>
            </a:pPr>
            <a:endParaRPr lang="ru-RU" dirty="0" smtClean="0"/>
          </a:p>
          <a:p>
            <a:pPr algn="ctr">
              <a:tabLst>
                <a:tab pos="4122738" algn="l"/>
              </a:tabLst>
            </a:pPr>
            <a:r>
              <a:rPr lang="ru-RU" sz="4000" i="1" dirty="0" smtClean="0">
                <a:solidFill>
                  <a:srgbClr val="FF0000"/>
                </a:solidFill>
              </a:rPr>
              <a:t>Например:</a:t>
            </a:r>
          </a:p>
          <a:p>
            <a:pPr algn="ctr">
              <a:tabLst>
                <a:tab pos="4122738" algn="l"/>
              </a:tabLst>
            </a:pPr>
            <a:endParaRPr lang="ru-RU" dirty="0" smtClean="0"/>
          </a:p>
          <a:p>
            <a:pPr algn="ctr">
              <a:tabLst>
                <a:tab pos="4122738" algn="l"/>
              </a:tabLst>
            </a:pPr>
            <a:r>
              <a:rPr lang="ru-RU" sz="2800" dirty="0" smtClean="0">
                <a:solidFill>
                  <a:srgbClr val="0070C0"/>
                </a:solidFill>
              </a:rPr>
              <a:t>Не напрасно дули ветры, не напрасно шла гроза.</a:t>
            </a:r>
          </a:p>
          <a:p>
            <a:pPr algn="ctr">
              <a:tabLst>
                <a:tab pos="4122738" algn="l"/>
              </a:tabLst>
            </a:pPr>
            <a:endParaRPr lang="ru-RU" sz="2800" dirty="0" smtClean="0">
              <a:solidFill>
                <a:srgbClr val="0070C0"/>
              </a:solidFill>
            </a:endParaRPr>
          </a:p>
          <a:p>
            <a:pPr algn="ctr">
              <a:tabLst>
                <a:tab pos="4122738" algn="l"/>
              </a:tabLst>
            </a:pPr>
            <a:r>
              <a:rPr lang="ru-RU" sz="2800" dirty="0" smtClean="0">
                <a:solidFill>
                  <a:srgbClr val="0070C0"/>
                </a:solidFill>
              </a:rPr>
              <a:t>Врач запретил купаться: вода слишком холодная.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33575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tabLst>
                <a:tab pos="4122738" algn="l"/>
              </a:tabLst>
            </a:pPr>
            <a:r>
              <a:rPr lang="ru-RU" b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Бессоюзными </a:t>
            </a:r>
            <a:r>
              <a:rPr lang="ru-RU" b="0" dirty="0" smtClean="0">
                <a:effectLst/>
                <a:latin typeface="Calibri" pitchFamily="34" charset="0"/>
              </a:rPr>
              <a:t> </a:t>
            </a:r>
            <a:r>
              <a:rPr lang="ru-RU" b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называются сложные предложения, в которых </a:t>
            </a:r>
            <a:br>
              <a:rPr lang="ru-RU" b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простые предложения связываются друг с другом интонацией, </a:t>
            </a:r>
            <a:br>
              <a:rPr lang="ru-RU" b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без помощи союзов и союзных слов.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lang="ru-RU" b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2928958"/>
          </a:xfrm>
        </p:spPr>
        <p:txBody>
          <a:bodyPr>
            <a:normAutofit fontScale="92500" lnSpcReduction="20000"/>
          </a:bodyPr>
          <a:lstStyle/>
          <a:p>
            <a:endParaRPr lang="ru-RU" sz="4800" dirty="0" smtClean="0">
              <a:latin typeface="Calibri" pitchFamily="34" charset="0"/>
            </a:endParaRPr>
          </a:p>
          <a:p>
            <a:r>
              <a:rPr lang="ru-RU" sz="4800" dirty="0" smtClean="0">
                <a:latin typeface="Calibri" pitchFamily="34" charset="0"/>
              </a:rPr>
              <a:t>Между смысловыми отрезками – частями БСП возможна постановка </a:t>
            </a:r>
            <a:r>
              <a:rPr lang="ru-RU" sz="4800" b="1" dirty="0" smtClean="0">
                <a:latin typeface="Calibri" pitchFamily="34" charset="0"/>
              </a:rPr>
              <a:t>запятой, точки с запятой, двоеточия, тире.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  <a:latin typeface="Calibri" pitchFamily="34" charset="0"/>
              </a:rPr>
              <a:t>Постановка знаков препинания в БСП зависит от смыслового соотношения частей.</a:t>
            </a:r>
            <a:br>
              <a:rPr lang="ru-RU" sz="3200" dirty="0" smtClean="0">
                <a:solidFill>
                  <a:srgbClr val="C00000"/>
                </a:solidFill>
                <a:effectLst/>
                <a:latin typeface="Calibri" pitchFamily="34" charset="0"/>
              </a:rPr>
            </a:br>
            <a:endParaRPr lang="ru-RU" sz="3200" b="0" dirty="0">
              <a:solidFill>
                <a:srgbClr val="C0000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dirty="0" smtClean="0">
                <a:solidFill>
                  <a:srgbClr val="FF0000"/>
                </a:solidFill>
              </a:rPr>
              <a:t>Значение</a:t>
            </a:r>
          </a:p>
          <a:p>
            <a:pPr>
              <a:buFontTx/>
              <a:buNone/>
            </a:pPr>
            <a:r>
              <a:rPr lang="ru-RU" dirty="0" smtClean="0"/>
              <a:t>одновременности, последовательности (можно вставить союз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):</a:t>
            </a:r>
          </a:p>
          <a:p>
            <a:pPr>
              <a:buFontTx/>
              <a:buNone/>
            </a:pPr>
            <a:endParaRPr lang="ru-RU" dirty="0" smtClean="0">
              <a:solidFill>
                <a:srgbClr val="0033CC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0033CC"/>
                </a:solidFill>
              </a:rPr>
              <a:t>Роняет лес багряный свой убор,</a:t>
            </a:r>
          </a:p>
          <a:p>
            <a:pPr>
              <a:buFontTx/>
              <a:buNone/>
            </a:pPr>
            <a:r>
              <a:rPr lang="ru-RU" dirty="0" err="1" smtClean="0">
                <a:solidFill>
                  <a:srgbClr val="0033CC"/>
                </a:solidFill>
              </a:rPr>
              <a:t>Сребрит</a:t>
            </a:r>
            <a:r>
              <a:rPr lang="ru-RU" dirty="0" smtClean="0">
                <a:solidFill>
                  <a:srgbClr val="0033CC"/>
                </a:solidFill>
              </a:rPr>
              <a:t> мороз увянувшее поле.</a:t>
            </a:r>
          </a:p>
          <a:p>
            <a:pPr>
              <a:buFontTx/>
              <a:buNone/>
            </a:pPr>
            <a:endParaRPr lang="ru-RU" dirty="0" smtClean="0">
              <a:solidFill>
                <a:srgbClr val="0033CC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0033CC"/>
                </a:solidFill>
              </a:rPr>
              <a:t>Луна ещё не подымалась, звёзды тихо, задумчиво мигали над Ветлугой.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rgbClr val="0033CC"/>
                </a:solidFill>
              </a:rPr>
              <a:t>Запятая.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FF0000"/>
                </a:solidFill>
              </a:rPr>
              <a:t>Значение </a:t>
            </a:r>
            <a:r>
              <a:rPr lang="ru-RU" dirty="0" err="1" smtClean="0"/>
              <a:t>одновременности,последовательности</a:t>
            </a:r>
            <a:r>
              <a:rPr lang="ru-RU" dirty="0" smtClean="0"/>
              <a:t>. Но: части БСП осложнены и внутри есть уже знаки: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33CC"/>
                </a:solidFill>
              </a:rPr>
              <a:t>Уже вечерело; солнце скрылось за небольшую сосновую рощу, лежавшую в полуверсте от сада.</a:t>
            </a:r>
          </a:p>
          <a:p>
            <a:pPr>
              <a:buFontTx/>
              <a:buNone/>
            </a:pPr>
            <a:endParaRPr lang="ru-RU" sz="2400" dirty="0" smtClean="0">
              <a:solidFill>
                <a:srgbClr val="0033CC"/>
              </a:solidFill>
            </a:endParaRP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33CC"/>
                </a:solidFill>
              </a:rPr>
              <a:t>Ограды и ворота были прочные и новые; под навесом стояли две пожарные трубы и бочка, выкрашенная зелёною краской; дороги были прямые; мосты были крепкие, с перилами.</a:t>
            </a:r>
          </a:p>
          <a:p>
            <a:pPr>
              <a:buFontTx/>
              <a:buNone/>
            </a:pPr>
            <a:endParaRPr lang="ru-RU" dirty="0" smtClean="0">
              <a:solidFill>
                <a:srgbClr val="0033CC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rgbClr val="0033CC"/>
                </a:solidFill>
              </a:rPr>
              <a:t>Точка с запятой</a:t>
            </a:r>
            <a:r>
              <a:rPr lang="ru-RU" dirty="0" smtClean="0">
                <a:solidFill>
                  <a:srgbClr val="0033CC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Вторая часть </a:t>
            </a:r>
            <a:r>
              <a:rPr lang="ru-RU" sz="2800" dirty="0" smtClean="0">
                <a:latin typeface="Calibri" pitchFamily="34" charset="0"/>
              </a:rPr>
              <a:t>имеет значение причины (можно заменить союзами </a:t>
            </a:r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ПОТОМУ ЧТО, ТАК КАК</a:t>
            </a:r>
            <a:r>
              <a:rPr lang="ru-RU" sz="2800" dirty="0" smtClean="0">
                <a:latin typeface="Calibri" pitchFamily="34" charset="0"/>
              </a:rPr>
              <a:t>):</a:t>
            </a:r>
          </a:p>
          <a:p>
            <a:r>
              <a:rPr lang="ru-RU" sz="2800" dirty="0" smtClean="0">
                <a:solidFill>
                  <a:srgbClr val="0033CC"/>
                </a:solidFill>
                <a:latin typeface="Calibri" pitchFamily="34" charset="0"/>
              </a:rPr>
              <a:t>Не нагнать тебе бешеной тройки: кони крепки, и сыты, и бойки.</a:t>
            </a:r>
          </a:p>
          <a:p>
            <a:endParaRPr lang="ru-RU" sz="2800" dirty="0" smtClean="0">
              <a:solidFill>
                <a:srgbClr val="0033CC"/>
              </a:solidFill>
              <a:latin typeface="Calibri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Вторая часть </a:t>
            </a:r>
            <a:r>
              <a:rPr lang="ru-RU" sz="2800" dirty="0" smtClean="0">
                <a:latin typeface="Calibri" pitchFamily="34" charset="0"/>
              </a:rPr>
              <a:t>в значении пояснения (можно подставить слова </a:t>
            </a:r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А ИМЕННО</a:t>
            </a:r>
            <a:r>
              <a:rPr lang="ru-RU" sz="2800" dirty="0" smtClean="0">
                <a:latin typeface="Calibri" pitchFamily="34" charset="0"/>
              </a:rPr>
              <a:t>):</a:t>
            </a:r>
          </a:p>
          <a:p>
            <a:r>
              <a:rPr lang="ru-RU" sz="2800" dirty="0" smtClean="0">
                <a:solidFill>
                  <a:srgbClr val="0033CC"/>
                </a:solidFill>
                <a:latin typeface="Calibri" pitchFamily="34" charset="0"/>
              </a:rPr>
              <a:t>Погода была ужасная: дождь лил как из ведра.</a:t>
            </a:r>
          </a:p>
          <a:p>
            <a:endParaRPr lang="ru-RU" sz="2800" dirty="0" smtClean="0">
              <a:solidFill>
                <a:srgbClr val="0033CC"/>
              </a:solidFill>
              <a:latin typeface="Calibri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Вторая часть </a:t>
            </a:r>
            <a:r>
              <a:rPr lang="ru-RU" sz="2800" dirty="0" smtClean="0">
                <a:latin typeface="Calibri" pitchFamily="34" charset="0"/>
              </a:rPr>
              <a:t>имеет значение дополнения:</a:t>
            </a:r>
          </a:p>
          <a:p>
            <a:r>
              <a:rPr lang="ru-RU" sz="2800" dirty="0" smtClean="0">
                <a:solidFill>
                  <a:srgbClr val="0033CC"/>
                </a:solidFill>
                <a:latin typeface="Calibri" pitchFamily="34" charset="0"/>
              </a:rPr>
              <a:t>Слышу я: звенит синица средь желтеющих полей.</a:t>
            </a:r>
          </a:p>
          <a:p>
            <a:r>
              <a:rPr lang="ru-RU" sz="2800" dirty="0" smtClean="0">
                <a:solidFill>
                  <a:srgbClr val="0033CC"/>
                </a:solidFill>
                <a:latin typeface="Calibri" pitchFamily="34" charset="0"/>
              </a:rPr>
              <a:t>Я взошёл в хату: две лавки и стол да огромный сундук возле печи составляли всю её мебель.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rgbClr val="0033CC"/>
                </a:solidFill>
              </a:rPr>
              <a:t>Двоеточие.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В значении</a:t>
            </a:r>
          </a:p>
          <a:p>
            <a:r>
              <a:rPr lang="ru-RU" sz="2800" dirty="0" smtClean="0">
                <a:latin typeface="Calibri" pitchFamily="34" charset="0"/>
              </a:rPr>
              <a:t>противопоставления, быстрой смены событий (можно вставить союз 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sz="2800" dirty="0" smtClean="0">
                <a:latin typeface="Calibri" pitchFamily="34" charset="0"/>
              </a:rPr>
              <a:t>):</a:t>
            </a:r>
          </a:p>
          <a:p>
            <a:r>
              <a:rPr lang="ru-RU" sz="2800" dirty="0" smtClean="0">
                <a:solidFill>
                  <a:srgbClr val="0033CC"/>
                </a:solidFill>
                <a:latin typeface="Calibri" pitchFamily="34" charset="0"/>
              </a:rPr>
              <a:t>Служить бы рад – прислуживаться тошно.</a:t>
            </a:r>
            <a:endParaRPr lang="ru-RU" sz="2800" dirty="0" smtClean="0">
              <a:latin typeface="Calibri" pitchFamily="34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Первая часть </a:t>
            </a:r>
            <a:r>
              <a:rPr lang="ru-RU" sz="2800" dirty="0" smtClean="0">
                <a:latin typeface="Calibri" pitchFamily="34" charset="0"/>
              </a:rPr>
              <a:t>имеет значение условия (можно подставить союз </a:t>
            </a:r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ЕСЛИ</a:t>
            </a:r>
            <a:r>
              <a:rPr lang="ru-RU" sz="2800" dirty="0" smtClean="0">
                <a:latin typeface="Calibri" pitchFamily="34" charset="0"/>
              </a:rPr>
              <a:t>):</a:t>
            </a:r>
          </a:p>
          <a:p>
            <a:r>
              <a:rPr lang="ru-RU" sz="2800" dirty="0" smtClean="0">
                <a:solidFill>
                  <a:srgbClr val="0033CC"/>
                </a:solidFill>
                <a:latin typeface="Calibri" pitchFamily="34" charset="0"/>
              </a:rPr>
              <a:t>Лес рубят – щепки летят.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Первая часть </a:t>
            </a:r>
            <a:r>
              <a:rPr lang="ru-RU" sz="2800" dirty="0" smtClean="0">
                <a:latin typeface="Calibri" pitchFamily="34" charset="0"/>
              </a:rPr>
              <a:t>имеет значение времени (можно подставить союз </a:t>
            </a:r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КОГДА</a:t>
            </a:r>
            <a:r>
              <a:rPr lang="ru-RU" sz="2800" dirty="0" smtClean="0">
                <a:latin typeface="Calibri" pitchFamily="34" charset="0"/>
              </a:rPr>
              <a:t>):</a:t>
            </a:r>
          </a:p>
          <a:p>
            <a:r>
              <a:rPr lang="ru-RU" sz="2800" dirty="0" smtClean="0">
                <a:solidFill>
                  <a:srgbClr val="0033CC"/>
                </a:solidFill>
                <a:latin typeface="Calibri" pitchFamily="34" charset="0"/>
              </a:rPr>
              <a:t>Пашню пашут – руками не машут.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Вторая часть </a:t>
            </a:r>
            <a:r>
              <a:rPr lang="ru-RU" sz="2800" dirty="0" smtClean="0">
                <a:latin typeface="Calibri" pitchFamily="34" charset="0"/>
              </a:rPr>
              <a:t>имеет значение следствия (можно подставить союз </a:t>
            </a:r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ТАК ЧТО</a:t>
            </a:r>
            <a:r>
              <a:rPr lang="ru-RU" sz="2800" dirty="0" smtClean="0">
                <a:latin typeface="Calibri" pitchFamily="34" charset="0"/>
              </a:rPr>
              <a:t>):</a:t>
            </a:r>
          </a:p>
          <a:p>
            <a:r>
              <a:rPr lang="ru-RU" sz="2800" dirty="0" smtClean="0">
                <a:solidFill>
                  <a:srgbClr val="0033CC"/>
                </a:solidFill>
                <a:latin typeface="Calibri" pitchFamily="34" charset="0"/>
              </a:rPr>
              <a:t>Прошла весна – темнеет лес, скудней ручьи, грустнее ивы.</a:t>
            </a: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rgbClr val="0033CC"/>
                </a:solidFill>
              </a:rPr>
              <a:t>Тире.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357430"/>
            <a:ext cx="8858312" cy="400052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0066FF"/>
                </a:solidFill>
              </a:rPr>
              <a:t>Ветер стих </a:t>
            </a:r>
            <a:r>
              <a:rPr lang="ru-RU" sz="3200" dirty="0" smtClean="0">
                <a:solidFill>
                  <a:srgbClr val="FF0000"/>
                </a:solidFill>
              </a:rPr>
              <a:t>? </a:t>
            </a:r>
            <a:r>
              <a:rPr lang="ru-RU" sz="3200" dirty="0" smtClean="0">
                <a:solidFill>
                  <a:srgbClr val="0066FF"/>
                </a:solidFill>
              </a:rPr>
              <a:t>небо прояснилось</a:t>
            </a:r>
            <a:r>
              <a:rPr lang="ru-RU" sz="3200" dirty="0" smtClean="0">
                <a:solidFill>
                  <a:srgbClr val="FF0000"/>
                </a:solidFill>
              </a:rPr>
              <a:t>?</a:t>
            </a:r>
            <a:r>
              <a:rPr lang="ru-RU" sz="3200" dirty="0" smtClean="0">
                <a:solidFill>
                  <a:srgbClr val="0066FF"/>
                </a:solidFill>
              </a:rPr>
              <a:t> птицы запели.</a:t>
            </a:r>
          </a:p>
          <a:p>
            <a:endParaRPr lang="ru-RU" sz="3200" dirty="0" smtClean="0">
              <a:solidFill>
                <a:srgbClr val="0066FF"/>
              </a:solidFill>
            </a:endParaRPr>
          </a:p>
          <a:p>
            <a:r>
              <a:rPr lang="ru-RU" sz="3200" dirty="0" smtClean="0">
                <a:solidFill>
                  <a:srgbClr val="0066FF"/>
                </a:solidFill>
              </a:rPr>
              <a:t>Над рекой ещё висел туман </a:t>
            </a:r>
            <a:r>
              <a:rPr lang="ru-RU" sz="3200" dirty="0" smtClean="0">
                <a:solidFill>
                  <a:srgbClr val="FF0000"/>
                </a:solidFill>
              </a:rPr>
              <a:t>?</a:t>
            </a:r>
            <a:r>
              <a:rPr lang="ru-RU" sz="3200" dirty="0" smtClean="0">
                <a:solidFill>
                  <a:srgbClr val="0066FF"/>
                </a:solidFill>
              </a:rPr>
              <a:t> Воздух был влажен и свеж.</a:t>
            </a:r>
          </a:p>
          <a:p>
            <a:endParaRPr lang="ru-RU" sz="3200" dirty="0" smtClean="0">
              <a:solidFill>
                <a:srgbClr val="0066FF"/>
              </a:solidFill>
            </a:endParaRPr>
          </a:p>
          <a:p>
            <a:r>
              <a:rPr lang="ru-RU" sz="3200" dirty="0" smtClean="0">
                <a:solidFill>
                  <a:srgbClr val="0066FF"/>
                </a:solidFill>
              </a:rPr>
              <a:t>Прошла неделя, месяц </a:t>
            </a:r>
            <a:r>
              <a:rPr lang="ru-RU" sz="3200" dirty="0" smtClean="0">
                <a:solidFill>
                  <a:srgbClr val="FF0000"/>
                </a:solidFill>
              </a:rPr>
              <a:t>?</a:t>
            </a:r>
            <a:r>
              <a:rPr lang="ru-RU" sz="3200" dirty="0" smtClean="0">
                <a:solidFill>
                  <a:srgbClr val="0066FF"/>
                </a:solidFill>
              </a:rPr>
              <a:t> он (Евгений) к себе домой не возвращался.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20717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effectLst/>
                <a:latin typeface="Calibri" pitchFamily="34" charset="0"/>
              </a:rPr>
              <a:t>Подумайте, в каких смысловых отношениях находятся части БСП.</a:t>
            </a:r>
            <a:br>
              <a:rPr lang="ru-RU" sz="3100" dirty="0" smtClean="0">
                <a:solidFill>
                  <a:srgbClr val="C00000"/>
                </a:solidFill>
                <a:effectLst/>
                <a:latin typeface="Calibri" pitchFamily="34" charset="0"/>
              </a:rPr>
            </a:br>
            <a:r>
              <a:rPr lang="ru-RU" sz="3100" dirty="0" smtClean="0">
                <a:solidFill>
                  <a:srgbClr val="C00000"/>
                </a:solidFill>
                <a:effectLst/>
                <a:latin typeface="Calibri" pitchFamily="34" charset="0"/>
              </a:rPr>
              <a:t>Какие знаки препинания вы поставили бы между частями? Почему?</a:t>
            </a:r>
            <a:r>
              <a:rPr lang="ru-RU" sz="2800" dirty="0" smtClean="0">
                <a:effectLst/>
                <a:latin typeface="Calibri" pitchFamily="34" charset="0"/>
              </a:rPr>
              <a:t/>
            </a:r>
            <a:br>
              <a:rPr lang="ru-RU" sz="2800" dirty="0" smtClean="0">
                <a:effectLst/>
                <a:latin typeface="Calibri" pitchFamily="34" charset="0"/>
              </a:rPr>
            </a:br>
            <a:endParaRPr lang="ru-RU" sz="2800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714620"/>
            <a:ext cx="8715436" cy="3643338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solidFill>
                  <a:srgbClr val="0066FF"/>
                </a:solidFill>
                <a:latin typeface="Calibri" pitchFamily="34" charset="0"/>
              </a:rPr>
              <a:t>а)  Вторая часть БСП указывает на причину того,</a:t>
            </a:r>
          </a:p>
          <a:p>
            <a:r>
              <a:rPr lang="ru-RU" sz="3000" dirty="0" smtClean="0">
                <a:solidFill>
                  <a:srgbClr val="0066FF"/>
                </a:solidFill>
                <a:latin typeface="Calibri" pitchFamily="34" charset="0"/>
              </a:rPr>
              <a:t> о чём говорится в первой части.</a:t>
            </a:r>
          </a:p>
          <a:p>
            <a:r>
              <a:rPr lang="ru-RU" sz="3000" dirty="0" smtClean="0">
                <a:solidFill>
                  <a:srgbClr val="0066FF"/>
                </a:solidFill>
                <a:latin typeface="Calibri" pitchFamily="34" charset="0"/>
              </a:rPr>
              <a:t>б)Вторая часть БСП указывает на следствие того,</a:t>
            </a:r>
          </a:p>
          <a:p>
            <a:r>
              <a:rPr lang="ru-RU" sz="3000" dirty="0" smtClean="0">
                <a:solidFill>
                  <a:srgbClr val="0066FF"/>
                </a:solidFill>
                <a:latin typeface="Calibri" pitchFamily="34" charset="0"/>
              </a:rPr>
              <a:t>о чём говорится в первой части.</a:t>
            </a:r>
          </a:p>
          <a:p>
            <a:r>
              <a:rPr lang="ru-RU" sz="3000" dirty="0" smtClean="0">
                <a:solidFill>
                  <a:srgbClr val="0066FF"/>
                </a:solidFill>
                <a:latin typeface="Calibri" pitchFamily="34" charset="0"/>
              </a:rPr>
              <a:t>в) Обобщающее слово стоит после однородных</a:t>
            </a:r>
          </a:p>
          <a:p>
            <a:r>
              <a:rPr lang="ru-RU" sz="3000" dirty="0" smtClean="0">
                <a:solidFill>
                  <a:srgbClr val="0066FF"/>
                </a:solidFill>
                <a:latin typeface="Calibri" pitchFamily="34" charset="0"/>
              </a:rPr>
              <a:t>членов предложения.</a:t>
            </a:r>
          </a:p>
          <a:p>
            <a:r>
              <a:rPr lang="ru-RU" sz="3000" b="1" dirty="0" smtClean="0">
                <a:solidFill>
                  <a:srgbClr val="0066FF"/>
                </a:solidFill>
                <a:latin typeface="Calibri" pitchFamily="34" charset="0"/>
              </a:rPr>
              <a:t>Г) Вторая часть БСП поясняет, раскрывает</a:t>
            </a:r>
          </a:p>
          <a:p>
            <a:r>
              <a:rPr lang="ru-RU" sz="3000" b="1" dirty="0" smtClean="0">
                <a:solidFill>
                  <a:srgbClr val="0066FF"/>
                </a:solidFill>
                <a:latin typeface="Calibri" pitchFamily="34" charset="0"/>
              </a:rPr>
              <a:t>содержание того, о чём говорится в первой</a:t>
            </a:r>
          </a:p>
          <a:p>
            <a:r>
              <a:rPr lang="ru-RU" sz="3000" b="1" dirty="0" smtClean="0">
                <a:solidFill>
                  <a:srgbClr val="0066FF"/>
                </a:solidFill>
                <a:latin typeface="Calibri" pitchFamily="34" charset="0"/>
              </a:rPr>
              <a:t> части.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24288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indent="-34290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effectLst/>
                <a:latin typeface="Calibri" pitchFamily="34" charset="0"/>
              </a:rPr>
              <a:t>1.Укажите правильное объяснение постановки двоеточия в данном предложении:</a:t>
            </a: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sz="2700" dirty="0" smtClean="0">
                <a:solidFill>
                  <a:srgbClr val="800000"/>
                </a:solidFill>
                <a:latin typeface="Calibri" pitchFamily="34" charset="0"/>
              </a:rPr>
              <a:t>Римский- Корсаков сумел передать основную идею произведения так, как он её понимает: в народном представлении искусство – могучая богатырская сила.</a:t>
            </a:r>
            <a:r>
              <a:rPr lang="ru-RU" dirty="0" smtClean="0">
                <a:solidFill>
                  <a:srgbClr val="800000"/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rgbClr val="800000"/>
                </a:solidFill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815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БЕССОЮЗНОЕ СЛОЖНОЕ ПРЕДЛОЖЕНИЕ </vt:lpstr>
      <vt:lpstr>Бессоюзными  называются сложные предложения, в которых  простые предложения связываются друг с другом интонацией,  без помощи союзов и союзных слов. </vt:lpstr>
      <vt:lpstr>Постановка знаков препинания в БСП зависит от смыслового соотношения частей. </vt:lpstr>
      <vt:lpstr>Запятая.</vt:lpstr>
      <vt:lpstr>Точка с запятой.</vt:lpstr>
      <vt:lpstr>Двоеточие.</vt:lpstr>
      <vt:lpstr>Тире.</vt:lpstr>
      <vt:lpstr>Подумайте, в каких смысловых отношениях находятся части БСП. Какие знаки препинания вы поставили бы между частями? Почему? </vt:lpstr>
      <vt:lpstr> 1.Укажите правильное объяснение постановки двоеточия в данном предложении: Римский- Корсаков сумел передать основную идею произведения так, как он её понимает: в народном представлении искусство – могучая богатырская сила. </vt:lpstr>
      <vt:lpstr> 2. Укажите  правильное объяснение постановки двоеточия в предложении:   Душевное состояние И.И. Левитана сказывалось и при описании природы: он показал русскую природу от сумрачного минора до безоблачного настроения. </vt:lpstr>
      <vt:lpstr>  3.Укажите правильное объяснение постановки тире в данном предложении: С 40-х годов XX века для изучения интонации стали использовать Звукоанализирующую аппаратуру – появилась возможность применять и более точную форму записи, показывающую особенности мелодики.  </vt:lpstr>
      <vt:lpstr>4.Как объяснить постановку двоеточия в данном предложении? Воспитательное значение русской классики огромно: в ней практически нет  безыдейных произведений.  </vt:lpstr>
      <vt:lpstr>Порядок разбора бессоюзного предложения</vt:lpstr>
      <vt:lpstr>Дорогой друг!</vt:lpstr>
      <vt:lpstr>Список литературы: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БЕССОЮЗНОЕ СЛОЖНОЕ ПРЕДЛОЖЕНИЕ </dc:title>
  <dc:creator>User</dc:creator>
  <cp:lastModifiedBy>User</cp:lastModifiedBy>
  <cp:revision>13</cp:revision>
  <dcterms:created xsi:type="dcterms:W3CDTF">2012-03-28T20:16:52Z</dcterms:created>
  <dcterms:modified xsi:type="dcterms:W3CDTF">2012-03-29T11:04:31Z</dcterms:modified>
</cp:coreProperties>
</file>