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ms-office.legacyDiagramText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0" r:id="rId9"/>
    <p:sldId id="266" r:id="rId10"/>
    <p:sldId id="259" r:id="rId11"/>
    <p:sldId id="265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37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06/relationships/legacyDocTextInfo" Target="legacyDocTextInfo.bin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30501C4-AC35-4791-82AE-3D3A9D189BA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F0DCE9-D397-4707-91AB-EF4EE8BC23AC}" type="slidenum">
              <a:rPr lang="ru-RU"/>
              <a:pPr/>
              <a:t>1</a:t>
            </a:fld>
            <a:endParaRPr lang="ru-RU"/>
          </a:p>
        </p:txBody>
      </p:sp>
      <p:sp>
        <p:nvSpPr>
          <p:cNvPr id="4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E4998A-DD0A-43B2-8415-E02273A74BC8}" type="slidenum">
              <a:rPr lang="ru-RU"/>
              <a:pPr/>
              <a:t>10</a:t>
            </a:fld>
            <a:endParaRPr lang="ru-RU"/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2A80C7-5E1A-40C8-BC36-4F8107AE8806}" type="slidenum">
              <a:rPr lang="ru-RU"/>
              <a:pPr/>
              <a:t>11</a:t>
            </a:fld>
            <a:endParaRPr lang="ru-RU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4D1DC5-D9F5-4E6B-990D-9255C9EDADBA}" type="slidenum">
              <a:rPr lang="ru-RU"/>
              <a:pPr/>
              <a:t>2</a:t>
            </a:fld>
            <a:endParaRPr lang="ru-RU"/>
          </a:p>
        </p:txBody>
      </p:sp>
      <p:sp>
        <p:nvSpPr>
          <p:cNvPr id="8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5E13B5-1A88-4B22-AE7A-FC985635605B}" type="slidenum">
              <a:rPr lang="ru-RU"/>
              <a:pPr/>
              <a:t>3</a:t>
            </a:fld>
            <a:endParaRPr lang="ru-RU"/>
          </a:p>
        </p:txBody>
      </p:sp>
      <p:sp>
        <p:nvSpPr>
          <p:cNvPr id="13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973C95-4E3B-43E1-B46A-72EBB428C078}" type="slidenum">
              <a:rPr lang="ru-RU"/>
              <a:pPr/>
              <a:t>4</a:t>
            </a:fld>
            <a:endParaRPr lang="ru-RU"/>
          </a:p>
        </p:txBody>
      </p:sp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0BE659-90A6-4E38-9166-24311D98B116}" type="slidenum">
              <a:rPr lang="ru-RU"/>
              <a:pPr/>
              <a:t>5</a:t>
            </a:fld>
            <a:endParaRPr lang="ru-RU"/>
          </a:p>
        </p:txBody>
      </p:sp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E42D91-A6DF-4D0B-8499-054882A084EF}" type="slidenum">
              <a:rPr lang="ru-RU"/>
              <a:pPr/>
              <a:t>6</a:t>
            </a:fld>
            <a:endParaRPr lang="ru-RU"/>
          </a:p>
        </p:txBody>
      </p:sp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59CAE1-5249-468B-86E7-B87FA91CCF76}" type="slidenum">
              <a:rPr lang="ru-RU"/>
              <a:pPr/>
              <a:t>7</a:t>
            </a:fld>
            <a:endParaRPr lang="ru-RU"/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A1B62C-244B-4F13-BCB8-611DF8F3C5F2}" type="slidenum">
              <a:rPr lang="ru-RU"/>
              <a:pPr/>
              <a:t>8</a:t>
            </a:fld>
            <a:endParaRPr lang="ru-RU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8030AB-EB0C-4380-B4D9-D8FCC4041CBD}" type="slidenum">
              <a:rPr lang="ru-RU"/>
              <a:pPr/>
              <a:t>9</a:t>
            </a:fld>
            <a:endParaRPr lang="ru-RU"/>
          </a:p>
        </p:txBody>
      </p:sp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DDDD875-B509-452E-B724-0998E42C6F05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1272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11273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4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5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1276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1277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78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79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0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1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1282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1283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4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5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1286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11287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8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9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90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91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1292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93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A18462-2DB3-4F8E-BF74-DC46F7A75B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7C202-44D7-47A5-8466-EC1915F8A4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7AFA4F6-0A77-473A-B5D2-3847E0CED3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7C1A1FC-4D9C-4717-9C90-A1076AE38B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0AAF4-167C-4E31-B7C1-5F0750BDE2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2FA3E-DE74-4452-BD49-97A60E4BB3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D4ADD0-D180-45FB-9DD0-2BEDD92480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65710-5699-4647-AE28-F2EB24DAD3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A5A09-3A0D-44C4-9551-3D471F767A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68F93-502F-4799-B016-0E01590690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522FBE-1FAC-494C-BB6A-8D40700AD19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67AF46-F668-42ED-B3B9-AD3301B02D5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9E4586FC-A6E6-40E7-9B41-1E04E1A3CFD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0248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9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0250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2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2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2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262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63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64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265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66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67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268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269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70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71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72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73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74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75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76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0277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278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9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280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281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282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283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284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85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86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87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88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89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90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91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029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b="1"/>
              <a:t>Подведение итогов урока. </a:t>
            </a:r>
            <a:endParaRPr lang="ru-RU" sz="36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36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Рефлексия.</a:t>
            </a:r>
            <a:endParaRPr lang="en-US" sz="3600" b="1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15888"/>
            <a:ext cx="6870700" cy="1873250"/>
          </a:xfrm>
        </p:spPr>
        <p:txBody>
          <a:bodyPr/>
          <a:lstStyle/>
          <a:p>
            <a:r>
              <a:rPr lang="ru-RU" sz="3600" b="1"/>
              <a:t>   Пример синквейна</a:t>
            </a:r>
            <a:br>
              <a:rPr lang="ru-RU" sz="3600" b="1"/>
            </a:br>
            <a:endParaRPr lang="ru-RU" sz="3600" i="1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713" y="1557338"/>
            <a:ext cx="6553200" cy="47513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/>
              <a:t>1</a:t>
            </a:r>
            <a:r>
              <a:rPr lang="ru-RU" sz="1800" b="1"/>
              <a:t>. Теорема Пифагора</a:t>
            </a:r>
          </a:p>
          <a:p>
            <a:pPr>
              <a:lnSpc>
                <a:spcPct val="80000"/>
              </a:lnSpc>
            </a:pPr>
            <a:r>
              <a:rPr lang="ru-RU" sz="1800"/>
              <a:t>2. Строгая, логичная.</a:t>
            </a:r>
          </a:p>
          <a:p>
            <a:pPr>
              <a:lnSpc>
                <a:spcPct val="80000"/>
              </a:lnSpc>
            </a:pPr>
            <a:r>
              <a:rPr lang="ru-RU" sz="1800"/>
              <a:t>3. Строим, доказываем, вычисляем.</a:t>
            </a:r>
          </a:p>
          <a:p>
            <a:pPr>
              <a:lnSpc>
                <a:spcPct val="80000"/>
              </a:lnSpc>
            </a:pPr>
            <a:r>
              <a:rPr lang="ru-RU" sz="1800"/>
              <a:t>4. Квадрат, построенный на гипотенузе, равен сумме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/>
              <a:t>          квадратов, построенных на катетах.</a:t>
            </a:r>
          </a:p>
          <a:p>
            <a:pPr>
              <a:lnSpc>
                <a:spcPct val="80000"/>
              </a:lnSpc>
            </a:pPr>
            <a:r>
              <a:rPr lang="ru-RU" sz="1800"/>
              <a:t>5. Прямоугольный треугольник.</a:t>
            </a:r>
          </a:p>
          <a:p>
            <a:pPr>
              <a:lnSpc>
                <a:spcPct val="80000"/>
              </a:lnSpc>
            </a:pPr>
            <a:endParaRPr lang="ru-RU" sz="1800"/>
          </a:p>
          <a:p>
            <a:pPr>
              <a:lnSpc>
                <a:spcPct val="80000"/>
              </a:lnSpc>
            </a:pPr>
            <a:endParaRPr lang="ru-RU" sz="1800"/>
          </a:p>
          <a:p>
            <a:pPr>
              <a:lnSpc>
                <a:spcPct val="80000"/>
              </a:lnSpc>
            </a:pPr>
            <a:endParaRPr lang="ru-RU" sz="1800"/>
          </a:p>
          <a:p>
            <a:pPr>
              <a:lnSpc>
                <a:spcPct val="80000"/>
              </a:lnSpc>
            </a:pPr>
            <a:r>
              <a:rPr lang="ru-RU" sz="1800"/>
              <a:t>1. </a:t>
            </a:r>
            <a:r>
              <a:rPr lang="ru-RU" sz="1800" b="1"/>
              <a:t>Пропорция</a:t>
            </a:r>
          </a:p>
          <a:p>
            <a:pPr>
              <a:lnSpc>
                <a:spcPct val="80000"/>
              </a:lnSpc>
            </a:pPr>
            <a:r>
              <a:rPr lang="ru-RU" sz="1800"/>
              <a:t>2. Крайние члены, средние члены.</a:t>
            </a:r>
          </a:p>
          <a:p>
            <a:pPr>
              <a:lnSpc>
                <a:spcPct val="80000"/>
              </a:lnSpc>
            </a:pPr>
            <a:r>
              <a:rPr lang="ru-RU" sz="1800"/>
              <a:t>3. Умножаем, сравниваем, переносим.</a:t>
            </a:r>
          </a:p>
          <a:p>
            <a:pPr>
              <a:lnSpc>
                <a:spcPct val="80000"/>
              </a:lnSpc>
            </a:pPr>
            <a:r>
              <a:rPr lang="ru-RU" sz="1800"/>
              <a:t>4. Произведение крайних членов равно произведению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/>
              <a:t>          средних членов.</a:t>
            </a:r>
          </a:p>
          <a:p>
            <a:pPr>
              <a:lnSpc>
                <a:spcPct val="80000"/>
              </a:lnSpc>
            </a:pPr>
            <a:r>
              <a:rPr lang="ru-RU" sz="1800"/>
              <a:t>5. Равенство.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800"/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476375"/>
          </a:xfrm>
        </p:spPr>
        <p:txBody>
          <a:bodyPr/>
          <a:lstStyle/>
          <a:p>
            <a:r>
              <a:rPr lang="ru-RU" sz="2800"/>
              <a:t>Для подведения итогов урока</a:t>
            </a:r>
            <a:br>
              <a:rPr lang="ru-RU" sz="2800"/>
            </a:br>
            <a:r>
              <a:rPr lang="ru-RU" sz="2800"/>
              <a:t>можно воспользоваться упражнением</a:t>
            </a:r>
            <a:br>
              <a:rPr lang="ru-RU" sz="2800"/>
            </a:br>
            <a:r>
              <a:rPr lang="ru-RU" sz="2800"/>
              <a:t>«Плюс, минус, интересно»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1628775"/>
            <a:ext cx="7200900" cy="863600"/>
          </a:xfrm>
        </p:spPr>
        <p:txBody>
          <a:bodyPr/>
          <a:lstStyle/>
          <a:p>
            <a:pPr>
              <a:buFontTx/>
              <a:buNone/>
            </a:pPr>
            <a:r>
              <a:rPr lang="ru-RU" sz="2400"/>
              <a:t>     </a:t>
            </a:r>
            <a:r>
              <a:rPr lang="ru-RU" sz="2000"/>
              <a:t>Предлагается заполнить таблицу из трех граф</a:t>
            </a:r>
          </a:p>
          <a:p>
            <a:pPr>
              <a:buFontTx/>
              <a:buNone/>
            </a:pPr>
            <a:r>
              <a:rPr lang="ru-RU" sz="2000"/>
              <a:t>(придумал доктор философии Эдвард де Боно)</a:t>
            </a:r>
          </a:p>
        </p:txBody>
      </p:sp>
      <p:graphicFrame>
        <p:nvGraphicFramePr>
          <p:cNvPr id="29722" name="Group 26"/>
          <p:cNvGraphicFramePr>
            <a:graphicFrameLocks noGrp="1"/>
          </p:cNvGraphicFramePr>
          <p:nvPr>
            <p:ph sz="half" idx="2"/>
          </p:nvPr>
        </p:nvGraphicFramePr>
        <p:xfrm>
          <a:off x="539750" y="2781300"/>
          <a:ext cx="8135938" cy="3043238"/>
        </p:xfrm>
        <a:graphic>
          <a:graphicData uri="http://schemas.openxmlformats.org/drawingml/2006/table">
            <a:tbl>
              <a:tblPr/>
              <a:tblGrid>
                <a:gridCol w="2713038"/>
                <a:gridCol w="2759075"/>
                <a:gridCol w="2663825"/>
              </a:tblGrid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  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Плюс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 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Минус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Интересно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8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Записывается все,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что понравилось 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уроке, информация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и формы работы.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Записывается все, что не понравилось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на уроке, показалось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скучным, осталось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непонятым, вызвало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неприязнь.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Записываются все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любопытные факты,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О которых узнали 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уроке и что бы еще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хотелось узнать по данной проблеме,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вопросы к учителю.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15888"/>
            <a:ext cx="6870700" cy="1600200"/>
          </a:xfrm>
        </p:spPr>
        <p:txBody>
          <a:bodyPr/>
          <a:lstStyle/>
          <a:p>
            <a:r>
              <a:rPr lang="ru-RU" sz="2800" b="1" i="1"/>
              <a:t>Рефлексия</a:t>
            </a:r>
            <a:br>
              <a:rPr lang="ru-RU" sz="2800" b="1" i="1"/>
            </a:br>
            <a:r>
              <a:rPr lang="ru-RU" sz="2400" b="1" i="1"/>
              <a:t>Латинское слово </a:t>
            </a:r>
            <a:r>
              <a:rPr lang="en-US" sz="2400" b="1" i="1" u="sng"/>
              <a:t>reflexio</a:t>
            </a:r>
            <a:r>
              <a:rPr lang="en-US" sz="2400" b="1" i="1"/>
              <a:t> – </a:t>
            </a:r>
            <a:r>
              <a:rPr lang="ru-RU" sz="2400" b="1" i="1"/>
              <a:t>обращение</a:t>
            </a:r>
            <a:br>
              <a:rPr lang="ru-RU" sz="2400" b="1" i="1"/>
            </a:br>
            <a:r>
              <a:rPr lang="ru-RU" sz="2400" b="1" i="1"/>
              <a:t>назад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>
                <a:latin typeface="Arial" charset="0"/>
              </a:rPr>
              <a:t>     Словарь иностранных слов определяет рефлексию как размышление о своем внутреннем состоянии, самопознание.</a:t>
            </a:r>
          </a:p>
          <a:p>
            <a:pPr>
              <a:buFontTx/>
              <a:buNone/>
            </a:pPr>
            <a:r>
              <a:rPr lang="ru-RU">
                <a:latin typeface="Arial" charset="0"/>
              </a:rPr>
              <a:t>    В современной педагогике под рефлексией понимают самоанализ деятельности и ее результатов.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1" name="Rectangle 13"/>
          <p:cNvSpPr>
            <a:spLocks noGrp="1" noChangeArrowheads="1"/>
          </p:cNvSpPr>
          <p:nvPr>
            <p:ph type="title"/>
          </p:nvPr>
        </p:nvSpPr>
        <p:spPr>
          <a:xfrm>
            <a:off x="827088" y="-242888"/>
            <a:ext cx="6870700" cy="1600201"/>
          </a:xfrm>
        </p:spPr>
        <p:txBody>
          <a:bodyPr/>
          <a:lstStyle/>
          <a:p>
            <a:r>
              <a:rPr lang="ru-RU"/>
              <a:t>    </a:t>
            </a:r>
            <a:r>
              <a:rPr lang="ru-RU" i="1"/>
              <a:t>Классификация</a:t>
            </a:r>
          </a:p>
        </p:txBody>
      </p:sp>
      <p:graphicFrame>
        <p:nvGraphicFramePr>
          <p:cNvPr id="12293" name="Organization Chart 5"/>
          <p:cNvGraphicFramePr>
            <a:graphicFrameLocks/>
          </p:cNvGraphicFramePr>
          <p:nvPr>
            <p:ph idx="1"/>
          </p:nvPr>
        </p:nvGraphicFramePr>
        <p:xfrm>
          <a:off x="685800" y="1828800"/>
          <a:ext cx="7696200" cy="3657600"/>
        </p:xfrm>
        <a:graphic>
          <a:graphicData uri="http://schemas.openxmlformats.org/drawingml/2006/compatibility">
            <com:legacyDrawing xmlns:com="http://schemas.openxmlformats.org/drawingml/2006/compatibility" spid="_x0000_s1229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260475"/>
          </a:xfrm>
        </p:spPr>
        <p:txBody>
          <a:bodyPr/>
          <a:lstStyle/>
          <a:p>
            <a:r>
              <a:rPr lang="ru-RU" sz="2400" b="1" i="1" u="sng"/>
              <a:t>Рефлексия настроения и эмоционального состояния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400"/>
              <a:t>   Целесообразно проводить в начале урока и в конце деятельности с целью установления контакта с классом (группой). </a:t>
            </a:r>
          </a:p>
          <a:p>
            <a:pPr>
              <a:buFontTx/>
              <a:buNone/>
            </a:pPr>
            <a:r>
              <a:rPr lang="ru-RU" sz="2400"/>
              <a:t>  Применяются карточки с изображением лиц, </a:t>
            </a:r>
          </a:p>
          <a:p>
            <a:pPr>
              <a:buFontTx/>
              <a:buNone/>
            </a:pPr>
            <a:r>
              <a:rPr lang="ru-RU" sz="2400"/>
              <a:t>   цветовое изображение настроения, музыкальный</a:t>
            </a:r>
          </a:p>
          <a:p>
            <a:pPr>
              <a:buFontTx/>
              <a:buNone/>
            </a:pPr>
            <a:r>
              <a:rPr lang="ru-RU" sz="2400"/>
              <a:t>    фрагмент и т.д.</a:t>
            </a:r>
          </a:p>
          <a:p>
            <a:pPr>
              <a:buFontTx/>
              <a:buNone/>
            </a:pPr>
            <a:r>
              <a:rPr lang="ru-RU" sz="2400"/>
              <a:t>     </a:t>
            </a:r>
          </a:p>
          <a:p>
            <a:pPr>
              <a:buFontTx/>
              <a:buNone/>
            </a:pPr>
            <a:endParaRPr lang="ru-RU" sz="2400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150" y="4581525"/>
            <a:ext cx="1560513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5375" y="5157788"/>
            <a:ext cx="20891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11863" y="4581525"/>
            <a:ext cx="15843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755650"/>
          </a:xfrm>
        </p:spPr>
        <p:txBody>
          <a:bodyPr/>
          <a:lstStyle/>
          <a:p>
            <a:r>
              <a:rPr lang="ru-RU" sz="2800" b="1" u="sng"/>
              <a:t>Рефлексия деятельности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400"/>
              <a:t>      Этот вид рефлексии применяется на этапе проверки домашнего задания, защите проекта и т.д. Рефлексия деятельности дает возможность</a:t>
            </a:r>
          </a:p>
          <a:p>
            <a:pPr>
              <a:buFontTx/>
              <a:buNone/>
            </a:pPr>
            <a:r>
              <a:rPr lang="ru-RU" sz="2400"/>
              <a:t>    осмысления способов и приемов работы с учебным материалом, поиска рациональных </a:t>
            </a:r>
          </a:p>
          <a:p>
            <a:pPr>
              <a:buFontTx/>
              <a:buNone/>
            </a:pPr>
            <a:r>
              <a:rPr lang="ru-RU" sz="2400"/>
              <a:t>    методов. В качестве оценки результата можно применить прием «лестница успеха»</a:t>
            </a:r>
          </a:p>
          <a:p>
            <a:pPr>
              <a:buFontTx/>
              <a:buNone/>
            </a:pP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189038"/>
          </a:xfrm>
        </p:spPr>
        <p:txBody>
          <a:bodyPr/>
          <a:lstStyle/>
          <a:p>
            <a:r>
              <a:rPr lang="ru-RU" sz="2400" b="1" u="sng"/>
              <a:t>Рефлексия содержания</a:t>
            </a:r>
            <a:br>
              <a:rPr lang="ru-RU" sz="2400" b="1" u="sng"/>
            </a:br>
            <a:r>
              <a:rPr lang="ru-RU" sz="2400" b="1" u="sng"/>
              <a:t>учебного материала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60575"/>
            <a:ext cx="7696200" cy="331311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800"/>
              <a:t>     </a:t>
            </a:r>
            <a:r>
              <a:rPr lang="ru-RU" sz="2400"/>
              <a:t>Этот вид рефлексии используется для выявления уровня осознания содержания пройденного материала. Эффективны: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     -прием синквейна;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     - прием незаконченного предложения, тезиса, подбора афоризма.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     Например, дети высказываются одним предложением, выбирая начало фразы из рефлексивного экрана на доске.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00113"/>
          </a:xfrm>
        </p:spPr>
        <p:txBody>
          <a:bodyPr/>
          <a:lstStyle/>
          <a:p>
            <a:r>
              <a:rPr lang="ru-RU" sz="2800" b="1"/>
              <a:t>Рефлексивный экран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4438" y="1828800"/>
            <a:ext cx="4824412" cy="36576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sz="2800" i="1"/>
              <a:t>Я научился…</a:t>
            </a:r>
          </a:p>
          <a:p>
            <a:pPr marL="609600" indent="-609600">
              <a:buFontTx/>
              <a:buAutoNum type="arabicPeriod"/>
            </a:pPr>
            <a:r>
              <a:rPr lang="ru-RU" sz="2800" i="1"/>
              <a:t>Я понял…</a:t>
            </a:r>
          </a:p>
          <a:p>
            <a:pPr marL="609600" indent="-609600">
              <a:buFontTx/>
              <a:buAutoNum type="arabicPeriod"/>
            </a:pPr>
            <a:r>
              <a:rPr lang="ru-RU" sz="2800" i="1"/>
              <a:t>Теперь я могу…</a:t>
            </a:r>
          </a:p>
          <a:p>
            <a:pPr marL="609600" indent="-609600">
              <a:buFontTx/>
              <a:buAutoNum type="arabicPeriod"/>
            </a:pPr>
            <a:r>
              <a:rPr lang="ru-RU" sz="2800" i="1"/>
              <a:t>Было трудно…</a:t>
            </a:r>
          </a:p>
          <a:p>
            <a:pPr marL="609600" indent="-609600">
              <a:buFontTx/>
              <a:buAutoNum type="arabicPeriod"/>
            </a:pPr>
            <a:r>
              <a:rPr lang="ru-RU" sz="2800" i="1"/>
              <a:t>Было интересно…</a:t>
            </a:r>
          </a:p>
          <a:p>
            <a:pPr marL="609600" indent="-609600">
              <a:buFontTx/>
              <a:buAutoNum type="arabicPeriod"/>
            </a:pPr>
            <a:r>
              <a:rPr lang="ru-RU" sz="2800" i="1"/>
              <a:t>Сегодня я узнал…</a:t>
            </a:r>
          </a:p>
          <a:p>
            <a:pPr marL="609600" indent="-609600">
              <a:buFontTx/>
              <a:buNone/>
            </a:pPr>
            <a:r>
              <a:rPr lang="ru-RU" sz="2800" i="1"/>
              <a:t>                                 и 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124075" y="188913"/>
            <a:ext cx="4824413" cy="1223962"/>
          </a:xfrm>
        </p:spPr>
        <p:txBody>
          <a:bodyPr/>
          <a:lstStyle/>
          <a:p>
            <a:r>
              <a:rPr lang="ru-RU" sz="3200" b="1"/>
              <a:t>Синквейн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700213"/>
            <a:ext cx="6904037" cy="44354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 b="1" i="1"/>
              <a:t> </a:t>
            </a:r>
            <a:r>
              <a:rPr lang="ru-RU" sz="2400" b="1"/>
              <a:t>    </a:t>
            </a:r>
            <a:r>
              <a:rPr lang="ru-RU" sz="2800" i="1"/>
              <a:t>Это стихотворение, которое требует изложение большого объема информации в кратких выражениях, что позволяет описывать и рефлексировать по определённой теме. Написание синквейна требует вдумчивой рефлексии, основанной на богатом понятийном запасе учащихся.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476375"/>
          </a:xfrm>
        </p:spPr>
        <p:txBody>
          <a:bodyPr/>
          <a:lstStyle/>
          <a:p>
            <a:r>
              <a:rPr lang="ru-RU" sz="3200" i="1" u="sng"/>
              <a:t>Синквейн</a:t>
            </a:r>
            <a:r>
              <a:rPr lang="ru-RU" sz="2800" u="sng"/>
              <a:t> </a:t>
            </a:r>
            <a:r>
              <a:rPr lang="ru-RU" sz="2800"/>
              <a:t> означает «стихотворение,</a:t>
            </a:r>
            <a:br>
              <a:rPr lang="ru-RU" sz="2800"/>
            </a:br>
            <a:r>
              <a:rPr lang="ru-RU" sz="2800"/>
              <a:t>состоящее из пяти строк»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73238"/>
            <a:ext cx="7486650" cy="38163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1-я строка – название синквейна - одно слово, обычно существительное, отражающее  главную идею;</a:t>
            </a:r>
          </a:p>
          <a:p>
            <a:pPr>
              <a:lnSpc>
                <a:spcPct val="90000"/>
              </a:lnSpc>
            </a:pPr>
            <a:r>
              <a:rPr lang="ru-RU" sz="2400"/>
              <a:t>2-я строка – два прилагательных, описывающих основную мысль; </a:t>
            </a:r>
          </a:p>
          <a:p>
            <a:pPr>
              <a:lnSpc>
                <a:spcPct val="90000"/>
              </a:lnSpc>
            </a:pPr>
            <a:r>
              <a:rPr lang="ru-RU" sz="2400"/>
              <a:t>3-я строка – три глагола, описывающие действия в   рамках темы; </a:t>
            </a:r>
          </a:p>
          <a:p>
            <a:pPr>
              <a:lnSpc>
                <a:spcPct val="90000"/>
              </a:lnSpc>
            </a:pPr>
            <a:r>
              <a:rPr lang="ru-RU" sz="2400"/>
              <a:t>4-я строка – фраза на тему синквейна; </a:t>
            </a:r>
          </a:p>
          <a:p>
            <a:pPr>
              <a:lnSpc>
                <a:spcPct val="90000"/>
              </a:lnSpc>
            </a:pPr>
            <a:r>
              <a:rPr lang="ru-RU" sz="2400"/>
              <a:t>5-я строка – существительное, связанное с первым, отражающее сущность темы.</a:t>
            </a:r>
          </a:p>
          <a:p>
            <a:pPr>
              <a:lnSpc>
                <a:spcPct val="90000"/>
              </a:lnSpc>
            </a:pPr>
            <a:endParaRPr lang="ru-RU" sz="2400"/>
          </a:p>
          <a:p>
            <a:pPr>
              <a:lnSpc>
                <a:spcPct val="90000"/>
              </a:lnSpc>
              <a:buFontTx/>
              <a:buNone/>
            </a:pP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9">
      <a:dk1>
        <a:srgbClr val="000000"/>
      </a:dk1>
      <a:lt1>
        <a:srgbClr val="FFCC99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E2CA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9">
        <a:dk1>
          <a:srgbClr val="000000"/>
        </a:dk1>
        <a:lt1>
          <a:srgbClr val="FFCC99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E2CA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241</TotalTime>
  <Words>485</Words>
  <Application>Microsoft Office PowerPoint</Application>
  <PresentationFormat>Экран (4:3)</PresentationFormat>
  <Paragraphs>98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Comic Sans MS</vt:lpstr>
      <vt:lpstr>Пастель</vt:lpstr>
      <vt:lpstr>Подведение итогов урока. </vt:lpstr>
      <vt:lpstr>Рефлексия Латинское слово reflexio – обращение назад</vt:lpstr>
      <vt:lpstr>    Классификация</vt:lpstr>
      <vt:lpstr>Рефлексия настроения и эмоционального состояния</vt:lpstr>
      <vt:lpstr>Рефлексия деятельности</vt:lpstr>
      <vt:lpstr>Рефлексия содержания учебного материала</vt:lpstr>
      <vt:lpstr>Рефлексивный экран</vt:lpstr>
      <vt:lpstr>Синквейн</vt:lpstr>
      <vt:lpstr>Синквейн  означает «стихотворение, состоящее из пяти строк»</vt:lpstr>
      <vt:lpstr>   Пример синквейна </vt:lpstr>
      <vt:lpstr>Для подведения итогов урока можно воспользоваться упражнением «Плюс, минус, интересно»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Подведение итогов урока. Рефлексия.</dc:title>
  <dc:creator>Владелец</dc:creator>
  <cp:lastModifiedBy>acer</cp:lastModifiedBy>
  <cp:revision>15</cp:revision>
  <dcterms:created xsi:type="dcterms:W3CDTF">2011-02-06T18:09:44Z</dcterms:created>
  <dcterms:modified xsi:type="dcterms:W3CDTF">2012-11-16T17:12:14Z</dcterms:modified>
</cp:coreProperties>
</file>