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0" r:id="rId10"/>
    <p:sldId id="259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47A"/>
    <a:srgbClr val="FF0066"/>
    <a:srgbClr val="F42A3D"/>
    <a:srgbClr val="F4EF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B4A0A9-91BA-43C2-985A-A499D990302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6E75D2-26CF-41DC-BC31-583E2B534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split dir="in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110736" cy="345638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18047A"/>
                </a:solidFill>
                <a:latin typeface="Mistral" pitchFamily="66" charset="0"/>
              </a:rPr>
              <a:t>Взаимодействие и взаимосвязь специалистов и педагогов</a:t>
            </a:r>
            <a:br>
              <a:rPr lang="ru-RU" sz="4400" b="1" dirty="0" smtClean="0">
                <a:solidFill>
                  <a:srgbClr val="18047A"/>
                </a:solidFill>
                <a:latin typeface="Mistral" pitchFamily="66" charset="0"/>
              </a:rPr>
            </a:br>
            <a: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>государственное образовательное учреждение Тульской области «специальная (коррекционная ) начальная школа – детский сад </a:t>
            </a:r>
            <a:r>
              <a:rPr lang="en-US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>III – IV</a:t>
            </a:r>
            <a: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> видов»</a:t>
            </a:r>
            <a:b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>Подготовил </a:t>
            </a:r>
            <a:b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>Зам. Директора по УВР </a:t>
            </a:r>
            <a:b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err="1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>Кренева</a:t>
            </a:r>
            <a:r>
              <a:rPr lang="ru-RU" sz="1200" b="1" dirty="0" smtClean="0">
                <a:solidFill>
                  <a:srgbClr val="18047A"/>
                </a:solidFill>
                <a:latin typeface="Times New Roman" pitchFamily="18" charset="0"/>
                <a:cs typeface="Times New Roman" pitchFamily="18" charset="0"/>
              </a:rPr>
              <a:t> Ю. В.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b="1" dirty="0">
              <a:solidFill>
                <a:srgbClr val="18047A"/>
              </a:solidFill>
              <a:latin typeface="Mistral" pitchFamily="66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63888" y="2996952"/>
            <a:ext cx="1728192" cy="165618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2204864"/>
            <a:ext cx="3024336" cy="5040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764704"/>
            <a:ext cx="3024336" cy="93610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3573016"/>
            <a:ext cx="3024336" cy="5040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5517232"/>
            <a:ext cx="3024336" cy="5040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517232"/>
            <a:ext cx="3024336" cy="5040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stCxn id="4" idx="2"/>
            <a:endCxn id="3" idx="0"/>
          </p:cNvCxnSpPr>
          <p:nvPr/>
        </p:nvCxnSpPr>
        <p:spPr>
          <a:xfrm>
            <a:off x="4427984" y="1700808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3" idx="2"/>
          </p:cNvCxnSpPr>
          <p:nvPr/>
        </p:nvCxnSpPr>
        <p:spPr>
          <a:xfrm>
            <a:off x="4427984" y="2708920"/>
            <a:ext cx="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23528" y="3573016"/>
            <a:ext cx="3024336" cy="5040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>
            <a:stCxn id="36" idx="3"/>
            <a:endCxn id="2" idx="2"/>
          </p:cNvCxnSpPr>
          <p:nvPr/>
        </p:nvCxnSpPr>
        <p:spPr>
          <a:xfrm>
            <a:off x="3347864" y="3825044"/>
            <a:ext cx="21602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2843808" y="4509120"/>
            <a:ext cx="936104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475656" y="4149080"/>
            <a:ext cx="864096" cy="129614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6732240" y="4221088"/>
            <a:ext cx="1080120" cy="1224136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1835696" y="2492896"/>
            <a:ext cx="936104" cy="93610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012160" y="2420888"/>
            <a:ext cx="1152128" cy="108012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491880" y="5805264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 flipV="1">
            <a:off x="5148064" y="4437112"/>
            <a:ext cx="1224136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4" idx="1"/>
          </p:cNvCxnSpPr>
          <p:nvPr/>
        </p:nvCxnSpPr>
        <p:spPr>
          <a:xfrm flipH="1">
            <a:off x="395536" y="1232756"/>
            <a:ext cx="2520280" cy="36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323528" y="1340768"/>
            <a:ext cx="72008" cy="21602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395536" y="4149080"/>
            <a:ext cx="0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4" idx="3"/>
          </p:cNvCxnSpPr>
          <p:nvPr/>
        </p:nvCxnSpPr>
        <p:spPr>
          <a:xfrm>
            <a:off x="5940152" y="1232756"/>
            <a:ext cx="2592288" cy="36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8532440" y="1412776"/>
            <a:ext cx="0" cy="20162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8532440" y="4221088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stCxn id="6" idx="1"/>
            <a:endCxn id="2" idx="6"/>
          </p:cNvCxnSpPr>
          <p:nvPr/>
        </p:nvCxnSpPr>
        <p:spPr>
          <a:xfrm flipH="1">
            <a:off x="5292080" y="3825044"/>
            <a:ext cx="2880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15816" y="98072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Заместитель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директора по УВР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43808" y="2276872"/>
            <a:ext cx="3251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коррекционной работы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528" y="364502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Учитель - логопед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0112" y="364502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Музыкальный руководитель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558924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80112" y="544522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43608" y="11663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 взаимодействия специалистов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07904" y="350100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rgbClr val="18047A"/>
                </a:solidFill>
                <a:latin typeface="Segoe Print" pitchFamily="2" charset="0"/>
                <a:cs typeface="Times New Roman" pitchFamily="18" charset="0"/>
              </a:rPr>
              <a:t>Вывод</a:t>
            </a:r>
            <a:endParaRPr lang="ru-RU" sz="4800" b="1" u="sng" dirty="0">
              <a:solidFill>
                <a:srgbClr val="18047A"/>
              </a:solidFill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Достижение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эффективности в коррекционно-развивающей работе возможно за счет взаимодействия всех участников педагогического процесса и в совместном решении образовательных, воспитательных и коррекционных задач.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CAE2KV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955864"/>
            <a:ext cx="3772252" cy="2560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Модель коррекционно-педагогического процесса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68760"/>
            <a:ext cx="82231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1. Диагностический модуль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276872"/>
            <a:ext cx="8964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Коррекционо-педагогический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модуль.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3789040"/>
            <a:ext cx="89644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Лечебно-оздоровительный модуль.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взаимосвязи работы специалистов и воспитателей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68760"/>
            <a:ext cx="2520280" cy="3600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1268760"/>
            <a:ext cx="2520280" cy="3600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1988840"/>
            <a:ext cx="2520280" cy="720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родителями (анкетирование, консультирование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3068960"/>
            <a:ext cx="2520280" cy="5040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и воспитание на занятиях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3212976"/>
            <a:ext cx="2520280" cy="5040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и воспитание вне занятий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3933056"/>
            <a:ext cx="2520280" cy="5040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Свободная деятельность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5013176"/>
            <a:ext cx="1296144" cy="9361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эмоциональной сферы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68344" y="5013176"/>
            <a:ext cx="1296144" cy="9361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мелкой моторики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1988840"/>
            <a:ext cx="1296144" cy="9361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Коррекция развития и обучения на занятиях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3284984"/>
            <a:ext cx="1296144" cy="9361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занятия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581128"/>
            <a:ext cx="1512168" cy="9361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Коррекционные подгрупповые занятия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3933056"/>
            <a:ext cx="1296144" cy="5040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3933056"/>
            <a:ext cx="1296144" cy="5040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39752" y="5013176"/>
            <a:ext cx="1296144" cy="5040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5013176"/>
            <a:ext cx="1296144" cy="5040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9792" y="2132856"/>
            <a:ext cx="2520280" cy="3600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>
            <a:stCxn id="3" idx="3"/>
            <a:endCxn id="4" idx="1"/>
          </p:cNvCxnSpPr>
          <p:nvPr/>
        </p:nvCxnSpPr>
        <p:spPr>
          <a:xfrm>
            <a:off x="3131840" y="1448780"/>
            <a:ext cx="25922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115616" y="1628800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555776" y="1628800"/>
            <a:ext cx="72008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115616" y="2924944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043608" y="4221088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4572000" y="1628800"/>
            <a:ext cx="187220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4" idx="2"/>
          </p:cNvCxnSpPr>
          <p:nvPr/>
        </p:nvCxnSpPr>
        <p:spPr>
          <a:xfrm>
            <a:off x="6984268" y="1628800"/>
            <a:ext cx="36004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131840" y="1628800"/>
            <a:ext cx="2592288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5364088" y="2780928"/>
            <a:ext cx="1008112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4" idx="3"/>
          </p:cNvCxnSpPr>
          <p:nvPr/>
        </p:nvCxnSpPr>
        <p:spPr>
          <a:xfrm>
            <a:off x="8244408" y="1448780"/>
            <a:ext cx="504056" cy="1692188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6660232" y="4509120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8244408" y="4509120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5652120" y="5229200"/>
            <a:ext cx="2880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3707904" y="5157192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7" idx="1"/>
            <a:endCxn id="16" idx="3"/>
          </p:cNvCxnSpPr>
          <p:nvPr/>
        </p:nvCxnSpPr>
        <p:spPr>
          <a:xfrm flipH="1">
            <a:off x="3635896" y="4185084"/>
            <a:ext cx="5760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10" idx="1"/>
            <a:endCxn id="17" idx="3"/>
          </p:cNvCxnSpPr>
          <p:nvPr/>
        </p:nvCxnSpPr>
        <p:spPr>
          <a:xfrm flipH="1">
            <a:off x="5508104" y="4185084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9" idx="2"/>
            <a:endCxn id="10" idx="0"/>
          </p:cNvCxnSpPr>
          <p:nvPr/>
        </p:nvCxnSpPr>
        <p:spPr>
          <a:xfrm>
            <a:off x="7632340" y="3717032"/>
            <a:ext cx="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88640"/>
            <a:ext cx="44294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u="sng" dirty="0" smtClean="0">
                <a:solidFill>
                  <a:srgbClr val="FF0066"/>
                </a:solidFill>
                <a:latin typeface="Monotype Corsiva" pitchFamily="66" charset="0"/>
              </a:rPr>
              <a:t>Тифлопедагог</a:t>
            </a:r>
            <a:endParaRPr lang="ru-RU" sz="6000" b="1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9675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обследование детей с нарушениями зрения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1072" y="162880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b="1" dirty="0" smtClean="0">
                <a:latin typeface="Segoe Print" pitchFamily="2" charset="0"/>
              </a:rPr>
              <a:t>участвует в разработке и уточнении индивидуальных образовательных маршрутов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27687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проводит индивидуальные, подгрупповые занятия с детьми по коррекции зрительного восприятия, социально - бытовой ориентировке, пространственной ориентировке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284984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Segoe Print" pitchFamily="2" charset="0"/>
              </a:rPr>
              <a:t> обеспечивает взаимосвязь и преемственность в работе медицинского персонала и специалистов ДОУ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400506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осуществляет контроль за соблюдением индивидуальных </a:t>
            </a:r>
            <a:r>
              <a:rPr lang="ru-RU" b="1" dirty="0" err="1" smtClean="0">
                <a:latin typeface="Segoe Print" pitchFamily="2" charset="0"/>
              </a:rPr>
              <a:t>офтальмогигиенических</a:t>
            </a:r>
            <a:r>
              <a:rPr lang="ru-RU" b="1" dirty="0" smtClean="0">
                <a:latin typeface="Segoe Print" pitchFamily="2" charset="0"/>
              </a:rPr>
              <a:t> условий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4797152"/>
            <a:ext cx="5839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консультирует воспитателей и родителей</a:t>
            </a:r>
            <a:endParaRPr lang="ru-RU" b="1" dirty="0">
              <a:latin typeface="Segoe Print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60648"/>
            <a:ext cx="54665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u="sng" dirty="0" smtClean="0">
                <a:solidFill>
                  <a:srgbClr val="FF0066"/>
                </a:solidFill>
                <a:latin typeface="Monotype Corsiva" pitchFamily="66" charset="0"/>
              </a:rPr>
              <a:t>Учитель - логопед</a:t>
            </a:r>
            <a:endParaRPr lang="ru-RU" sz="6000" b="1" u="sng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412776"/>
            <a:ext cx="6084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осуществляет логопедическую диагностику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20486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Segoe Print" pitchFamily="2" charset="0"/>
              </a:rPr>
              <a:t> проводит работу, направленную на коррекцию речевых нарушени</a:t>
            </a:r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06896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разрабатывает рекомендации другим специалистам, воспитателям и родителям по использованию логопедических приемов в работе с ребёнком</a:t>
            </a:r>
            <a:endParaRPr lang="ru-RU" b="1" dirty="0">
              <a:latin typeface="Segoe Print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404664"/>
            <a:ext cx="37128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u="sng" dirty="0" smtClean="0">
                <a:solidFill>
                  <a:srgbClr val="FF0066"/>
                </a:solidFill>
                <a:latin typeface="Monotype Corsiva" pitchFamily="66" charset="0"/>
              </a:rPr>
              <a:t>Воспитатель</a:t>
            </a:r>
            <a:endParaRPr lang="ru-RU" sz="5400" b="1" u="sng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Segoe Print" pitchFamily="2" charset="0"/>
              </a:rPr>
              <a:t> определяет уровни развития разных видов деятельности ребёнка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36912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развивает навыки самообслуживания согласно возрастному этапу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57301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реализует рекомендации тифлопедагога, логопеда, врача-офтальмолога</a:t>
            </a:r>
            <a:endParaRPr lang="ru-RU" b="1" dirty="0">
              <a:latin typeface="Segoe Print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641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u="sng" dirty="0" smtClean="0">
                <a:solidFill>
                  <a:srgbClr val="FF0066"/>
                </a:solidFill>
                <a:latin typeface="Monotype Corsiva" pitchFamily="66" charset="0"/>
              </a:rPr>
              <a:t>Музыкальный руководитель</a:t>
            </a:r>
            <a:endParaRPr lang="ru-RU" sz="6000" b="1" u="sng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реализует программу музыкального воспитания, программы дополнительного образования с элементами музыкальной, театральной терапии с учётом рекомендаций тифлопедагога, врача - офтальмолога</a:t>
            </a:r>
            <a:endParaRPr lang="ru-RU" b="1" dirty="0"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24944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развивает музыкальные способности, зрительно-двигательную координацию, эмоциональною сферу и творческую деятельность дошкольников</a:t>
            </a:r>
            <a:endParaRPr lang="ru-RU" b="1" dirty="0">
              <a:latin typeface="Segoe Print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24544" y="188640"/>
            <a:ext cx="97481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u="sng" dirty="0" smtClean="0">
                <a:solidFill>
                  <a:srgbClr val="FF0066"/>
                </a:solidFill>
                <a:latin typeface="Monotype Corsiva" pitchFamily="66" charset="0"/>
              </a:rPr>
              <a:t>Зам. директора по УВР</a:t>
            </a:r>
            <a:endParaRPr lang="ru-RU" sz="6000" b="1" u="sng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latin typeface="Segoe Print" pitchFamily="2" charset="0"/>
              </a:rPr>
              <a:t>осуществляет перспективное планирование деятельности всей группы сопровождения, координацию деятельности и взаимодействия специалистов, контроль за организацией работы специалистов коррекционного блока, анализ эффективности деятельности специалистов и воспитателей</a:t>
            </a:r>
            <a:endParaRPr lang="ru-RU" b="1" dirty="0">
              <a:latin typeface="Segoe Print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2843808" y="620688"/>
            <a:ext cx="3392060" cy="3471637"/>
          </a:xfrm>
          <a:prstGeom prst="ellipse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5" name="Овал 14"/>
          <p:cNvSpPr/>
          <p:nvPr/>
        </p:nvSpPr>
        <p:spPr>
          <a:xfrm>
            <a:off x="4427978" y="1124749"/>
            <a:ext cx="3258690" cy="3480396"/>
          </a:xfrm>
          <a:prstGeom prst="ellipse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7" name="Овал 16"/>
          <p:cNvSpPr/>
          <p:nvPr/>
        </p:nvSpPr>
        <p:spPr>
          <a:xfrm>
            <a:off x="1619674" y="1124746"/>
            <a:ext cx="3219393" cy="3432358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9" name="Овал 18"/>
          <p:cNvSpPr/>
          <p:nvPr/>
        </p:nvSpPr>
        <p:spPr>
          <a:xfrm>
            <a:off x="1763688" y="2708920"/>
            <a:ext cx="3645906" cy="3412746"/>
          </a:xfrm>
          <a:prstGeom prst="ellipse">
            <a:avLst/>
          </a:prstGeom>
          <a:solidFill>
            <a:srgbClr val="F42A3D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0" name="Полилиния 19"/>
          <p:cNvSpPr/>
          <p:nvPr/>
        </p:nvSpPr>
        <p:spPr>
          <a:xfrm>
            <a:off x="2051727" y="1700810"/>
            <a:ext cx="2276244" cy="1239977"/>
          </a:xfrm>
          <a:custGeom>
            <a:avLst/>
            <a:gdLst>
              <a:gd name="connsiteX0" fmla="*/ 0 w 2276244"/>
              <a:gd name="connsiteY0" fmla="*/ 0 h 1239977"/>
              <a:gd name="connsiteX1" fmla="*/ 2276244 w 2276244"/>
              <a:gd name="connsiteY1" fmla="*/ 0 h 1239977"/>
              <a:gd name="connsiteX2" fmla="*/ 2276244 w 2276244"/>
              <a:gd name="connsiteY2" fmla="*/ 1239977 h 1239977"/>
              <a:gd name="connsiteX3" fmla="*/ 0 w 2276244"/>
              <a:gd name="connsiteY3" fmla="*/ 1239977 h 1239977"/>
              <a:gd name="connsiteX4" fmla="*/ 0 w 2276244"/>
              <a:gd name="connsiteY4" fmla="*/ 0 h 1239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6244" h="1239977">
                <a:moveTo>
                  <a:pt x="0" y="0"/>
                </a:moveTo>
                <a:lnTo>
                  <a:pt x="2276244" y="0"/>
                </a:lnTo>
                <a:lnTo>
                  <a:pt x="2276244" y="1239977"/>
                </a:lnTo>
                <a:lnTo>
                  <a:pt x="0" y="123997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14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419871" y="3148798"/>
            <a:ext cx="3324155" cy="3376545"/>
          </a:xfrm>
          <a:prstGeom prst="ellipse">
            <a:avLst/>
          </a:prstGeom>
          <a:solidFill>
            <a:srgbClr val="F4EF2A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олилиния 21"/>
          <p:cNvSpPr/>
          <p:nvPr/>
        </p:nvSpPr>
        <p:spPr>
          <a:xfrm>
            <a:off x="2195737" y="3429007"/>
            <a:ext cx="2157121" cy="1517496"/>
          </a:xfrm>
          <a:custGeom>
            <a:avLst/>
            <a:gdLst>
              <a:gd name="connsiteX0" fmla="*/ 0 w 2157121"/>
              <a:gd name="connsiteY0" fmla="*/ 0 h 1517496"/>
              <a:gd name="connsiteX1" fmla="*/ 2157121 w 2157121"/>
              <a:gd name="connsiteY1" fmla="*/ 0 h 1517496"/>
              <a:gd name="connsiteX2" fmla="*/ 2157121 w 2157121"/>
              <a:gd name="connsiteY2" fmla="*/ 1517496 h 1517496"/>
              <a:gd name="connsiteX3" fmla="*/ 0 w 2157121"/>
              <a:gd name="connsiteY3" fmla="*/ 1517496 h 1517496"/>
              <a:gd name="connsiteX4" fmla="*/ 0 w 2157121"/>
              <a:gd name="connsiteY4" fmla="*/ 0 h 1517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7121" h="1517496">
                <a:moveTo>
                  <a:pt x="0" y="0"/>
                </a:moveTo>
                <a:lnTo>
                  <a:pt x="2157121" y="0"/>
                </a:lnTo>
                <a:lnTo>
                  <a:pt x="2157121" y="1517496"/>
                </a:lnTo>
                <a:lnTo>
                  <a:pt x="0" y="151749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  <a:endParaRPr lang="ru-RU" sz="14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499995" y="2492891"/>
            <a:ext cx="3296184" cy="3402731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4" name="Полилиния 23"/>
          <p:cNvSpPr/>
          <p:nvPr/>
        </p:nvSpPr>
        <p:spPr>
          <a:xfrm>
            <a:off x="5004051" y="1484790"/>
            <a:ext cx="2157121" cy="1517496"/>
          </a:xfrm>
          <a:custGeom>
            <a:avLst/>
            <a:gdLst>
              <a:gd name="connsiteX0" fmla="*/ 0 w 2157121"/>
              <a:gd name="connsiteY0" fmla="*/ 0 h 1517496"/>
              <a:gd name="connsiteX1" fmla="*/ 2157121 w 2157121"/>
              <a:gd name="connsiteY1" fmla="*/ 0 h 1517496"/>
              <a:gd name="connsiteX2" fmla="*/ 2157121 w 2157121"/>
              <a:gd name="connsiteY2" fmla="*/ 1517496 h 1517496"/>
              <a:gd name="connsiteX3" fmla="*/ 0 w 2157121"/>
              <a:gd name="connsiteY3" fmla="*/ 1517496 h 1517496"/>
              <a:gd name="connsiteX4" fmla="*/ 0 w 2157121"/>
              <a:gd name="connsiteY4" fmla="*/ 0 h 1517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7121" h="1517496">
                <a:moveTo>
                  <a:pt x="0" y="0"/>
                </a:moveTo>
                <a:lnTo>
                  <a:pt x="2157121" y="0"/>
                </a:lnTo>
                <a:lnTo>
                  <a:pt x="2157121" y="1517496"/>
                </a:lnTo>
                <a:lnTo>
                  <a:pt x="0" y="151749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Воспитатель коррекционной работы</a:t>
            </a:r>
            <a:endParaRPr lang="ru-RU" sz="14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5292080" y="3429000"/>
            <a:ext cx="2157121" cy="1358070"/>
          </a:xfrm>
          <a:custGeom>
            <a:avLst/>
            <a:gdLst>
              <a:gd name="connsiteX0" fmla="*/ 0 w 2157121"/>
              <a:gd name="connsiteY0" fmla="*/ 0 h 1358070"/>
              <a:gd name="connsiteX1" fmla="*/ 2157121 w 2157121"/>
              <a:gd name="connsiteY1" fmla="*/ 0 h 1358070"/>
              <a:gd name="connsiteX2" fmla="*/ 2157121 w 2157121"/>
              <a:gd name="connsiteY2" fmla="*/ 1358070 h 1358070"/>
              <a:gd name="connsiteX3" fmla="*/ 0 w 2157121"/>
              <a:gd name="connsiteY3" fmla="*/ 1358070 h 1358070"/>
              <a:gd name="connsiteX4" fmla="*/ 0 w 2157121"/>
              <a:gd name="connsiteY4" fmla="*/ 0 h 135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7121" h="1358070">
                <a:moveTo>
                  <a:pt x="0" y="0"/>
                </a:moveTo>
                <a:lnTo>
                  <a:pt x="2157121" y="0"/>
                </a:lnTo>
                <a:lnTo>
                  <a:pt x="2157121" y="1358070"/>
                </a:lnTo>
                <a:lnTo>
                  <a:pt x="0" y="135807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Учитель - логопед</a:t>
            </a:r>
            <a:endParaRPr lang="ru-RU" sz="14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851920" y="4581128"/>
            <a:ext cx="2157121" cy="1517496"/>
          </a:xfrm>
          <a:custGeom>
            <a:avLst/>
            <a:gdLst>
              <a:gd name="connsiteX0" fmla="*/ 0 w 2157121"/>
              <a:gd name="connsiteY0" fmla="*/ 0 h 1517496"/>
              <a:gd name="connsiteX1" fmla="*/ 2157121 w 2157121"/>
              <a:gd name="connsiteY1" fmla="*/ 0 h 1517496"/>
              <a:gd name="connsiteX2" fmla="*/ 2157121 w 2157121"/>
              <a:gd name="connsiteY2" fmla="*/ 1517496 h 1517496"/>
              <a:gd name="connsiteX3" fmla="*/ 0 w 2157121"/>
              <a:gd name="connsiteY3" fmla="*/ 1517496 h 1517496"/>
              <a:gd name="connsiteX4" fmla="*/ 0 w 2157121"/>
              <a:gd name="connsiteY4" fmla="*/ 0 h 1517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7121" h="1517496">
                <a:moveTo>
                  <a:pt x="0" y="0"/>
                </a:moveTo>
                <a:lnTo>
                  <a:pt x="2157121" y="0"/>
                </a:lnTo>
                <a:lnTo>
                  <a:pt x="2157121" y="1517496"/>
                </a:lnTo>
                <a:lnTo>
                  <a:pt x="0" y="151749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 smtClean="0">
              <a:ln>
                <a:noFill/>
              </a:ln>
              <a:latin typeface="Times New Roman" pitchFamily="18" charset="0"/>
              <a:cs typeface="Times New Roman" pitchFamily="18" charset="0"/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Музыкальный</a:t>
            </a:r>
            <a:r>
              <a:rPr lang="ru-RU" sz="1400" kern="1200" dirty="0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kern="1200" dirty="0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руководитель</a:t>
            </a:r>
            <a:endParaRPr lang="ru-RU" sz="1400" b="1" kern="1200" dirty="0">
              <a:ln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3707904" y="1196752"/>
            <a:ext cx="1900231" cy="632227"/>
          </a:xfrm>
          <a:custGeom>
            <a:avLst/>
            <a:gdLst>
              <a:gd name="connsiteX0" fmla="*/ 0 w 1900231"/>
              <a:gd name="connsiteY0" fmla="*/ 0 h 632227"/>
              <a:gd name="connsiteX1" fmla="*/ 1900231 w 1900231"/>
              <a:gd name="connsiteY1" fmla="*/ 0 h 632227"/>
              <a:gd name="connsiteX2" fmla="*/ 1900231 w 1900231"/>
              <a:gd name="connsiteY2" fmla="*/ 632227 h 632227"/>
              <a:gd name="connsiteX3" fmla="*/ 0 w 1900231"/>
              <a:gd name="connsiteY3" fmla="*/ 632227 h 632227"/>
              <a:gd name="connsiteX4" fmla="*/ 0 w 1900231"/>
              <a:gd name="connsiteY4" fmla="*/ 0 h 63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231" h="632227">
                <a:moveTo>
                  <a:pt x="0" y="0"/>
                </a:moveTo>
                <a:lnTo>
                  <a:pt x="1900231" y="0"/>
                </a:lnTo>
                <a:lnTo>
                  <a:pt x="1900231" y="632227"/>
                </a:lnTo>
                <a:lnTo>
                  <a:pt x="0" y="6322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Заместитель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kern="1200" dirty="0" smtClean="0">
                <a:latin typeface="Times New Roman" pitchFamily="18" charset="0"/>
                <a:cs typeface="Times New Roman" pitchFamily="18" charset="0"/>
              </a:rPr>
              <a:t>директора по УВР</a:t>
            </a:r>
            <a:endParaRPr lang="ru-RU" sz="1400" b="1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1265</TotalTime>
  <Words>329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Взаимодействие и взаимосвязь специалистов и педагогов государственное образовательное учреждение Тульской области «специальная (коррекционная ) начальная школа – детский сад III – IV видов»     Подготовил  Зам. Директора по УВР  Кренева Ю. В. </vt:lpstr>
      <vt:lpstr>Модель коррекционно-педагогического процесса  </vt:lpstr>
      <vt:lpstr>Схема взаимосвязи работы специалистов и воспитателей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Вывод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Эксперт</dc:creator>
  <cp:lastModifiedBy>Эксперт</cp:lastModifiedBy>
  <cp:revision>52</cp:revision>
  <dcterms:created xsi:type="dcterms:W3CDTF">2013-04-15T16:19:23Z</dcterms:created>
  <dcterms:modified xsi:type="dcterms:W3CDTF">2013-04-17T17:11:49Z</dcterms:modified>
</cp:coreProperties>
</file>