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9" r:id="rId5"/>
    <p:sldId id="258" r:id="rId6"/>
    <p:sldId id="263" r:id="rId7"/>
    <p:sldId id="262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DC64"/>
    <a:srgbClr val="00FF00"/>
    <a:srgbClr val="FF0000"/>
    <a:srgbClr val="0066FF"/>
    <a:srgbClr val="00FFCC"/>
    <a:srgbClr val="660066"/>
    <a:srgbClr val="800080"/>
    <a:srgbClr val="FF6600"/>
    <a:srgbClr val="00FF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-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A4D76C-6538-4AFB-A3E9-4347039BAA31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5F9D63-FE2C-48B6-B50A-FEB658382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000108"/>
            <a:ext cx="6770508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Урок письма</a:t>
            </a:r>
            <a:endParaRPr lang="ru-RU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3357562"/>
            <a:ext cx="2452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 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5572140"/>
            <a:ext cx="66722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Автор: Скворцова А. Р.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928934"/>
            <a:ext cx="3428992" cy="22940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ур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23500" cy="350043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ур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3819936" cy="250985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ур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786190"/>
            <a:ext cx="3624190" cy="27146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500042"/>
            <a:ext cx="6650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Древние конверты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Рабочий стол\ур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4148840" cy="2786082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ур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496"/>
            <a:ext cx="4140546" cy="3286148"/>
          </a:xfrm>
          <a:prstGeom prst="rect">
            <a:avLst/>
          </a:prstGeom>
          <a:noFill/>
        </p:spPr>
      </p:pic>
      <p:pic>
        <p:nvPicPr>
          <p:cNvPr id="6" name="Picture 3" descr="C:\Documents and Settings\Admin\Рабочий стол\ур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0597" y="1285860"/>
            <a:ext cx="4713404" cy="52864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Documents and Settings\Admin\Рабочий стол\ур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8320" y="1571612"/>
            <a:ext cx="7267731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357298"/>
            <a:ext cx="7429584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</a:t>
            </a:r>
            <a:r>
              <a:rPr lang="ru-RU" sz="4400" b="1" cap="none" spc="0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это </a:t>
            </a:r>
          </a:p>
          <a:p>
            <a:pPr marL="342900" indent="-342900" algn="ctr">
              <a:buAutoNum type="arabicPeriod"/>
            </a:pPr>
            <a:r>
              <a:rPr lang="ru-RU" sz="2400" b="1" u="sng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Написанный текст, посылаемый для сообщения </a:t>
            </a:r>
          </a:p>
          <a:p>
            <a:pPr marL="342900" indent="-342900" algn="ctr"/>
            <a:r>
              <a:rPr lang="ru-RU" sz="2400" b="1" u="sng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чего-нибудь, кому-нибудь</a:t>
            </a:r>
          </a:p>
          <a:p>
            <a:pPr marL="342900" indent="-342900" algn="ctr"/>
            <a:r>
              <a:rPr lang="ru-RU" sz="2400" b="1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(заказное письмо),</a:t>
            </a:r>
          </a:p>
          <a:p>
            <a:pPr marL="342900" indent="-342900"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 algn="ctr"/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643314"/>
            <a:ext cx="65391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2400" b="1" u="sng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Умение писать 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b="1" i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учиться чтению и письму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),</a:t>
            </a:r>
            <a:endParaRPr lang="ru-RU" sz="2400" b="1" cap="none" spc="0" dirty="0">
              <a:ln w="11430"/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85784" y="4214818"/>
            <a:ext cx="80724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</a:t>
            </a:r>
            <a:r>
              <a:rPr lang="ru-RU" sz="2400" b="1" u="sng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 графических знаков для передачи, </a:t>
            </a:r>
          </a:p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запечатления речи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2400" b="1" i="1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словесно-слоговое письмо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2400" b="1" cap="none" spc="0" dirty="0">
              <a:ln w="11430"/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357826"/>
            <a:ext cx="65617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</a:t>
            </a:r>
            <a:r>
              <a:rPr lang="ru-RU" sz="2400" b="1" u="sng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Манера художественного изображения 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b="1" i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реалистическое письмо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2400" b="1" cap="none" spc="0" dirty="0">
              <a:ln w="11430"/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0"/>
            <a:ext cx="49209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00FF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Толковый словарь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FF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 И. Ожегова</a:t>
            </a:r>
            <a:endParaRPr lang="ru-RU" sz="4000" b="1" cap="none" spc="0" dirty="0">
              <a:ln w="11430"/>
              <a:solidFill>
                <a:srgbClr val="00FF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1285860"/>
            <a:ext cx="28739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Письмо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357166"/>
            <a:ext cx="4433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Виды писем </a:t>
            </a:r>
            <a:endParaRPr lang="ru-RU" sz="5400" b="1" cap="none" spc="0" dirty="0">
              <a:ln/>
              <a:solidFill>
                <a:srgbClr val="FF0000"/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785926"/>
            <a:ext cx="2357454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Личное</a:t>
            </a:r>
            <a:endParaRPr lang="ru-RU" sz="4400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4000504"/>
            <a:ext cx="2428892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400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деловое</a:t>
            </a:r>
            <a:endParaRPr lang="ru-RU" sz="4400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3929066"/>
            <a:ext cx="235745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благодарственное</a:t>
            </a:r>
            <a:endParaRPr lang="ru-RU" sz="3600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1643050"/>
            <a:ext cx="285748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поздравительное</a:t>
            </a:r>
            <a:endParaRPr lang="ru-RU" sz="3200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13" name="Рисунок 12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571612"/>
            <a:ext cx="2435386" cy="20717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6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81089"/>
            <a:ext cx="8286807" cy="55769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u="sng" dirty="0" smtClean="0">
                <a:solidFill>
                  <a:srgbClr val="FF3399"/>
                </a:solidFill>
              </a:rPr>
              <a:t>Адресат,</a:t>
            </a:r>
            <a:r>
              <a:rPr lang="ru-RU" sz="3600" b="1" u="sng" dirty="0" smtClean="0"/>
              <a:t> </a:t>
            </a:r>
            <a:r>
              <a:rPr lang="ru-RU" sz="3600" b="1" u="sng" dirty="0" smtClean="0">
                <a:solidFill>
                  <a:schemeClr val="bg1"/>
                </a:solidFill>
              </a:rPr>
              <a:t>а, м.,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одуш</a:t>
            </a:r>
            <a:r>
              <a:rPr lang="ru-RU" sz="3600" b="1" u="sng" dirty="0" smtClean="0">
                <a:solidFill>
                  <a:schemeClr val="bg1"/>
                </a:solidFill>
              </a:rPr>
              <a:t>. [нем.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Adressat</a:t>
            </a:r>
            <a:r>
              <a:rPr lang="ru-RU" sz="3600" b="1" u="sng" dirty="0" smtClean="0">
                <a:solidFill>
                  <a:schemeClr val="bg1"/>
                </a:solidFill>
              </a:rPr>
              <a:t>]. Лицо, получающее почтовое или телеграфное </a:t>
            </a:r>
          </a:p>
          <a:p>
            <a:pPr>
              <a:lnSpc>
                <a:spcPct val="90000"/>
              </a:lnSpc>
            </a:pPr>
            <a:r>
              <a:rPr lang="ru-RU" sz="3600" b="1" u="sng" dirty="0" smtClean="0">
                <a:solidFill>
                  <a:schemeClr val="bg1"/>
                </a:solidFill>
              </a:rPr>
              <a:t>отправление, получатель.</a:t>
            </a:r>
          </a:p>
          <a:p>
            <a:pPr>
              <a:lnSpc>
                <a:spcPct val="90000"/>
              </a:lnSpc>
            </a:pPr>
            <a:r>
              <a:rPr lang="ru-RU" sz="3600" b="1" u="sng" dirty="0" smtClean="0">
                <a:solidFill>
                  <a:srgbClr val="FF3399"/>
                </a:solidFill>
              </a:rPr>
              <a:t>Адресант,</a:t>
            </a:r>
            <a:r>
              <a:rPr lang="ru-RU" sz="3600" b="1" u="sng" dirty="0" smtClean="0"/>
              <a:t> </a:t>
            </a:r>
            <a:r>
              <a:rPr lang="ru-RU" sz="3600" b="1" u="sng" dirty="0" smtClean="0">
                <a:solidFill>
                  <a:schemeClr val="bg1"/>
                </a:solidFill>
              </a:rPr>
              <a:t>а, м.,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одуш</a:t>
            </a:r>
            <a:r>
              <a:rPr lang="ru-RU" sz="3600" b="1" u="sng" dirty="0" smtClean="0">
                <a:solidFill>
                  <a:schemeClr val="bg1"/>
                </a:solidFill>
              </a:rPr>
              <a:t>. [нем.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Adressant</a:t>
            </a:r>
            <a:r>
              <a:rPr lang="ru-RU" sz="3600" b="1" u="sng" dirty="0" smtClean="0">
                <a:solidFill>
                  <a:schemeClr val="bg1"/>
                </a:solidFill>
              </a:rPr>
              <a:t>]. Лицо, посылающее почтовое или </a:t>
            </a:r>
          </a:p>
          <a:p>
            <a:pPr>
              <a:lnSpc>
                <a:spcPct val="90000"/>
              </a:lnSpc>
            </a:pPr>
            <a:r>
              <a:rPr lang="ru-RU" sz="3600" b="1" u="sng" dirty="0" smtClean="0">
                <a:solidFill>
                  <a:schemeClr val="bg1"/>
                </a:solidFill>
              </a:rPr>
              <a:t>телеграфное отправление, отправитель. </a:t>
            </a:r>
            <a:endParaRPr lang="ru-RU" sz="3600" b="1" i="1" u="sng" dirty="0" smtClean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3600" b="1" i="1" dirty="0" smtClean="0">
                <a:solidFill>
                  <a:schemeClr val="bg1"/>
                </a:solidFill>
              </a:rPr>
              <a:t>Словарь Иностранных слов Крысина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14290"/>
            <a:ext cx="76287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rgbClr val="00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60000" endA="900" endPos="60000" dist="29997" dir="5400000" sy="-100000" algn="bl" rotWithShape="0"/>
                </a:effectLst>
              </a:rPr>
              <a:t>Кто такие АДРЕСАТ И АДРЕСАНТ?</a:t>
            </a:r>
            <a:endParaRPr lang="ru-RU" sz="3200" b="1" cap="all" spc="0" dirty="0">
              <a:ln/>
              <a:solidFill>
                <a:srgbClr val="00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290"/>
            <a:ext cx="88010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Для чего нужны письма ?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57364"/>
            <a:ext cx="55993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3600" b="1" cap="none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Для сообщения о</a:t>
            </a:r>
          </a:p>
          <a:p>
            <a:pPr marL="742950" indent="-742950" algn="ctr"/>
            <a:r>
              <a:rPr lang="ru-RU" sz="3600" b="1" cap="none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каких-либо событиях </a:t>
            </a:r>
            <a:r>
              <a:rPr lang="ru-RU" sz="36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,</a:t>
            </a:r>
            <a:endParaRPr lang="ru-RU" sz="36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357562"/>
            <a:ext cx="40137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2. Для передачи </a:t>
            </a:r>
          </a:p>
          <a:p>
            <a:pPr algn="ctr"/>
            <a:r>
              <a:rPr lang="ru-RU" sz="3600" b="1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впечатлений</a:t>
            </a:r>
            <a:r>
              <a:rPr lang="ru-RU" sz="3600" b="1" cap="none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ru-RU" sz="3600" b="1" cap="none" spc="200" dirty="0">
              <a:ln w="29210">
                <a:solidFill>
                  <a:srgbClr val="00B0F0"/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43252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3. Для обращения</a:t>
            </a:r>
          </a:p>
          <a:p>
            <a:pPr algn="ctr"/>
            <a:r>
              <a:rPr lang="ru-RU" sz="3600" b="1" cap="none" spc="200" dirty="0" smtClean="0">
                <a:ln w="29210">
                  <a:solidFill>
                    <a:srgbClr val="00B0F0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с просьбами</a:t>
            </a:r>
            <a:endParaRPr lang="ru-RU" sz="3600" b="1" cap="none" spc="200" dirty="0">
              <a:ln w="29210">
                <a:solidFill>
                  <a:srgbClr val="00B0F0"/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8" name="Рисунок 7" descr="pisb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576" y="1928802"/>
            <a:ext cx="3498424" cy="457203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8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3FCCB0B-6D48-4CD5-8082-5379A0E131D5}" type="slidenum">
              <a:rPr lang="ru-RU"/>
              <a:pPr/>
              <a:t>6</a:t>
            </a:fld>
            <a:endParaRPr lang="ru-RU"/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3276600" y="2924175"/>
            <a:ext cx="2592388" cy="1152525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ВСТУПЛЕНИЕ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39750" y="5013325"/>
            <a:ext cx="2592388" cy="1152525"/>
          </a:xfrm>
          <a:prstGeom prst="flowChartAlternateProcess">
            <a:avLst/>
          </a:prstGeom>
          <a:solidFill>
            <a:srgbClr val="FF66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ЗАКЛЮЧЕНИЕ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5003800" y="5373688"/>
            <a:ext cx="2592388" cy="1152525"/>
          </a:xfrm>
          <a:prstGeom prst="flowChartAlternateProcess">
            <a:avLst/>
          </a:prstGeom>
          <a:solidFill>
            <a:srgbClr val="CC99FF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ПОДПИСЬ, </a:t>
            </a:r>
          </a:p>
          <a:p>
            <a:pPr algn="ctr"/>
            <a:r>
              <a:rPr lang="ru-RU" sz="2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ДАТА</a:t>
            </a:r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2411413" y="3357563"/>
            <a:ext cx="717550" cy="360362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5580063" y="4221163"/>
            <a:ext cx="649287" cy="290512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H="1">
            <a:off x="3203575" y="4868863"/>
            <a:ext cx="2952750" cy="574675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3276600" y="5949950"/>
            <a:ext cx="1584325" cy="357188"/>
          </a:xfrm>
          <a:prstGeom prst="line">
            <a:avLst/>
          </a:prstGeom>
          <a:noFill/>
          <a:ln w="5080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57158" y="2071678"/>
            <a:ext cx="2592388" cy="1152525"/>
          </a:xfrm>
          <a:prstGeom prst="flowChartAlternateProcess">
            <a:avLst/>
          </a:prstGeom>
          <a:solidFill>
            <a:srgbClr val="FF00FF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5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ПРИВЕТСТВИЕ</a:t>
            </a:r>
            <a:endParaRPr lang="ru-RU" sz="25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52" y="214290"/>
            <a:ext cx="6357982" cy="1754326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Структурные элементы письма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6357950" y="4000504"/>
            <a:ext cx="2592387" cy="1152525"/>
          </a:xfrm>
          <a:prstGeom prst="flowChartAlternateProcess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ОСНОВНАЯ</a:t>
            </a:r>
          </a:p>
          <a:p>
            <a:pPr algn="ctr"/>
            <a:r>
              <a:rPr lang="ru-RU" sz="2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ЧАСТЬ</a:t>
            </a:r>
          </a:p>
        </p:txBody>
      </p:sp>
      <p:pic>
        <p:nvPicPr>
          <p:cNvPr id="16" name="Рисунок 15" descr="007cwbh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428735"/>
            <a:ext cx="2357454" cy="247651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00"/>
                            </p:stCondLst>
                            <p:childTnLst>
                              <p:par>
                                <p:cTn id="39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100"/>
                            </p:stCondLst>
                            <p:childTnLst>
                              <p:par>
                                <p:cTn id="46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100"/>
                            </p:stCondLst>
                            <p:childTnLst>
                              <p:par>
                                <p:cTn id="53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100"/>
                            </p:stCondLst>
                            <p:childTnLst>
                              <p:par>
                                <p:cTn id="60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100"/>
                            </p:stCondLst>
                            <p:childTnLst>
                              <p:par>
                                <p:cTn id="6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600"/>
                            </p:stCondLst>
                            <p:childTnLst>
                              <p:par>
                                <p:cTn id="6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  <p:bldP spid="11" grpId="1" animBg="1"/>
      <p:bldP spid="13" grpId="0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85728"/>
            <a:ext cx="32061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Приветствие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928802"/>
            <a:ext cx="28838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Вступление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1928802"/>
            <a:ext cx="646054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Tx/>
              <a:buChar char="-"/>
            </a:pPr>
            <a:r>
              <a:rPr lang="ru-RU" sz="3200" b="1" dirty="0" smtClean="0">
                <a:ln w="1905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вопросы, отражающие интерес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жизни адресата</a:t>
            </a:r>
            <a:endParaRPr lang="ru-RU" sz="3200" b="1" cap="none" spc="0" dirty="0">
              <a:ln w="1905"/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071810"/>
            <a:ext cx="38796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Основная часть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6550" y="3286124"/>
            <a:ext cx="496745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Tx/>
              <a:buChar char="-"/>
            </a:pPr>
            <a:r>
              <a:rPr lang="ru-RU" sz="3200" b="1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зложение информации,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интересующей адресата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357694"/>
            <a:ext cx="30024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Заключение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4429132"/>
            <a:ext cx="585173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Tx/>
              <a:buChar char="-"/>
            </a:pPr>
            <a:r>
              <a:rPr lang="ru-RU" sz="3200" b="1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ыражение уважения, любви,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преданности, прощание</a:t>
            </a:r>
            <a:endParaRPr lang="ru-RU" sz="3200" b="1" cap="none" spc="0" dirty="0">
              <a:ln w="11430"/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857892"/>
            <a:ext cx="35404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Подпись. Дата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357166"/>
            <a:ext cx="575856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Tx/>
              <a:buChar char="-"/>
            </a:pPr>
            <a:r>
              <a:rPr lang="ru-RU" sz="2800" b="1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мя того, кому предназначено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письмо</a:t>
            </a:r>
            <a:endParaRPr lang="ru-RU" sz="2800" b="1" cap="none" spc="0" dirty="0">
              <a:ln w="11430"/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6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600"/>
                            </p:stCondLst>
                            <p:childTnLst>
                              <p:par>
                                <p:cTn id="4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600"/>
                            </p:stCondLst>
                            <p:childTnLst>
                              <p:par>
                                <p:cTn id="5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600"/>
                            </p:stCondLst>
                            <p:childTnLst>
                              <p:par>
                                <p:cTn id="6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5720" y="5643578"/>
            <a:ext cx="8643998" cy="10001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4929198"/>
            <a:ext cx="8858280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4143380"/>
            <a:ext cx="892971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357430"/>
            <a:ext cx="8858280" cy="16430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428736"/>
            <a:ext cx="8715404" cy="928694"/>
          </a:xfrm>
          <a:prstGeom prst="roundRect">
            <a:avLst/>
          </a:prstGeom>
          <a:solidFill>
            <a:srgbClr val="1ADC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285728"/>
            <a:ext cx="84458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  <a:tileRect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оформления письма</a:t>
            </a:r>
            <a:endParaRPr lang="ru-RU" sz="4800" b="1" cap="none" spc="0" dirty="0">
              <a:ln w="1905"/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  <a:tileRect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8643998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>
                <a:solidFill>
                  <a:srgbClr val="FF0066"/>
                </a:solidFill>
              </a:rPr>
              <a:t>1. Слева, справа, сверху и снизу должны быть оставлены поля (разумеется, не превышающие разумные пределы).</a:t>
            </a:r>
          </a:p>
          <a:p>
            <a:r>
              <a:rPr lang="ru-RU" sz="2400" dirty="0">
                <a:solidFill>
                  <a:srgbClr val="00B050"/>
                </a:solidFill>
              </a:rPr>
              <a:t>2. Письмо может быть написано от руки или </a:t>
            </a:r>
            <a:r>
              <a:rPr lang="ru-RU" sz="2400" dirty="0" smtClean="0">
                <a:solidFill>
                  <a:srgbClr val="00B050"/>
                </a:solidFill>
              </a:rPr>
              <a:t>напечатано.</a:t>
            </a:r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b="1" u="sng" dirty="0">
                <a:solidFill>
                  <a:srgbClr val="660066"/>
                </a:solidFill>
              </a:rPr>
              <a:t>Необходимо помнить</a:t>
            </a:r>
            <a:r>
              <a:rPr lang="ru-RU" sz="2400" dirty="0">
                <a:solidFill>
                  <a:srgbClr val="660066"/>
                </a:solidFill>
              </a:rPr>
              <a:t>: не принято печатать письма-соболезнования, письма-благодарности за приглашение на семейный праздник, письма-поздравления, т.е. все письма, посвященные событиям в личной жизни корреспондента.</a:t>
            </a:r>
          </a:p>
          <a:p>
            <a:r>
              <a:rPr lang="ru-RU" sz="2400" dirty="0">
                <a:solidFill>
                  <a:srgbClr val="00FF99"/>
                </a:solidFill>
              </a:rPr>
              <a:t>3. Писать следует разборчиво, без ошибок ( грамматических, орфографических, пунктуационных или стилистических).</a:t>
            </a:r>
          </a:p>
          <a:p>
            <a:r>
              <a:rPr lang="ru-RU" sz="2400" dirty="0">
                <a:solidFill>
                  <a:srgbClr val="FF6600"/>
                </a:solidFill>
              </a:rPr>
              <a:t>4. Не пользуйтесь ластиком – это не принято в современном письменном этикете.</a:t>
            </a:r>
          </a:p>
          <a:p>
            <a:r>
              <a:rPr lang="ru-RU" sz="2400" dirty="0">
                <a:solidFill>
                  <a:srgbClr val="0066FF"/>
                </a:solidFill>
              </a:rPr>
              <a:t>5. Логически законченные части письма необходимо оформлять в абзацы. Соблюдать расстояние между строчками и абзацами.</a:t>
            </a:r>
          </a:p>
          <a:p>
            <a:pPr algn="ctr"/>
            <a:endParaRPr lang="ru-RU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ве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73238"/>
            <a:ext cx="8569325" cy="416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285728"/>
            <a:ext cx="87404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29997" dir="5400000" sy="-100000" algn="bl" rotWithShape="0"/>
                </a:effectLst>
              </a:rPr>
              <a:t>Правила заполнения конверта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14311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РТ </a:t>
            </a:r>
            <a:r>
              <a:rPr lang="ru-RU" sz="1600" dirty="0" err="1" smtClean="0">
                <a:solidFill>
                  <a:schemeClr val="bg1"/>
                </a:solidFill>
              </a:rPr>
              <a:t>Камско-Устьиннский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р-он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с.Сюкеево</a:t>
            </a:r>
            <a:r>
              <a:rPr lang="ru-RU" sz="1600" dirty="0" smtClean="0">
                <a:solidFill>
                  <a:schemeClr val="bg1"/>
                </a:solidFill>
              </a:rPr>
              <a:t> ул.Карла Маркса, д.1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350043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Носовой Марине Анатольевне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400050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Кемеровская область город Междуреченск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57200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ул. Молодежная д. 12 кв. 21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1928802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Скворцовой А. Р.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26431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422828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4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E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353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30</cp:revision>
  <dcterms:created xsi:type="dcterms:W3CDTF">2010-04-29T06:34:53Z</dcterms:created>
  <dcterms:modified xsi:type="dcterms:W3CDTF">2012-05-15T16:11:25Z</dcterms:modified>
</cp:coreProperties>
</file>