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88CA"/>
    <a:srgbClr val="73CF7C"/>
    <a:srgbClr val="CF77BC"/>
    <a:srgbClr val="7B6CD2"/>
    <a:srgbClr val="F49696"/>
    <a:srgbClr val="DFE34B"/>
    <a:srgbClr val="81E38A"/>
    <a:srgbClr val="D7E3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901F-4400-4742-8A8C-E7E620D5EBA5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4C978-827F-4D5B-B9E1-C699D8999D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DAAA62-DF92-43C9-AE92-FBFDC5070ACD}" type="datetimeFigureOut">
              <a:rPr lang="ru-RU" smtClean="0"/>
              <a:pPr/>
              <a:t>22.04.2012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A1543C-18B1-44CF-B863-C43C5BD44B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8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1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1000108"/>
            <a:ext cx="8072494" cy="11376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Имя  прилагательное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3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714620"/>
            <a:ext cx="6858048" cy="221457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ContrastingRightFacing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Художницу нашу знает весь свет.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Раскрасит художница всякий предмет,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Ответит всегда на вопросы такие:</a:t>
            </a:r>
          </a:p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Какой? Какое? Какая? Какие?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Рисунок 8" descr="C:\Users\Svetlana\Desktop\Анимация 1\ОБУЧЕНИЕ, ШКОЛА\sov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714752"/>
            <a:ext cx="2110668" cy="24288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подходит?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3CF7C"/>
                </a:solidFill>
              </a:rPr>
              <a:t>Прочитайте прилагательные с каждым из существительных.</a:t>
            </a:r>
            <a:endParaRPr lang="ru-RU" sz="1800" dirty="0">
              <a:solidFill>
                <a:srgbClr val="73CF7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571744"/>
            <a:ext cx="1214446" cy="35719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лесной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6512" y="4643446"/>
            <a:ext cx="1214446" cy="357190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родной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4643446"/>
            <a:ext cx="1214446" cy="357190"/>
          </a:xfrm>
          <a:prstGeom prst="rect">
            <a:avLst/>
          </a:prstGeom>
          <a:solidFill>
            <a:srgbClr val="73CF7C"/>
          </a:solidFill>
          <a:ln w="28575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синий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3714752"/>
            <a:ext cx="1357322" cy="357190"/>
          </a:xfrm>
          <a:prstGeom prst="rect">
            <a:avLst/>
          </a:prstGeom>
          <a:solidFill>
            <a:srgbClr val="BA88CA"/>
          </a:solidFill>
          <a:ln w="28575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широкий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2428868"/>
            <a:ext cx="1214446" cy="35719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золотой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43042" y="3500438"/>
            <a:ext cx="1071570" cy="428628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край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1472" y="3071810"/>
            <a:ext cx="1357322" cy="50006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озеро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571736" y="3071810"/>
            <a:ext cx="1428760" cy="50006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поляна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>
            <a:stCxn id="4" idx="2"/>
            <a:endCxn id="9" idx="0"/>
          </p:cNvCxnSpPr>
          <p:nvPr/>
        </p:nvCxnSpPr>
        <p:spPr>
          <a:xfrm rot="5400000">
            <a:off x="1928794" y="3178967"/>
            <a:ext cx="571504" cy="71438"/>
          </a:xfrm>
          <a:prstGeom prst="straightConnector1">
            <a:avLst/>
          </a:prstGeom>
          <a:ln w="19050">
            <a:solidFill>
              <a:srgbClr val="BA88C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1714480" y="2928934"/>
            <a:ext cx="428628" cy="142876"/>
          </a:xfrm>
          <a:prstGeom prst="straightConnector1">
            <a:avLst/>
          </a:prstGeom>
          <a:ln w="28575">
            <a:solidFill>
              <a:srgbClr val="BA88C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285984" y="2928934"/>
            <a:ext cx="500066" cy="142876"/>
          </a:xfrm>
          <a:prstGeom prst="straightConnector1">
            <a:avLst/>
          </a:prstGeom>
          <a:ln w="19050">
            <a:solidFill>
              <a:srgbClr val="BA88C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4572000" y="2928934"/>
            <a:ext cx="1428760" cy="500066"/>
          </a:xfrm>
          <a:prstGeom prst="ellipse">
            <a:avLst/>
          </a:prstGeom>
          <a:solidFill>
            <a:srgbClr val="D7E363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брошь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643570" y="3357562"/>
            <a:ext cx="1428760" cy="500066"/>
          </a:xfrm>
          <a:prstGeom prst="ellipse">
            <a:avLst/>
          </a:prstGeom>
          <a:solidFill>
            <a:srgbClr val="D7E363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зуб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643702" y="2928934"/>
            <a:ext cx="1428760" cy="500066"/>
          </a:xfrm>
          <a:prstGeom prst="ellipse">
            <a:avLst/>
          </a:prstGeom>
          <a:solidFill>
            <a:srgbClr val="D7E363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кольцо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" name="Прямая со стрелкой 26"/>
          <p:cNvCxnSpPr>
            <a:stCxn id="8" idx="2"/>
            <a:endCxn id="22" idx="0"/>
          </p:cNvCxnSpPr>
          <p:nvPr/>
        </p:nvCxnSpPr>
        <p:spPr>
          <a:xfrm rot="5400000">
            <a:off x="6090058" y="3053951"/>
            <a:ext cx="571504" cy="35719"/>
          </a:xfrm>
          <a:prstGeom prst="straightConnector1">
            <a:avLst/>
          </a:prstGeom>
          <a:ln w="19050">
            <a:solidFill>
              <a:srgbClr val="D7E3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10800000" flipV="1">
            <a:off x="5786446" y="2786058"/>
            <a:ext cx="500066" cy="142876"/>
          </a:xfrm>
          <a:prstGeom prst="straightConnector1">
            <a:avLst/>
          </a:prstGeom>
          <a:ln w="19050">
            <a:solidFill>
              <a:srgbClr val="D7E3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357950" y="2786058"/>
            <a:ext cx="571504" cy="142876"/>
          </a:xfrm>
          <a:prstGeom prst="straightConnector1">
            <a:avLst/>
          </a:prstGeom>
          <a:ln w="19050">
            <a:solidFill>
              <a:srgbClr val="D7E3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2786050" y="4143380"/>
            <a:ext cx="1428760" cy="500066"/>
          </a:xfrm>
          <a:prstGeom prst="ellipse">
            <a:avLst/>
          </a:prstGeom>
          <a:solidFill>
            <a:srgbClr val="CF77BC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поле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571868" y="4643446"/>
            <a:ext cx="1857388" cy="500066"/>
          </a:xfrm>
          <a:prstGeom prst="ellipse">
            <a:avLst/>
          </a:prstGeom>
          <a:solidFill>
            <a:srgbClr val="CF77BC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простор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4857752" y="4143380"/>
            <a:ext cx="1428760" cy="500066"/>
          </a:xfrm>
          <a:prstGeom prst="ellipse">
            <a:avLst/>
          </a:prstGeom>
          <a:solidFill>
            <a:srgbClr val="CF77BC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улица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7" name="Прямая со стрелкой 36"/>
          <p:cNvCxnSpPr>
            <a:stCxn id="7" idx="2"/>
          </p:cNvCxnSpPr>
          <p:nvPr/>
        </p:nvCxnSpPr>
        <p:spPr>
          <a:xfrm rot="16200000" flipH="1">
            <a:off x="4232669" y="4304115"/>
            <a:ext cx="500066" cy="35719"/>
          </a:xfrm>
          <a:prstGeom prst="straightConnector1">
            <a:avLst/>
          </a:prstGeom>
          <a:ln w="19050">
            <a:solidFill>
              <a:srgbClr val="BA88C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10800000" flipV="1">
            <a:off x="4000496" y="4071942"/>
            <a:ext cx="428628" cy="142876"/>
          </a:xfrm>
          <a:prstGeom prst="straightConnector1">
            <a:avLst/>
          </a:prstGeom>
          <a:ln w="19050">
            <a:solidFill>
              <a:srgbClr val="BA88C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500562" y="4071942"/>
            <a:ext cx="500066" cy="142876"/>
          </a:xfrm>
          <a:prstGeom prst="straightConnector1">
            <a:avLst/>
          </a:prstGeom>
          <a:ln w="19050">
            <a:solidFill>
              <a:srgbClr val="BA88C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2285984" y="5072074"/>
            <a:ext cx="1428760" cy="50006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небо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642910" y="5072074"/>
            <a:ext cx="1428760" cy="50006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лента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1571604" y="5572140"/>
            <a:ext cx="1428760" cy="500066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цветок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Прямая со стрелкой 45"/>
          <p:cNvCxnSpPr>
            <a:stCxn id="6" idx="2"/>
          </p:cNvCxnSpPr>
          <p:nvPr/>
        </p:nvCxnSpPr>
        <p:spPr>
          <a:xfrm rot="16200000" flipH="1">
            <a:off x="1910934" y="5268528"/>
            <a:ext cx="571504" cy="35719"/>
          </a:xfrm>
          <a:prstGeom prst="straightConnector1">
            <a:avLst/>
          </a:prstGeom>
          <a:ln w="190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6" idx="2"/>
          </p:cNvCxnSpPr>
          <p:nvPr/>
        </p:nvCxnSpPr>
        <p:spPr>
          <a:xfrm rot="5400000">
            <a:off x="1982373" y="4875620"/>
            <a:ext cx="71438" cy="321471"/>
          </a:xfrm>
          <a:prstGeom prst="straightConnector1">
            <a:avLst/>
          </a:prstGeom>
          <a:ln w="19050">
            <a:solidFill>
              <a:srgbClr val="D7E36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6" idx="2"/>
          </p:cNvCxnSpPr>
          <p:nvPr/>
        </p:nvCxnSpPr>
        <p:spPr>
          <a:xfrm rot="16200000" flipH="1">
            <a:off x="2411000" y="4768462"/>
            <a:ext cx="71438" cy="535785"/>
          </a:xfrm>
          <a:prstGeom prst="straightConnector1">
            <a:avLst/>
          </a:prstGeom>
          <a:ln w="19050">
            <a:solidFill>
              <a:srgbClr val="73CF7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6143636" y="5643578"/>
            <a:ext cx="1571636" cy="500066"/>
          </a:xfrm>
          <a:prstGeom prst="ellipse">
            <a:avLst/>
          </a:prstGeom>
          <a:solidFill>
            <a:srgbClr val="7B6CD2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страна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5357818" y="5143512"/>
            <a:ext cx="1428760" cy="500066"/>
          </a:xfrm>
          <a:prstGeom prst="ellipse">
            <a:avLst/>
          </a:prstGeom>
          <a:solidFill>
            <a:srgbClr val="7B6CD2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село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7072330" y="5143512"/>
            <a:ext cx="1428760" cy="500066"/>
          </a:xfrm>
          <a:prstGeom prst="ellipse">
            <a:avLst/>
          </a:prstGeom>
          <a:solidFill>
            <a:srgbClr val="7B6CD2"/>
          </a:solidFill>
          <a:ln w="3810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город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5" name="Прямая со стрелкой 54"/>
          <p:cNvCxnSpPr>
            <a:stCxn id="5" idx="2"/>
            <a:endCxn id="51" idx="0"/>
          </p:cNvCxnSpPr>
          <p:nvPr/>
        </p:nvCxnSpPr>
        <p:spPr>
          <a:xfrm rot="16200000" flipH="1">
            <a:off x="6590123" y="5304247"/>
            <a:ext cx="642942" cy="35719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5" idx="2"/>
          </p:cNvCxnSpPr>
          <p:nvPr/>
        </p:nvCxnSpPr>
        <p:spPr>
          <a:xfrm rot="5400000">
            <a:off x="6590124" y="4839901"/>
            <a:ext cx="142876" cy="464347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929454" y="5000636"/>
            <a:ext cx="352113" cy="144671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Рисунок 59" descr="C:\Users\Svetlana\Desktop\Анимация 1\ЖИВОТНЫЕ\ПТИЦЫ\parrot-animation-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214950"/>
            <a:ext cx="1143008" cy="1285884"/>
          </a:xfrm>
          <a:prstGeom prst="rect">
            <a:avLst/>
          </a:prstGeom>
          <a:noFill/>
        </p:spPr>
      </p:pic>
      <p:sp>
        <p:nvSpPr>
          <p:cNvPr id="61" name="16-конечная звезда 60"/>
          <p:cNvSpPr/>
          <p:nvPr/>
        </p:nvSpPr>
        <p:spPr>
          <a:xfrm>
            <a:off x="6715140" y="714356"/>
            <a:ext cx="1000132" cy="928694"/>
          </a:xfrm>
          <a:prstGeom prst="star16">
            <a:avLst>
              <a:gd name="adj" fmla="val 11712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BA88CA"/>
                </a:solidFill>
              </a:rPr>
              <a:t>Поставьте данные прилагательные и существительные во множественном числе.</a:t>
            </a:r>
            <a:endParaRPr lang="ru-RU" sz="1800" dirty="0">
              <a:solidFill>
                <a:srgbClr val="BA88C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42918"/>
            <a:ext cx="52357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Один  -  много</a:t>
            </a:r>
            <a:endParaRPr lang="ru-RU" sz="5400" b="1" cap="none" spc="0" dirty="0">
              <a:ln w="17780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2500306"/>
            <a:ext cx="5929354" cy="1857388"/>
          </a:xfrm>
          <a:prstGeom prst="rect">
            <a:avLst/>
          </a:prstGeom>
          <a:solidFill>
            <a:srgbClr val="7B6CD2"/>
          </a:solidFill>
          <a:ln w="5715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ысокий урожай                ………………………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дальняя  роща                ………………………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родное  село                 ……………………..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широкая река                ………………...........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синее море                       .……………….....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олхозный агроном              ……………………..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6248" y="2571744"/>
            <a:ext cx="500066" cy="142876"/>
          </a:xfrm>
          <a:prstGeom prst="rightArrow">
            <a:avLst/>
          </a:prstGeom>
          <a:solidFill>
            <a:srgbClr val="D7E36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429124" y="4000504"/>
            <a:ext cx="500066" cy="142876"/>
          </a:xfrm>
          <a:prstGeom prst="rightArrow">
            <a:avLst/>
          </a:prstGeom>
          <a:solidFill>
            <a:srgbClr val="D7E36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357686" y="3714752"/>
            <a:ext cx="500066" cy="142876"/>
          </a:xfrm>
          <a:prstGeom prst="rightArrow">
            <a:avLst/>
          </a:prstGeom>
          <a:solidFill>
            <a:srgbClr val="D7E36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357686" y="3429000"/>
            <a:ext cx="500066" cy="142876"/>
          </a:xfrm>
          <a:prstGeom prst="rightArrow">
            <a:avLst/>
          </a:prstGeom>
          <a:solidFill>
            <a:srgbClr val="D7E36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286248" y="3143248"/>
            <a:ext cx="500066" cy="142876"/>
          </a:xfrm>
          <a:prstGeom prst="rightArrow">
            <a:avLst/>
          </a:prstGeom>
          <a:solidFill>
            <a:srgbClr val="D7E36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6248" y="2857496"/>
            <a:ext cx="500066" cy="142876"/>
          </a:xfrm>
          <a:prstGeom prst="rightArrow">
            <a:avLst/>
          </a:prstGeom>
          <a:solidFill>
            <a:srgbClr val="D7E363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4429132"/>
            <a:ext cx="7643866" cy="5715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От данных существительных образуйте прилагательные во множественном числе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500166" y="5072074"/>
            <a:ext cx="6072230" cy="1428760"/>
          </a:xfrm>
          <a:prstGeom prst="roundRect">
            <a:avLst/>
          </a:prstGeom>
          <a:solidFill>
            <a:srgbClr val="73CF7C"/>
          </a:solidFill>
          <a:ln w="38100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олнце                       …………………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удеса                       ……...............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вкус                         ………………….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релесть                      ………………..</a:t>
            </a:r>
          </a:p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лесть                         …………………..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000496" y="5214950"/>
            <a:ext cx="500066" cy="14287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000496" y="6286520"/>
            <a:ext cx="500066" cy="14287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000496" y="6072206"/>
            <a:ext cx="500066" cy="14287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000496" y="5786454"/>
            <a:ext cx="500066" cy="14287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000496" y="5500702"/>
            <a:ext cx="500066" cy="14287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C:\Users\Svetlana\Desktop\Анимация 1\Анимация 2\Животные, птицы\edacdf312838d2d16e04e53902f4a64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642918"/>
            <a:ext cx="1133503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Другими словами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B0F0"/>
                </a:solidFill>
              </a:rPr>
              <a:t>Данные сочетания слов измените на словосочетания, состоящие из прилагательного и существительного.</a:t>
            </a:r>
            <a:endParaRPr lang="ru-RU" sz="1800" dirty="0">
              <a:solidFill>
                <a:srgbClr val="00B0F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4480" y="2571744"/>
            <a:ext cx="3000396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оска для класса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480" y="3143248"/>
            <a:ext cx="3000396" cy="428628"/>
          </a:xfrm>
          <a:prstGeom prst="roundRect">
            <a:avLst/>
          </a:prstGeom>
          <a:solidFill>
            <a:srgbClr val="81E38A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илки из металла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14480" y="3643314"/>
            <a:ext cx="3000396" cy="428628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анятия в группе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4143380"/>
            <a:ext cx="3000396" cy="428628"/>
          </a:xfrm>
          <a:prstGeom prst="roundRect">
            <a:avLst/>
          </a:prstGeom>
          <a:solidFill>
            <a:srgbClr val="CF77BC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вечер в субботу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14480" y="4643446"/>
            <a:ext cx="3000396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оля для хоккея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14480" y="5143512"/>
            <a:ext cx="3000396" cy="4286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работа в коллективе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14480" y="5643578"/>
            <a:ext cx="3000396" cy="428628"/>
          </a:xfrm>
          <a:prstGeom prst="roundRect">
            <a:avLst/>
          </a:prstGeom>
          <a:solidFill>
            <a:srgbClr val="00B0F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ячи для тенниса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3750463" y="4321975"/>
            <a:ext cx="3357586" cy="1588"/>
          </a:xfrm>
          <a:prstGeom prst="line">
            <a:avLst/>
          </a:prstGeom>
          <a:ln w="57150">
            <a:solidFill>
              <a:srgbClr val="DFE3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право 12"/>
          <p:cNvSpPr/>
          <p:nvPr/>
        </p:nvSpPr>
        <p:spPr>
          <a:xfrm>
            <a:off x="5500694" y="2786058"/>
            <a:ext cx="857256" cy="142876"/>
          </a:xfrm>
          <a:prstGeom prst="rightArrow">
            <a:avLst/>
          </a:prstGeom>
          <a:solidFill>
            <a:srgbClr val="F49696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5500694" y="5715016"/>
            <a:ext cx="857256" cy="142876"/>
          </a:xfrm>
          <a:prstGeom prst="rightArrow">
            <a:avLst/>
          </a:prstGeom>
          <a:solidFill>
            <a:srgbClr val="F49696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500694" y="5286388"/>
            <a:ext cx="857256" cy="142876"/>
          </a:xfrm>
          <a:prstGeom prst="rightArrow">
            <a:avLst/>
          </a:prstGeom>
          <a:solidFill>
            <a:srgbClr val="F49696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500694" y="4786322"/>
            <a:ext cx="857256" cy="142876"/>
          </a:xfrm>
          <a:prstGeom prst="rightArrow">
            <a:avLst/>
          </a:prstGeom>
          <a:solidFill>
            <a:srgbClr val="F49696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500694" y="4286256"/>
            <a:ext cx="857256" cy="142876"/>
          </a:xfrm>
          <a:prstGeom prst="rightArrow">
            <a:avLst/>
          </a:prstGeom>
          <a:solidFill>
            <a:srgbClr val="F49696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5500694" y="3786190"/>
            <a:ext cx="857256" cy="142876"/>
          </a:xfrm>
          <a:prstGeom prst="rightArrow">
            <a:avLst/>
          </a:prstGeom>
          <a:solidFill>
            <a:srgbClr val="F49696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5500694" y="3286124"/>
            <a:ext cx="857256" cy="142876"/>
          </a:xfrm>
          <a:prstGeom prst="rightArrow">
            <a:avLst/>
          </a:prstGeom>
          <a:solidFill>
            <a:srgbClr val="F49696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00826" y="2500306"/>
            <a:ext cx="2214578" cy="642942"/>
          </a:xfrm>
          <a:prstGeom prst="ellipse">
            <a:avLst/>
          </a:prstGeom>
          <a:solidFill>
            <a:srgbClr val="DFE34B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рилаг. + сущ.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1" name="Рисунок 20" descr="C:\Users\Svetlana\Desktop\Анимация 1\Анимация 2\Животные, птицы\dis12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214818"/>
            <a:ext cx="1809756" cy="192881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81E38A"/>
                </a:solidFill>
              </a:rPr>
              <a:t>Из данных слов составьте словосочетания.</a:t>
            </a:r>
            <a:endParaRPr lang="ru-RU" sz="2000" dirty="0">
              <a:solidFill>
                <a:srgbClr val="81E38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42918"/>
            <a:ext cx="4799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Составь сам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85786" y="2428868"/>
            <a:ext cx="2071702" cy="50006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чудесный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928926" y="2428868"/>
            <a:ext cx="1714512" cy="500066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картина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2428868"/>
            <a:ext cx="2428892" cy="42862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929190" y="2571744"/>
            <a:ext cx="928694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3000372"/>
            <a:ext cx="2071702" cy="500066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жирный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928926" y="3000372"/>
            <a:ext cx="1643074" cy="500066"/>
          </a:xfrm>
          <a:prstGeom prst="ellipse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пятно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000760" y="3000372"/>
            <a:ext cx="2428892" cy="428628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929190" y="3143248"/>
            <a:ext cx="928694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14348" y="3571876"/>
            <a:ext cx="2286016" cy="428628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щавелевый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000364" y="3500438"/>
            <a:ext cx="1714512" cy="500066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кислота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3571876"/>
            <a:ext cx="2428892" cy="428628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929190" y="3643314"/>
            <a:ext cx="928694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928662" y="4071942"/>
            <a:ext cx="1928826" cy="500066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душистый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2928926" y="4071942"/>
            <a:ext cx="1714512" cy="500066"/>
          </a:xfrm>
          <a:prstGeom prst="ellipse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сено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000760" y="4071942"/>
            <a:ext cx="2428892" cy="42862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4929190" y="4143380"/>
            <a:ext cx="928694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928662" y="4643446"/>
            <a:ext cx="1785950" cy="50006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чуткий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786050" y="4643446"/>
            <a:ext cx="1857388" cy="50006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камыши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000760" y="4572008"/>
            <a:ext cx="2428892" cy="428628"/>
          </a:xfrm>
          <a:prstGeom prst="rect">
            <a:avLst/>
          </a:prstGeom>
          <a:solidFill>
            <a:srgbClr val="F49696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4929190" y="4714884"/>
            <a:ext cx="928694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000100" y="5214950"/>
            <a:ext cx="1785950" cy="500066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жилой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2857488" y="5214950"/>
            <a:ext cx="1785950" cy="500066"/>
          </a:xfrm>
          <a:prstGeom prst="ellipse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дома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000760" y="5143512"/>
            <a:ext cx="2428892" cy="428628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857752" y="5286388"/>
            <a:ext cx="928694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928662" y="5786454"/>
            <a:ext cx="1928826" cy="500066"/>
          </a:xfrm>
          <a:prstGeom prst="ellipse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пушистый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928926" y="5786454"/>
            <a:ext cx="1643074" cy="500066"/>
          </a:xfrm>
          <a:prstGeom prst="ellipse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белка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000760" y="5715016"/>
            <a:ext cx="2428892" cy="428628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4857752" y="5857892"/>
            <a:ext cx="928694" cy="214314"/>
          </a:xfrm>
          <a:prstGeom prst="rightArrow">
            <a:avLst/>
          </a:prstGeom>
          <a:solidFill>
            <a:srgbClr val="FFC00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 descr="C:\Users\Svetlana\Desktop\Анимация 1\ОБУЧЕНИЕ, ШКОЛА\03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571480"/>
            <a:ext cx="2143140" cy="14097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Глаза у волчицы светились, ______________  .</a:t>
            </a:r>
          </a:p>
          <a:p>
            <a:r>
              <a:rPr lang="ru-RU" sz="2400" dirty="0" smtClean="0"/>
              <a:t>2. Вода в озере застыла,  ___________________  .</a:t>
            </a:r>
          </a:p>
          <a:p>
            <a:r>
              <a:rPr lang="ru-RU" sz="2400" dirty="0" smtClean="0"/>
              <a:t>3. Солнце __________ скатилось за синие горы.</a:t>
            </a:r>
          </a:p>
          <a:p>
            <a:r>
              <a:rPr lang="ru-RU" sz="2400" dirty="0" smtClean="0"/>
              <a:t>4. Тихая луна плывёт в серебристых облаках, _____________  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14356"/>
            <a:ext cx="3228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Дополни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4286256"/>
            <a:ext cx="2214578" cy="642942"/>
          </a:xfrm>
          <a:prstGeom prst="rect">
            <a:avLst/>
          </a:prstGeom>
          <a:solidFill>
            <a:srgbClr val="81E38A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гненным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колесом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143380"/>
            <a:ext cx="2143140" cy="1000132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</a:t>
            </a:r>
            <a:r>
              <a:rPr lang="ru-RU" dirty="0" smtClean="0">
                <a:solidFill>
                  <a:srgbClr val="C00000"/>
                </a:solidFill>
              </a:rPr>
              <a:t>ловно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в</a:t>
            </a:r>
            <a:r>
              <a:rPr lang="ru-RU" dirty="0" smtClean="0">
                <a:solidFill>
                  <a:srgbClr val="C00000"/>
                </a:solidFill>
              </a:rPr>
              <a:t>еличавый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лебедь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5286388"/>
            <a:ext cx="2786082" cy="714380"/>
          </a:xfrm>
          <a:prstGeom prst="rect">
            <a:avLst/>
          </a:prstGeom>
          <a:solidFill>
            <a:srgbClr val="CF77BC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ва маленьких</a:t>
            </a:r>
          </a:p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огонька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5357826"/>
            <a:ext cx="2857520" cy="7143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</a:t>
            </a:r>
            <a:r>
              <a:rPr lang="ru-RU" dirty="0" smtClean="0">
                <a:solidFill>
                  <a:srgbClr val="C00000"/>
                </a:solidFill>
              </a:rPr>
              <a:t>ак неподвижное тёмное зеркало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Рисунок 8" descr="C:\Users\Svetlana\Desktop\Анимация 1\ЖИВОТНЫЕ\ПТИЦЫ\anim05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714752"/>
            <a:ext cx="1428752" cy="140494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14356"/>
            <a:ext cx="2826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714488"/>
            <a:ext cx="2571768" cy="785818"/>
          </a:xfrm>
          <a:prstGeom prst="rect">
            <a:avLst/>
          </a:prstGeom>
          <a:solidFill>
            <a:srgbClr val="CF77BC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з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амечательная молодёжь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85786" y="3143248"/>
            <a:ext cx="2571768" cy="57150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2643182"/>
            <a:ext cx="1000132" cy="357190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Д.п.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928794" y="2571744"/>
            <a:ext cx="285752" cy="5000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1714488"/>
            <a:ext cx="2643206" cy="714380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альняя деревня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29520" y="2571744"/>
            <a:ext cx="785818" cy="285752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В.п.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29322" y="3000372"/>
            <a:ext cx="2500330" cy="57150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929454" y="2500306"/>
            <a:ext cx="285752" cy="5000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4000504"/>
            <a:ext cx="2428892" cy="714380"/>
          </a:xfrm>
          <a:prstGeom prst="rect">
            <a:avLst/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орская граница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2714620"/>
            <a:ext cx="2143140" cy="7143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альняя деревня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72198" y="3929066"/>
            <a:ext cx="2500330" cy="714380"/>
          </a:xfrm>
          <a:prstGeom prst="rect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альняя деревня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785918" y="4714884"/>
            <a:ext cx="285752" cy="5000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429124" y="3429000"/>
            <a:ext cx="285752" cy="5000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215206" y="4643446"/>
            <a:ext cx="285752" cy="50006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14546" y="4857760"/>
            <a:ext cx="1000132" cy="357190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.п.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43834" y="4786322"/>
            <a:ext cx="1000132" cy="357190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</a:t>
            </a:r>
            <a:r>
              <a:rPr lang="ru-RU" b="1" dirty="0" smtClean="0">
                <a:solidFill>
                  <a:srgbClr val="C00000"/>
                </a:solidFill>
              </a:rPr>
              <a:t>.п.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86314" y="3571876"/>
            <a:ext cx="928694" cy="357190"/>
          </a:xfrm>
          <a:prstGeom prst="rect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</a:t>
            </a:r>
            <a:r>
              <a:rPr lang="ru-RU" b="1" dirty="0" smtClean="0">
                <a:solidFill>
                  <a:srgbClr val="C00000"/>
                </a:solidFill>
              </a:rPr>
              <a:t>.п.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85786" y="5286388"/>
            <a:ext cx="2571768" cy="571504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428992" y="4000504"/>
            <a:ext cx="2571768" cy="571504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143636" y="5214950"/>
            <a:ext cx="2571768" cy="571504"/>
          </a:xfrm>
          <a:prstGeom prst="ellipse">
            <a:avLst/>
          </a:prstGeom>
          <a:blipFill>
            <a:blip r:embed="rId6"/>
            <a:tile tx="0" ty="0" sx="100000" sy="100000" flip="none" algn="tl"/>
          </a:blipFill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C:\Users\Svetlana\Desktop\Анимация 1\ЖИВОТНЫЕ\ПТИЦЫ\parrot-animation-3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4810" y="4714884"/>
            <a:ext cx="1285884" cy="1357322"/>
          </a:xfrm>
          <a:prstGeom prst="rect">
            <a:avLst/>
          </a:prstGeom>
          <a:noFill/>
        </p:spPr>
      </p:pic>
      <p:sp>
        <p:nvSpPr>
          <p:cNvPr id="27" name="16-конечная звезда 26"/>
          <p:cNvSpPr/>
          <p:nvPr/>
        </p:nvSpPr>
        <p:spPr>
          <a:xfrm>
            <a:off x="4357686" y="857232"/>
            <a:ext cx="1143008" cy="1000132"/>
          </a:xfrm>
          <a:prstGeom prst="star16">
            <a:avLst>
              <a:gd name="adj" fmla="val 14643"/>
            </a:avLst>
          </a:prstGeom>
          <a:solidFill>
            <a:srgbClr val="F49696"/>
          </a:solidFill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81E38A"/>
                </a:solidFill>
              </a:rPr>
              <a:t>Что это?</a:t>
            </a:r>
            <a:endParaRPr lang="ru-RU" b="1" dirty="0">
              <a:solidFill>
                <a:srgbClr val="81E38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DFE34B"/>
                </a:solidFill>
              </a:rPr>
              <a:t>Восстановите окончания прилагательных. Напишите к ним названия предметов, у которых есть такие признаки.</a:t>
            </a:r>
            <a:endParaRPr lang="ru-RU" sz="2000" dirty="0">
              <a:solidFill>
                <a:srgbClr val="DFE34B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786058"/>
            <a:ext cx="1285884" cy="42862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</a:t>
            </a:r>
            <a:r>
              <a:rPr lang="ru-RU" b="1" dirty="0" smtClean="0">
                <a:solidFill>
                  <a:srgbClr val="002060"/>
                </a:solidFill>
              </a:rPr>
              <a:t>ов ____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2786058"/>
            <a:ext cx="1500198" cy="42862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высок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2786058"/>
            <a:ext cx="1643074" cy="42862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каменн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2285984" y="3571876"/>
            <a:ext cx="1285884" cy="857256"/>
          </a:xfrm>
          <a:prstGeom prst="pentagon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4" idx="2"/>
          </p:cNvCxnSpPr>
          <p:nvPr/>
        </p:nvCxnSpPr>
        <p:spPr>
          <a:xfrm rot="16200000" flipH="1">
            <a:off x="1678761" y="2964653"/>
            <a:ext cx="571504" cy="107157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3286116" y="3214686"/>
            <a:ext cx="1071570" cy="500066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2"/>
          </p:cNvCxnSpPr>
          <p:nvPr/>
        </p:nvCxnSpPr>
        <p:spPr>
          <a:xfrm rot="5400000">
            <a:off x="2803909" y="3339704"/>
            <a:ext cx="285754" cy="35719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572000" y="3357562"/>
            <a:ext cx="1285884" cy="428628"/>
          </a:xfrm>
          <a:prstGeom prst="rect">
            <a:avLst/>
          </a:prstGeom>
          <a:solidFill>
            <a:srgbClr val="73CF7C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красн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929454" y="3357562"/>
            <a:ext cx="1643074" cy="428628"/>
          </a:xfrm>
          <a:prstGeom prst="rect">
            <a:avLst/>
          </a:prstGeom>
          <a:solidFill>
            <a:srgbClr val="73CF7C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бархатн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57884" y="2857496"/>
            <a:ext cx="1500198" cy="428628"/>
          </a:xfrm>
          <a:prstGeom prst="rect">
            <a:avLst/>
          </a:prstGeom>
          <a:solidFill>
            <a:srgbClr val="73CF7C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нарядн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Правильный пятиугольник 19"/>
          <p:cNvSpPr/>
          <p:nvPr/>
        </p:nvSpPr>
        <p:spPr>
          <a:xfrm>
            <a:off x="5786446" y="3857628"/>
            <a:ext cx="1285884" cy="857256"/>
          </a:xfrm>
          <a:prstGeom prst="pentagon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6107917" y="3536157"/>
            <a:ext cx="500066" cy="1588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286380" y="3857628"/>
            <a:ext cx="642942" cy="214314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 flipV="1">
            <a:off x="6929454" y="3857628"/>
            <a:ext cx="571504" cy="214314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928794" y="4643446"/>
            <a:ext cx="2071702" cy="428628"/>
          </a:xfrm>
          <a:prstGeom prst="rect">
            <a:avLst/>
          </a:prstGeom>
          <a:solidFill>
            <a:srgbClr val="7B6CD2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белоствольн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4348" y="5143512"/>
            <a:ext cx="1500198" cy="428628"/>
          </a:xfrm>
          <a:prstGeom prst="rect">
            <a:avLst/>
          </a:prstGeom>
          <a:solidFill>
            <a:srgbClr val="7B6CD2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кудряв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714744" y="5143512"/>
            <a:ext cx="1500198" cy="428628"/>
          </a:xfrm>
          <a:prstGeom prst="rect">
            <a:avLst/>
          </a:prstGeom>
          <a:solidFill>
            <a:srgbClr val="7B6CD2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стройн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" name="Правильный пятиугольник 29"/>
          <p:cNvSpPr/>
          <p:nvPr/>
        </p:nvSpPr>
        <p:spPr>
          <a:xfrm>
            <a:off x="2357422" y="5572140"/>
            <a:ext cx="1285884" cy="785818"/>
          </a:xfrm>
          <a:prstGeom prst="pentagon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2678893" y="5322107"/>
            <a:ext cx="500066" cy="158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3500430" y="5643578"/>
            <a:ext cx="1000132" cy="14287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1500166" y="5572140"/>
            <a:ext cx="1000132" cy="142876"/>
          </a:xfrm>
          <a:prstGeom prst="straightConnector1">
            <a:avLst/>
          </a:prstGeom>
          <a:ln w="190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215206" y="4429132"/>
            <a:ext cx="1428760" cy="428628"/>
          </a:xfrm>
          <a:prstGeom prst="rect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внезапн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57950" y="4929198"/>
            <a:ext cx="1285884" cy="428628"/>
          </a:xfrm>
          <a:prstGeom prst="rect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летн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429256" y="5429264"/>
            <a:ext cx="1285884" cy="428628"/>
          </a:xfrm>
          <a:prstGeom prst="rect">
            <a:avLst/>
          </a:prstGeom>
          <a:solidFill>
            <a:srgbClr val="92D050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сильн __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0" name="Правильный пятиугольник 39"/>
          <p:cNvSpPr/>
          <p:nvPr/>
        </p:nvSpPr>
        <p:spPr>
          <a:xfrm>
            <a:off x="7215206" y="5572140"/>
            <a:ext cx="1285884" cy="785818"/>
          </a:xfrm>
          <a:prstGeom prst="pentagon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/>
          <p:nvPr/>
        </p:nvCxnSpPr>
        <p:spPr>
          <a:xfrm rot="5400000">
            <a:off x="7608115" y="5179231"/>
            <a:ext cx="642942" cy="158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7000892" y="5357826"/>
            <a:ext cx="642942" cy="285752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9" idx="3"/>
          </p:cNvCxnSpPr>
          <p:nvPr/>
        </p:nvCxnSpPr>
        <p:spPr>
          <a:xfrm>
            <a:off x="6715140" y="5643578"/>
            <a:ext cx="714380" cy="71438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46" descr="C:\Users\Svetlana\Desktop\Анимация 1\ПОХВАЛА, К СЛАЙДАМ\Рисунок130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00760" y="642918"/>
            <a:ext cx="1357322" cy="112235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714356"/>
            <a:ext cx="5431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Придумай сам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286124"/>
            <a:ext cx="1714512" cy="428628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фамилия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43306" y="3214686"/>
            <a:ext cx="1071570" cy="500066"/>
          </a:xfrm>
          <a:prstGeom prst="ellipse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Ж.р.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1857364"/>
            <a:ext cx="3929090" cy="1285884"/>
          </a:xfrm>
          <a:prstGeom prst="roundRect">
            <a:avLst>
              <a:gd name="adj" fmla="val 22010"/>
            </a:avLst>
          </a:prstGeom>
          <a:solidFill>
            <a:srgbClr val="CF77BC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К данным существительным подберите подходящие прилагательные.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48" y="3857628"/>
            <a:ext cx="1643074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яблоко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68882"/>
          </a:xfrm>
        </p:spPr>
        <p:txBody>
          <a:bodyPr/>
          <a:lstStyle/>
          <a:p>
            <a:pPr lvl="5"/>
            <a:r>
              <a:rPr lang="ru-RU" i="1" dirty="0" smtClean="0"/>
              <a:t>        </a:t>
            </a:r>
            <a:endParaRPr lang="ru-RU" i="1" dirty="0"/>
          </a:p>
        </p:txBody>
      </p:sp>
      <p:sp>
        <p:nvSpPr>
          <p:cNvPr id="14" name="Овал 13"/>
          <p:cNvSpPr/>
          <p:nvPr/>
        </p:nvSpPr>
        <p:spPr>
          <a:xfrm>
            <a:off x="3643306" y="3786190"/>
            <a:ext cx="1143008" cy="50006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Ср.р.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14348" y="4429132"/>
            <a:ext cx="1714512" cy="428628"/>
          </a:xfrm>
          <a:prstGeom prst="roundRect">
            <a:avLst/>
          </a:prstGeom>
          <a:solidFill>
            <a:srgbClr val="00B05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шампунь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643306" y="4357694"/>
            <a:ext cx="1143008" cy="500066"/>
          </a:xfrm>
          <a:prstGeom prst="ellipse">
            <a:avLst/>
          </a:prstGeom>
          <a:solidFill>
            <a:srgbClr val="00B05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М.р.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4348" y="4929198"/>
            <a:ext cx="1714512" cy="428628"/>
          </a:xfrm>
          <a:prstGeom prst="roundRect">
            <a:avLst/>
          </a:prstGeom>
          <a:solidFill>
            <a:srgbClr val="00B0F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кофе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714744" y="4929198"/>
            <a:ext cx="1143008" cy="428628"/>
          </a:xfrm>
          <a:prstGeom prst="ellipse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М.р.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14348" y="5429264"/>
            <a:ext cx="1714512" cy="42862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туфля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714744" y="5429264"/>
            <a:ext cx="114300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Ж.р.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4348" y="5929330"/>
            <a:ext cx="1714512" cy="42862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полотенце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714744" y="5929330"/>
            <a:ext cx="1143008" cy="4286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Ср.р.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428860" y="3429000"/>
            <a:ext cx="1214446" cy="142876"/>
          </a:xfrm>
          <a:prstGeom prst="rightArrow">
            <a:avLst/>
          </a:prstGeom>
          <a:solidFill>
            <a:srgbClr val="DFE34B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2428860" y="6072206"/>
            <a:ext cx="1214446" cy="142876"/>
          </a:xfrm>
          <a:prstGeom prst="rightArrow">
            <a:avLst/>
          </a:prstGeom>
          <a:solidFill>
            <a:srgbClr val="DFE34B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2428860" y="5572140"/>
            <a:ext cx="1214446" cy="142876"/>
          </a:xfrm>
          <a:prstGeom prst="rightArrow">
            <a:avLst/>
          </a:prstGeom>
          <a:solidFill>
            <a:srgbClr val="DFE34B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428860" y="5072074"/>
            <a:ext cx="1214446" cy="142876"/>
          </a:xfrm>
          <a:prstGeom prst="rightArrow">
            <a:avLst/>
          </a:prstGeom>
          <a:solidFill>
            <a:srgbClr val="DFE34B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2428860" y="4572008"/>
            <a:ext cx="1214446" cy="142876"/>
          </a:xfrm>
          <a:prstGeom prst="rightArrow">
            <a:avLst/>
          </a:prstGeom>
          <a:solidFill>
            <a:srgbClr val="DFE34B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2357422" y="4000504"/>
            <a:ext cx="1214446" cy="142876"/>
          </a:xfrm>
          <a:prstGeom prst="rightArrow">
            <a:avLst/>
          </a:prstGeom>
          <a:solidFill>
            <a:srgbClr val="DFE34B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5429256" y="1785926"/>
            <a:ext cx="2643206" cy="928694"/>
          </a:xfrm>
          <a:prstGeom prst="roundRect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Прочитай правильно.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" name="Блок-схема: знак завершения 29"/>
          <p:cNvSpPr/>
          <p:nvPr/>
        </p:nvSpPr>
        <p:spPr>
          <a:xfrm>
            <a:off x="5429256" y="2857496"/>
            <a:ext cx="2857520" cy="571504"/>
          </a:xfrm>
          <a:prstGeom prst="flowChartTerminator">
            <a:avLst/>
          </a:prstGeom>
          <a:solidFill>
            <a:srgbClr val="81E38A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 (городской) телефон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Блок-схема: знак завершения 30"/>
          <p:cNvSpPr/>
          <p:nvPr/>
        </p:nvSpPr>
        <p:spPr>
          <a:xfrm>
            <a:off x="5429256" y="3500438"/>
            <a:ext cx="2857520" cy="500066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 (поздний) вечера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Блок-схема: знак завершения 31"/>
          <p:cNvSpPr/>
          <p:nvPr/>
        </p:nvSpPr>
        <p:spPr>
          <a:xfrm>
            <a:off x="5429256" y="4071942"/>
            <a:ext cx="2857520" cy="571504"/>
          </a:xfrm>
          <a:prstGeom prst="flowChartTerminator">
            <a:avLst/>
          </a:prstGeom>
          <a:solidFill>
            <a:srgbClr val="F49696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Над (обрывистый) берегом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Блок-схема: знак завершения 32"/>
          <p:cNvSpPr/>
          <p:nvPr/>
        </p:nvSpPr>
        <p:spPr>
          <a:xfrm>
            <a:off x="5429256" y="4714884"/>
            <a:ext cx="2857520" cy="500066"/>
          </a:xfrm>
          <a:prstGeom prst="flowChartTerminator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 (дружный) коллективе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Блок-схема: знак завершения 33"/>
          <p:cNvSpPr/>
          <p:nvPr/>
        </p:nvSpPr>
        <p:spPr>
          <a:xfrm>
            <a:off x="5429256" y="5286388"/>
            <a:ext cx="2857520" cy="500066"/>
          </a:xfrm>
          <a:prstGeom prst="flowChartTerminator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Из (ближний) деревни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Блок-схема: знак завершения 34"/>
          <p:cNvSpPr/>
          <p:nvPr/>
        </p:nvSpPr>
        <p:spPr>
          <a:xfrm>
            <a:off x="5429256" y="5929330"/>
            <a:ext cx="2857520" cy="500066"/>
          </a:xfrm>
          <a:prstGeom prst="flowChartTerminator">
            <a:avLst/>
          </a:prstGeom>
          <a:solidFill>
            <a:srgbClr val="CF77BC"/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(просторный) квартире</a:t>
            </a:r>
            <a:endParaRPr lang="ru-RU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 словосочетаниям, записанным в столбике, подберите такие, где прилагательные употреблены в переносном значении. Объясните причину.</a:t>
            </a:r>
            <a:endParaRPr lang="ru-RU" sz="2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642918"/>
            <a:ext cx="6070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В чём разница?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000372"/>
            <a:ext cx="2143140" cy="642942"/>
          </a:xfrm>
          <a:prstGeom prst="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тальной характер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4143380"/>
            <a:ext cx="2143140" cy="642942"/>
          </a:xfrm>
          <a:prstGeom prst="rect">
            <a:avLst/>
          </a:prstGeom>
          <a:solidFill>
            <a:srgbClr val="73CF7C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з</a:t>
            </a:r>
            <a:r>
              <a:rPr lang="ru-RU" dirty="0" smtClean="0">
                <a:solidFill>
                  <a:srgbClr val="002060"/>
                </a:solidFill>
              </a:rPr>
              <a:t>олотое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сердце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214950"/>
            <a:ext cx="2143140" cy="642942"/>
          </a:xfrm>
          <a:prstGeom prst="rect">
            <a:avLst/>
          </a:prstGeom>
          <a:solidFill>
            <a:srgbClr val="F49696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ветлая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память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7950" y="3000372"/>
            <a:ext cx="2143140" cy="642942"/>
          </a:xfrm>
          <a:prstGeom prst="rect">
            <a:avLst/>
          </a:prstGeom>
          <a:solidFill>
            <a:srgbClr val="7B6CD2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ладкая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речь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4071942"/>
            <a:ext cx="2143140" cy="642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ru-RU" dirty="0" smtClean="0">
                <a:solidFill>
                  <a:srgbClr val="002060"/>
                </a:solidFill>
              </a:rPr>
              <a:t>розрачный намёк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5214950"/>
            <a:ext cx="2143140" cy="642942"/>
          </a:xfrm>
          <a:prstGeom prst="rect">
            <a:avLst/>
          </a:prstGeom>
          <a:solidFill>
            <a:srgbClr val="CF77BC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ж</a:t>
            </a:r>
            <a:r>
              <a:rPr lang="ru-RU" dirty="0" smtClean="0">
                <a:solidFill>
                  <a:srgbClr val="002060"/>
                </a:solidFill>
              </a:rPr>
              <a:t>ивая 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беседа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3428992" y="2857496"/>
            <a:ext cx="2786082" cy="500066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розрачный воздух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3500430" y="3429000"/>
            <a:ext cx="2786082" cy="500066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ж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ивые цветы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3428992" y="4000504"/>
            <a:ext cx="2786082" cy="500066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ладкая ягода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3428992" y="4572008"/>
            <a:ext cx="2786082" cy="500066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ветлая вода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3500430" y="5143512"/>
            <a:ext cx="2786082" cy="500066"/>
          </a:xfrm>
          <a:prstGeom prst="flowChartTerminator">
            <a:avLst/>
          </a:prstGeom>
          <a:solidFill>
            <a:srgbClr val="92D05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олотое кольцо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3571868" y="5715016"/>
            <a:ext cx="2786082" cy="500066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тальной обруч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7" name="Рисунок 16" descr="C:\Users\Svetlana\Desktop\Анимация 1\Анимация 2\Животные, птицы\dis12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285728"/>
            <a:ext cx="1524004" cy="1571628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К каждому существительному «подселите» подходящие по смыслу словосочетания.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4499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Сочини сам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786058"/>
            <a:ext cx="1071570" cy="428628"/>
          </a:xfrm>
          <a:prstGeom prst="rect">
            <a:avLst/>
          </a:prstGeom>
          <a:solidFill>
            <a:srgbClr val="FFC00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лучи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28596" y="2500306"/>
            <a:ext cx="1214446" cy="285752"/>
          </a:xfrm>
          <a:prstGeom prst="triangle">
            <a:avLst/>
          </a:prstGeom>
          <a:solidFill>
            <a:srgbClr val="FF000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2928934"/>
            <a:ext cx="1500198" cy="50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движение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500166" y="2571744"/>
            <a:ext cx="1571636" cy="35719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2714620"/>
            <a:ext cx="1214446" cy="500066"/>
          </a:xfrm>
          <a:prstGeom prst="rect">
            <a:avLst/>
          </a:prstGeom>
          <a:solidFill>
            <a:srgbClr val="00B0F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порыв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000364" y="2357430"/>
            <a:ext cx="1357322" cy="357190"/>
          </a:xfrm>
          <a:prstGeom prst="triangle">
            <a:avLst>
              <a:gd name="adj" fmla="val 50000"/>
            </a:avLst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3000372"/>
            <a:ext cx="1143008" cy="500066"/>
          </a:xfrm>
          <a:prstGeom prst="rect">
            <a:avLst/>
          </a:prstGeom>
          <a:solidFill>
            <a:srgbClr val="BA88CA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стакан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14810" y="2643182"/>
            <a:ext cx="1214446" cy="35719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2714620"/>
            <a:ext cx="1071570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крыша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357818" y="2357430"/>
            <a:ext cx="1214446" cy="35719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00826" y="3000372"/>
            <a:ext cx="1071570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ветка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429388" y="2643182"/>
            <a:ext cx="1214446" cy="357190"/>
          </a:xfrm>
          <a:prstGeom prst="triangle">
            <a:avLst>
              <a:gd name="adj" fmla="val 50000"/>
            </a:avLst>
          </a:prstGeom>
          <a:solidFill>
            <a:srgbClr val="7B6CD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572396" y="2714620"/>
            <a:ext cx="1071570" cy="50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гладь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7500958" y="2357430"/>
            <a:ext cx="1214446" cy="357190"/>
          </a:xfrm>
          <a:prstGeom prst="triangle">
            <a:avLst>
              <a:gd name="adj" fmla="val 50000"/>
            </a:avLst>
          </a:prstGeom>
          <a:solidFill>
            <a:srgbClr val="7B6CD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000232" y="3571876"/>
            <a:ext cx="4786346" cy="42862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Найдите правильные окончания.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57224" y="4071942"/>
            <a:ext cx="7429552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1.Собираешься в долгий путь, бери с собой хорош      спутника.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643834" y="4143380"/>
            <a:ext cx="50006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57224" y="4714884"/>
            <a:ext cx="7429552" cy="571504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2.Добр            семенем поле засевать -  никогда нужды не знать.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071670" y="4786322"/>
            <a:ext cx="50006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57224" y="5357826"/>
            <a:ext cx="7429552" cy="428628"/>
          </a:xfrm>
          <a:prstGeom prst="rect">
            <a:avLst/>
          </a:prstGeom>
          <a:solidFill>
            <a:srgbClr val="BA88CA"/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3.Хорош              дело два века живёт.    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3428992" y="5500702"/>
            <a:ext cx="50006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643702" y="5929330"/>
            <a:ext cx="500066" cy="28575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5857892"/>
            <a:ext cx="7429552" cy="4286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4.Не жди лета долг         ,  а жди лета тёпл          .     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4071934" y="6000768"/>
            <a:ext cx="50006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643702" y="6000768"/>
            <a:ext cx="428628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 descr="C:\Users\Svetlana\Desktop\Анимация 1\Анимация 2\Блестящая ерунда\95bc7884997c6dfcd262824c397ba34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714356"/>
            <a:ext cx="2928958" cy="100013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Вспомни и назови признаки.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00042"/>
            <a:ext cx="5624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Назови признаки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571744"/>
            <a:ext cx="1571636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ромашки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3143248"/>
            <a:ext cx="1571636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василька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2928934"/>
            <a:ext cx="1500198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о цвету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714752"/>
            <a:ext cx="1857388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колокольчика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214546" y="2786058"/>
            <a:ext cx="1071570" cy="285752"/>
          </a:xfrm>
          <a:prstGeom prst="straightConnector1">
            <a:avLst/>
          </a:prstGeom>
          <a:ln w="19050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3"/>
          </p:cNvCxnSpPr>
          <p:nvPr/>
        </p:nvCxnSpPr>
        <p:spPr>
          <a:xfrm flipV="1">
            <a:off x="2143108" y="3214686"/>
            <a:ext cx="1143008" cy="142876"/>
          </a:xfrm>
          <a:prstGeom prst="straightConnector1">
            <a:avLst/>
          </a:prstGeom>
          <a:ln w="19050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3"/>
          </p:cNvCxnSpPr>
          <p:nvPr/>
        </p:nvCxnSpPr>
        <p:spPr>
          <a:xfrm flipV="1">
            <a:off x="2428860" y="3286124"/>
            <a:ext cx="928694" cy="642942"/>
          </a:xfrm>
          <a:prstGeom prst="straightConnector1">
            <a:avLst/>
          </a:prstGeom>
          <a:ln w="19050">
            <a:solidFill>
              <a:schemeClr val="accent3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857224" y="5072074"/>
            <a:ext cx="1571636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п</a:t>
            </a:r>
            <a:r>
              <a:rPr lang="ru-RU" b="1" dirty="0" smtClean="0">
                <a:solidFill>
                  <a:srgbClr val="C00000"/>
                </a:solidFill>
              </a:rPr>
              <a:t>о вкусу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5929330"/>
            <a:ext cx="1571636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клюквы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868" y="5357826"/>
            <a:ext cx="1571636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малины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868" y="4714884"/>
            <a:ext cx="1571636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редьки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868" y="4071942"/>
            <a:ext cx="1571636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селёдки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2500298" y="4429132"/>
            <a:ext cx="1071570" cy="82153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0800000" flipV="1">
            <a:off x="2571736" y="5143512"/>
            <a:ext cx="1000132" cy="214314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2571736" y="5429264"/>
            <a:ext cx="928694" cy="285752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2500298" y="5429264"/>
            <a:ext cx="1000132" cy="857256"/>
          </a:xfrm>
          <a:prstGeom prst="straightConnector1">
            <a:avLst/>
          </a:prstGeom>
          <a:ln w="1905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5572132" y="3000372"/>
            <a:ext cx="1500198" cy="500066"/>
          </a:xfrm>
          <a:prstGeom prst="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мяча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072462" y="3286124"/>
            <a:ext cx="571504" cy="2286016"/>
          </a:xfrm>
          <a:prstGeom prst="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о материалу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72132" y="3786190"/>
            <a:ext cx="1500198" cy="500066"/>
          </a:xfrm>
          <a:prstGeom prst="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стакана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572132" y="4643446"/>
            <a:ext cx="1500198" cy="500066"/>
          </a:xfrm>
          <a:prstGeom prst="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стола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643570" y="5500702"/>
            <a:ext cx="1428760" cy="500066"/>
          </a:xfrm>
          <a:prstGeom prst="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пера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34" name="Прямая со стрелкой 33"/>
          <p:cNvCxnSpPr>
            <a:stCxn id="28" idx="3"/>
          </p:cNvCxnSpPr>
          <p:nvPr/>
        </p:nvCxnSpPr>
        <p:spPr>
          <a:xfrm>
            <a:off x="7072330" y="3250405"/>
            <a:ext cx="928694" cy="464347"/>
          </a:xfrm>
          <a:prstGeom prst="straightConnector1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0" idx="3"/>
          </p:cNvCxnSpPr>
          <p:nvPr/>
        </p:nvCxnSpPr>
        <p:spPr>
          <a:xfrm>
            <a:off x="7072330" y="4036223"/>
            <a:ext cx="928694" cy="35719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1" idx="3"/>
          </p:cNvCxnSpPr>
          <p:nvPr/>
        </p:nvCxnSpPr>
        <p:spPr>
          <a:xfrm flipV="1">
            <a:off x="7072330" y="4500570"/>
            <a:ext cx="928694" cy="392909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2" idx="3"/>
          </p:cNvCxnSpPr>
          <p:nvPr/>
        </p:nvCxnSpPr>
        <p:spPr>
          <a:xfrm flipV="1">
            <a:off x="7072330" y="5143512"/>
            <a:ext cx="928694" cy="607223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Рисунок 41" descr="C:\Users\Svetlana\Desktop\Анимация 1\Анимация 2\Животные, птицы\edacdf312838d2d16e04e53902f4a64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285860"/>
            <a:ext cx="1062065" cy="128588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Прочитайте предложения, выбирая подходящее слово.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42562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</a:rPr>
              <a:t>Как лучше?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357430"/>
            <a:ext cx="7572428" cy="1500198"/>
          </a:xfrm>
          <a:prstGeom prst="rect">
            <a:avLst/>
          </a:prstGeom>
          <a:solidFill>
            <a:srgbClr val="CF77BC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 </a:t>
            </a:r>
            <a:r>
              <a:rPr lang="ru-RU" i="1" u="sng" dirty="0" smtClean="0">
                <a:solidFill>
                  <a:srgbClr val="002060"/>
                </a:solidFill>
              </a:rPr>
              <a:t>(сырой, мокрый, влажный) </a:t>
            </a:r>
            <a:r>
              <a:rPr lang="ru-RU" dirty="0" smtClean="0">
                <a:solidFill>
                  <a:srgbClr val="002060"/>
                </a:solidFill>
              </a:rPr>
              <a:t>погоду лучше быть дома.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На лугу росли </a:t>
            </a:r>
            <a:r>
              <a:rPr lang="ru-RU" i="1" u="sng" dirty="0" smtClean="0">
                <a:solidFill>
                  <a:srgbClr val="002060"/>
                </a:solidFill>
              </a:rPr>
              <a:t>(ароматный, душистый, пахучий) </a:t>
            </a:r>
            <a:r>
              <a:rPr lang="ru-RU" dirty="0" smtClean="0">
                <a:solidFill>
                  <a:srgbClr val="002060"/>
                </a:solidFill>
              </a:rPr>
              <a:t>цветы.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Мы отдыхали под </a:t>
            </a:r>
            <a:r>
              <a:rPr lang="ru-RU" i="1" u="sng" dirty="0" smtClean="0">
                <a:solidFill>
                  <a:srgbClr val="002060"/>
                </a:solidFill>
              </a:rPr>
              <a:t>(могучий, мощный, сильный) </a:t>
            </a:r>
            <a:r>
              <a:rPr lang="ru-RU" dirty="0" smtClean="0">
                <a:solidFill>
                  <a:srgbClr val="002060"/>
                </a:solidFill>
              </a:rPr>
              <a:t>дубом.</a:t>
            </a:r>
          </a:p>
          <a:p>
            <a:pPr marL="342900" indent="-342900" algn="ctr"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Мы были на экскурсии в </a:t>
            </a:r>
            <a:r>
              <a:rPr lang="ru-RU" i="1" u="sng" dirty="0" smtClean="0">
                <a:solidFill>
                  <a:srgbClr val="002060"/>
                </a:solidFill>
              </a:rPr>
              <a:t>(старый, древний, давний) </a:t>
            </a:r>
            <a:r>
              <a:rPr lang="ru-RU" dirty="0" smtClean="0">
                <a:solidFill>
                  <a:srgbClr val="002060"/>
                </a:solidFill>
              </a:rPr>
              <a:t>городе.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4071942"/>
            <a:ext cx="7572428" cy="2000264"/>
          </a:xfrm>
          <a:prstGeom prst="roundRect">
            <a:avLst/>
          </a:prstGeom>
          <a:solidFill>
            <a:srgbClr val="73CF7C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изображать                                      природу,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роизнести                                          речь,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сделал в                                очередь,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ыйти через                                       дверь.</a:t>
            </a: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5984" y="4071942"/>
            <a:ext cx="5143536" cy="642942"/>
          </a:xfrm>
          <a:prstGeom prst="roundRect">
            <a:avLst/>
          </a:prstGeom>
          <a:solidFill>
            <a:srgbClr val="FFC0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Прочитайте, заменяя выделенные слова противоположными по значению.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857620" y="4786322"/>
            <a:ext cx="2000264" cy="28575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весеннюю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857620" y="5072074"/>
            <a:ext cx="2286016" cy="285752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искреннюю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14744" y="5357826"/>
            <a:ext cx="1714512" cy="285752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первую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857620" y="5715016"/>
            <a:ext cx="2143140" cy="285752"/>
          </a:xfrm>
          <a:prstGeom prst="ellipse">
            <a:avLst/>
          </a:prstGeom>
          <a:solidFill>
            <a:srgbClr val="FFC000"/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переднюю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Рисунок 11" descr="C:\Users\Svetlana\Desktop\Анимация 1\ОБУЧЕНИЕ, ШКОЛА\sov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00042"/>
            <a:ext cx="1500198" cy="17145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F77BC"/>
                </a:solidFill>
              </a:rPr>
              <a:t>Прочитайте. Найдите пропущенные слова, соберите их и вставьте на свои места.</a:t>
            </a:r>
            <a:endParaRPr lang="ru-RU" sz="2000" dirty="0">
              <a:solidFill>
                <a:srgbClr val="CF77B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5634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Восстановите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714620"/>
            <a:ext cx="7358114" cy="350046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</a:rPr>
              <a:t>С  гнёзд  замахали  ____________________  цапли,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  листьев  скатились  ___________________  капли,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Солнце, с _________________ сияя  небес,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 ______________ струях  опрокинуло  лес.      (А.Фет.)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728" y="4143380"/>
            <a:ext cx="1071570" cy="357190"/>
          </a:xfrm>
          <a:prstGeom prst="ellipse">
            <a:avLst/>
          </a:prstGeom>
          <a:solidFill>
            <a:srgbClr val="73CF7C"/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т</a:t>
            </a:r>
            <a:r>
              <a:rPr lang="ru-RU" dirty="0" smtClean="0">
                <a:solidFill>
                  <a:srgbClr val="002060"/>
                </a:solidFill>
              </a:rPr>
              <a:t>их --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643306" y="4143380"/>
            <a:ext cx="2000264" cy="357190"/>
          </a:xfrm>
          <a:prstGeom prst="ellipse">
            <a:avLst/>
          </a:prstGeom>
          <a:solidFill>
            <a:srgbClr val="BA88CA"/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последн --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43636" y="4214818"/>
            <a:ext cx="1285884" cy="35719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   --их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071670" y="4643446"/>
            <a:ext cx="2214578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прозрачн --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57818" y="4714884"/>
            <a:ext cx="1071570" cy="357190"/>
          </a:xfrm>
          <a:prstGeom prst="ellipse">
            <a:avLst/>
          </a:prstGeom>
          <a:solidFill>
            <a:srgbClr val="73CF7C"/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--  ие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86578" y="4857760"/>
            <a:ext cx="1071570" cy="3571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-- ых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43042" y="5286388"/>
            <a:ext cx="2286016" cy="35719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криклив --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86314" y="5357826"/>
            <a:ext cx="1071570" cy="357190"/>
          </a:xfrm>
          <a:prstGeom prst="ellipse">
            <a:avLst/>
          </a:prstGeom>
          <a:solidFill>
            <a:srgbClr val="00B0F0"/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-- </a:t>
            </a:r>
            <a:r>
              <a:rPr lang="ru-RU" dirty="0" err="1" smtClean="0">
                <a:solidFill>
                  <a:srgbClr val="002060"/>
                </a:solidFill>
              </a:rPr>
              <a:t>ые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" name="Рисунок 13" descr="C:\Users\Svetlana\Desktop\Анимация 1\ОБУЧЕНИЕ, ШКОЛА\03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00042"/>
            <a:ext cx="1533525" cy="14097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Вставьте имена прилагательные, противоположные по значению. Найдите потерянные окончания прилагательных.</a:t>
            </a:r>
          </a:p>
          <a:p>
            <a:endParaRPr lang="ru-RU" sz="2000" dirty="0" smtClean="0">
              <a:solidFill>
                <a:srgbClr val="FFFF00"/>
              </a:solidFill>
            </a:endParaRPr>
          </a:p>
          <a:p>
            <a:r>
              <a:rPr lang="ru-RU" sz="2000" dirty="0" smtClean="0">
                <a:solidFill>
                  <a:srgbClr val="FFFF00"/>
                </a:solidFill>
              </a:rPr>
              <a:t>у  плохо ___   хозяина – у                 хозяина,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р</a:t>
            </a:r>
            <a:r>
              <a:rPr lang="ru-RU" sz="2000" dirty="0" smtClean="0">
                <a:solidFill>
                  <a:srgbClr val="FFFF00"/>
                </a:solidFill>
              </a:rPr>
              <a:t>анн ___     осенью -                 </a:t>
            </a:r>
            <a:r>
              <a:rPr lang="ru-RU" sz="2000" dirty="0" smtClean="0">
                <a:solidFill>
                  <a:srgbClr val="FFFF00"/>
                </a:solidFill>
              </a:rPr>
              <a:t>осенью</a:t>
            </a:r>
            <a:r>
              <a:rPr lang="ru-RU" sz="2000" dirty="0" smtClean="0">
                <a:solidFill>
                  <a:srgbClr val="FFFF00"/>
                </a:solidFill>
              </a:rPr>
              <a:t>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к</a:t>
            </a:r>
            <a:r>
              <a:rPr lang="ru-RU" sz="2000" dirty="0" smtClean="0">
                <a:solidFill>
                  <a:srgbClr val="FFFF00"/>
                </a:solidFill>
              </a:rPr>
              <a:t>  ближн ___      роще –    к                роще,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н</a:t>
            </a:r>
            <a:r>
              <a:rPr lang="ru-RU" sz="2000" dirty="0" smtClean="0">
                <a:solidFill>
                  <a:srgbClr val="FFFF00"/>
                </a:solidFill>
              </a:rPr>
              <a:t>а  жёстк ___     диване – на                  диване,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с</a:t>
            </a:r>
            <a:r>
              <a:rPr lang="ru-RU" sz="2000" dirty="0" smtClean="0">
                <a:solidFill>
                  <a:srgbClr val="FFFF00"/>
                </a:solidFill>
              </a:rPr>
              <a:t>  весёл __    настроением – с                   настроением,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у</a:t>
            </a:r>
            <a:r>
              <a:rPr lang="ru-RU" sz="2000" dirty="0" smtClean="0">
                <a:solidFill>
                  <a:srgbClr val="FFFF00"/>
                </a:solidFill>
              </a:rPr>
              <a:t>  больш __       дома – у                   дома,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п</a:t>
            </a:r>
            <a:r>
              <a:rPr lang="ru-RU" sz="2000" dirty="0" smtClean="0">
                <a:solidFill>
                  <a:srgbClr val="FFFF00"/>
                </a:solidFill>
              </a:rPr>
              <a:t>о  широк __      реке – по                    реке,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н</a:t>
            </a:r>
            <a:r>
              <a:rPr lang="ru-RU" sz="2000" dirty="0" smtClean="0">
                <a:solidFill>
                  <a:srgbClr val="FFFF00"/>
                </a:solidFill>
              </a:rPr>
              <a:t>а  высок __      ёлке – на                    ёлке.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642918"/>
            <a:ext cx="5928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Измени смысл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14810" y="3000372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4750595" y="3107529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108447" y="3106735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14810" y="3214686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86182" y="364331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86182" y="342900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43438" y="521495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679819" y="353536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322761" y="353536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86314" y="435769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6314" y="414338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00562" y="400050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500562" y="378619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679951" y="424974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322893" y="424974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037141" y="389255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394199" y="389255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251323" y="496412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4894265" y="496412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108579" y="460693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751521" y="460693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357686" y="507207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357686" y="485776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643438" y="542926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214942" y="471488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214942" y="450057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394199" y="567850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037141" y="567850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537075" y="532131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5180017" y="5321313"/>
            <a:ext cx="214314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500562" y="5786454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500562" y="5572140"/>
            <a:ext cx="642942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6858016" y="2857496"/>
            <a:ext cx="1000132" cy="42862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ой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7429520" y="3357562"/>
            <a:ext cx="1000132" cy="428628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ей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6929454" y="3857628"/>
            <a:ext cx="1143008" cy="428628"/>
          </a:xfrm>
          <a:prstGeom prst="ellipse">
            <a:avLst/>
          </a:prstGeom>
          <a:solidFill>
            <a:srgbClr val="BA88CA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ом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7429520" y="4786322"/>
            <a:ext cx="1143008" cy="428628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ым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6500826" y="5000636"/>
            <a:ext cx="1000132" cy="428628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ей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286644" y="5429264"/>
            <a:ext cx="1214446" cy="428628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ого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429388" y="5715016"/>
            <a:ext cx="1000132" cy="428628"/>
          </a:xfrm>
          <a:prstGeom prst="ellipse">
            <a:avLst/>
          </a:prstGeom>
          <a:solidFill>
            <a:srgbClr val="BA88CA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ой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4929190" y="5929330"/>
            <a:ext cx="1214446" cy="428628"/>
          </a:xfrm>
          <a:prstGeom prst="ellipse">
            <a:avLst/>
          </a:prstGeom>
          <a:solidFill>
            <a:srgbClr val="00B0F0"/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-- ого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7" name="Рисунок 46" descr="C:\Users\Svetlana\Desktop\Анимация 1\ЖИВОТНЫЕ\ПТИЦЫ\anim05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28604"/>
            <a:ext cx="1428752" cy="140494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Что обозначает и на какие вопросы отвечает прилагательное?</a:t>
            </a:r>
          </a:p>
          <a:p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 Какова роль прилагательного в нашей речи?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3. Как изменяется прилагательное?</a:t>
            </a:r>
          </a:p>
          <a:p>
            <a:r>
              <a:rPr lang="ru-RU" sz="2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4. От чего зависит род, число и падеж прилагательного?</a:t>
            </a:r>
          </a:p>
          <a:p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Как проверить безударные окончания имени прилагательного?</a:t>
            </a:r>
          </a:p>
          <a:p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6. Каким членом предложения является прилагательное?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14356"/>
            <a:ext cx="5311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Проверь себя</a:t>
            </a:r>
            <a:endParaRPr lang="ru-RU" sz="5400" b="1" dirty="0">
              <a:ln/>
              <a:solidFill>
                <a:schemeClr val="accent5">
                  <a:tint val="50000"/>
                  <a:satMod val="18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5" name="Рисунок 4" descr="C:\Users\Svetlana\Desktop\Анимация 1\Анимация 2\Животные, птицы\dis12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57166"/>
            <a:ext cx="1524004" cy="157162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39903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FFC000"/>
                </a:solidFill>
              </a:rPr>
              <a:t>Прочитайте сначала те признаки, которые можно отнести к лисе, а затем – к белке.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14356"/>
            <a:ext cx="6028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Найди разницу</a:t>
            </a:r>
            <a:endParaRPr lang="ru-RU" sz="5400" b="1" cap="all" spc="0" dirty="0">
              <a:ln w="9000" cmpd="sng">
                <a:solidFill>
                  <a:srgbClr val="00206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071810"/>
            <a:ext cx="1571636" cy="500066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ловкая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4071942"/>
            <a:ext cx="1571636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пугливая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02" y="4714884"/>
            <a:ext cx="1714512" cy="50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осторожная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5429264"/>
            <a:ext cx="1571636" cy="500066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запасливая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00430" y="3429000"/>
            <a:ext cx="1571636" cy="50006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жадная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4143380"/>
            <a:ext cx="1571636" cy="50006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весёлая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57356" y="5429264"/>
            <a:ext cx="1571636" cy="500066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хищная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15074" y="3000372"/>
            <a:ext cx="1571636" cy="50006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хитрая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3" name="Picture 2" descr="C:\Users\Svetlana\Desktop\Анимация 1\Анимация 2\Животные, птицы\dis1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429132"/>
            <a:ext cx="1809756" cy="1785942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14488"/>
            <a:ext cx="8229600" cy="4572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B0F0"/>
                </a:solidFill>
              </a:rPr>
              <a:t>К данным существительным подберите по три имени прилагательных, обозначающих разные признаки.</a:t>
            </a:r>
            <a:endParaRPr lang="ru-RU" sz="2000" dirty="0">
              <a:solidFill>
                <a:srgbClr val="00B0F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61045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Назови признаки</a:t>
            </a:r>
            <a:endParaRPr lang="ru-RU" sz="5400" b="1" dirty="0">
              <a:ln w="19050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3071810"/>
            <a:ext cx="928694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стол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4786314" y="2714620"/>
            <a:ext cx="571504" cy="500066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5500694" y="3000372"/>
            <a:ext cx="571504" cy="500066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786314" y="3429000"/>
            <a:ext cx="571504" cy="500066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500298" y="3286124"/>
            <a:ext cx="2928958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286248" y="3071810"/>
            <a:ext cx="500066" cy="1428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86248" y="3357562"/>
            <a:ext cx="500066" cy="21431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000364" y="2786058"/>
            <a:ext cx="1143008" cy="35719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к</a:t>
            </a:r>
            <a:r>
              <a:rPr lang="ru-RU" b="1" dirty="0" smtClean="0">
                <a:solidFill>
                  <a:srgbClr val="FFFF00"/>
                </a:solidFill>
              </a:rPr>
              <a:t>акой?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43174" y="3429000"/>
            <a:ext cx="1714512" cy="42862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(по форме и размеру)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2500298" y="5357826"/>
            <a:ext cx="571504" cy="500066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2714612" y="4714884"/>
            <a:ext cx="571504" cy="500066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3857620" y="4929198"/>
            <a:ext cx="571504" cy="500066"/>
          </a:xfrm>
          <a:prstGeom prst="flowChartConnector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7429520" y="4714884"/>
            <a:ext cx="571504" cy="500066"/>
          </a:xfrm>
          <a:prstGeom prst="flowChartConnector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7858148" y="4000504"/>
            <a:ext cx="571504" cy="500066"/>
          </a:xfrm>
          <a:prstGeom prst="flowChartConnector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7215206" y="3500438"/>
            <a:ext cx="571504" cy="500066"/>
          </a:xfrm>
          <a:prstGeom prst="flowChartConnector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58016" y="5500702"/>
            <a:ext cx="1071570" cy="4286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</a:schemeClr>
                </a:solidFill>
              </a:rPr>
              <a:t>яблоко</a:t>
            </a:r>
            <a:endParaRPr lang="ru-RU" b="1" dirty="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10800000">
            <a:off x="3143240" y="5643578"/>
            <a:ext cx="3714776" cy="1588"/>
          </a:xfrm>
          <a:prstGeom prst="straightConnector1">
            <a:avLst/>
          </a:prstGeom>
          <a:ln w="12700">
            <a:solidFill>
              <a:schemeClr val="accent6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857752" y="5143512"/>
            <a:ext cx="1071570" cy="4286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к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акое?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6314" y="5786454"/>
            <a:ext cx="1500198" cy="4286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(по цвету)</a:t>
            </a:r>
            <a:endParaRPr lang="ru-RU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>
            <a:endCxn id="19" idx="5"/>
          </p:cNvCxnSpPr>
          <p:nvPr/>
        </p:nvCxnSpPr>
        <p:spPr>
          <a:xfrm rot="10800000">
            <a:off x="4345430" y="5356032"/>
            <a:ext cx="369447" cy="287547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857620" y="4143380"/>
            <a:ext cx="1071570" cy="42862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цветок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>
            <a:off x="3214678" y="5143512"/>
            <a:ext cx="857256" cy="571504"/>
          </a:xfrm>
          <a:prstGeom prst="straightConnector1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3" idx="3"/>
          </p:cNvCxnSpPr>
          <p:nvPr/>
        </p:nvCxnSpPr>
        <p:spPr>
          <a:xfrm>
            <a:off x="4929190" y="4357694"/>
            <a:ext cx="2928958" cy="1588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endCxn id="22" idx="3"/>
          </p:cNvCxnSpPr>
          <p:nvPr/>
        </p:nvCxnSpPr>
        <p:spPr>
          <a:xfrm rot="5400000" flipH="1" flipV="1">
            <a:off x="6898966" y="3957760"/>
            <a:ext cx="430423" cy="369447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6200000" flipH="1">
            <a:off x="7000892" y="4429132"/>
            <a:ext cx="428628" cy="428628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5643570" y="3857628"/>
            <a:ext cx="1143008" cy="3571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к</a:t>
            </a:r>
            <a:r>
              <a:rPr lang="ru-RU" b="1" dirty="0" smtClean="0">
                <a:solidFill>
                  <a:srgbClr val="C00000"/>
                </a:solidFill>
              </a:rPr>
              <a:t>акой?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072066" y="4429132"/>
            <a:ext cx="1928826" cy="5000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(по месту, где он растёт</a:t>
            </a:r>
            <a:r>
              <a:rPr lang="ru-RU" sz="1400" dirty="0" smtClean="0">
                <a:solidFill>
                  <a:srgbClr val="C00000"/>
                </a:solidFill>
              </a:rPr>
              <a:t>)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48" name="16-конечная звезда 47"/>
          <p:cNvSpPr/>
          <p:nvPr/>
        </p:nvSpPr>
        <p:spPr>
          <a:xfrm>
            <a:off x="1000100" y="4643446"/>
            <a:ext cx="1143008" cy="1285884"/>
          </a:xfrm>
          <a:prstGeom prst="star16">
            <a:avLst>
              <a:gd name="adj" fmla="val 15490"/>
            </a:avLst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Соедините пары прилагательных, близких по значению.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14356"/>
            <a:ext cx="5382508" cy="9286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C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Подбери пару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C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-конечная звезда 4"/>
          <p:cNvSpPr/>
          <p:nvPr/>
        </p:nvSpPr>
        <p:spPr>
          <a:xfrm>
            <a:off x="4214810" y="2928934"/>
            <a:ext cx="571504" cy="3143272"/>
          </a:xfrm>
          <a:prstGeom prst="star4">
            <a:avLst/>
          </a:prstGeom>
          <a:solidFill>
            <a:srgbClr val="DFE34B"/>
          </a:solidFill>
          <a:ln w="28575">
            <a:solidFill>
              <a:schemeClr val="tx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928934"/>
            <a:ext cx="1714512" cy="428628"/>
          </a:xfrm>
          <a:prstGeom prst="rect">
            <a:avLst/>
          </a:prstGeom>
          <a:solidFill>
            <a:srgbClr val="73CF7C"/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пасмурный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3500438"/>
            <a:ext cx="1714512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радостный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4071942"/>
            <a:ext cx="1714512" cy="571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Тяжёлый </a:t>
            </a:r>
            <a:r>
              <a:rPr lang="ru-RU" dirty="0" smtClean="0">
                <a:solidFill>
                  <a:srgbClr val="C00000"/>
                </a:solidFill>
              </a:rPr>
              <a:t>(путь)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4786322"/>
            <a:ext cx="1714512" cy="428628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грустный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5357826"/>
            <a:ext cx="1714512" cy="428628"/>
          </a:xfrm>
          <a:prstGeom prst="rect">
            <a:avLst/>
          </a:prstGeom>
          <a:solidFill>
            <a:srgbClr val="73CF7C"/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жёсткий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5929330"/>
            <a:ext cx="1714512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отважный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2857496"/>
            <a:ext cx="1714512" cy="428628"/>
          </a:xfrm>
          <a:prstGeom prst="rect">
            <a:avLst/>
          </a:prstGeom>
          <a:solidFill>
            <a:srgbClr val="FFC000"/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печальный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29322" y="3500438"/>
            <a:ext cx="1714512" cy="428628"/>
          </a:xfrm>
          <a:prstGeom prst="rect">
            <a:avLst/>
          </a:prstGeom>
          <a:solidFill>
            <a:srgbClr val="73CF7C"/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твёрдый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29322" y="4071942"/>
            <a:ext cx="1714512" cy="5000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хмурый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29322" y="4643446"/>
            <a:ext cx="1714512" cy="4286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весёлый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929322" y="5214950"/>
            <a:ext cx="1714512" cy="428628"/>
          </a:xfrm>
          <a:prstGeom prst="rect">
            <a:avLst/>
          </a:prstGeom>
          <a:solidFill>
            <a:srgbClr val="73CF7C"/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смелый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29322" y="5786454"/>
            <a:ext cx="1714512" cy="4286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трудный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8" name="Рисунок 17" descr="C:\Users\Svetlana\Desktop\Анимация 1\ЖИВОТНЫЕ\ПТИЦЫ\anim055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642918"/>
            <a:ext cx="1285884" cy="119062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Прочитайте, вставляя подходящие по смыслу прилагательные.</a:t>
            </a:r>
            <a:endParaRPr lang="ru-RU" sz="1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714356"/>
            <a:ext cx="5311070" cy="9286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Кто это?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2571744"/>
            <a:ext cx="7000924" cy="35719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Этот __________ зверёк живёт в лесу. У него _____, _______ уши, __________ хвост. Передние лапы ________, а задние __________. Шубка у зверька летом _______, а зимой  _____. Морковь, ________ капуста – любимые лакомства животного. А зимой и ________ кора хороша. Зверёк всего боится.</a:t>
            </a:r>
            <a:endParaRPr lang="ru-RU" sz="2400" dirty="0"/>
          </a:p>
        </p:txBody>
      </p:sp>
      <p:pic>
        <p:nvPicPr>
          <p:cNvPr id="6" name="Рисунок 5" descr="C:\Users\Svetlana\Desktop\Анимация 1\ЖИВОТНЫЕ\ПТИЦЫ\parrot-animation-3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714356"/>
            <a:ext cx="1071570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Подберите для каждого сочетания слов одно, близкое по значению.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14356"/>
            <a:ext cx="6013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Найди замену</a:t>
            </a:r>
            <a:endParaRPr lang="ru-RU" sz="54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643182"/>
            <a:ext cx="2357454" cy="642942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8100"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чень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х</a:t>
            </a:r>
            <a:r>
              <a:rPr lang="ru-RU" b="1" dirty="0" smtClean="0">
                <a:solidFill>
                  <a:srgbClr val="002060"/>
                </a:solidFill>
              </a:rPr>
              <a:t>олодная (вода)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3357562"/>
            <a:ext cx="2357454" cy="64294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38100"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чень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жаркое (лето)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4071942"/>
            <a:ext cx="2357454" cy="7143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чень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худой (человек)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1670" y="4857760"/>
            <a:ext cx="3357586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чень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маленькая (туфелька)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5572140"/>
            <a:ext cx="1928826" cy="71438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о</a:t>
            </a:r>
            <a:r>
              <a:rPr lang="ru-RU" b="1" dirty="0" smtClean="0">
                <a:solidFill>
                  <a:srgbClr val="002060"/>
                </a:solidFill>
              </a:rPr>
              <a:t>чень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густой (лес)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4-конечная звезда 9"/>
          <p:cNvSpPr/>
          <p:nvPr/>
        </p:nvSpPr>
        <p:spPr>
          <a:xfrm>
            <a:off x="7858148" y="857232"/>
            <a:ext cx="428628" cy="928694"/>
          </a:xfrm>
          <a:prstGeom prst="star4">
            <a:avLst>
              <a:gd name="adj" fmla="val 14066"/>
            </a:avLst>
          </a:prstGeom>
          <a:solidFill>
            <a:schemeClr val="bg2">
              <a:lumMod val="40000"/>
              <a:lumOff val="60000"/>
            </a:schemeClr>
          </a:solidFill>
          <a:effectLst>
            <a:reflection blurRad="6350" stA="50000" endA="300" endPos="90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00628" y="2714620"/>
            <a:ext cx="1928826" cy="5715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знойный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286512" y="3286124"/>
            <a:ext cx="1928826" cy="571504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студёный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143504" y="4071942"/>
            <a:ext cx="2143140" cy="571504"/>
          </a:xfrm>
          <a:prstGeom prst="ellipse">
            <a:avLst/>
          </a:prstGeom>
          <a:solidFill>
            <a:srgbClr val="BA88CA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крохотный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429388" y="4786322"/>
            <a:ext cx="1928826" cy="5715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тощий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572132" y="5643578"/>
            <a:ext cx="1928826" cy="571504"/>
          </a:xfrm>
          <a:prstGeom prst="ellipse">
            <a:avLst/>
          </a:prstGeom>
          <a:solidFill>
            <a:srgbClr val="81E38A"/>
          </a:solidFill>
          <a:ln w="2857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дремучий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73CF7C"/>
                </a:solidFill>
              </a:rPr>
              <a:t>Прочитайте, вставляя нужные имена прилагательные.</a:t>
            </a:r>
            <a:endParaRPr lang="ru-RU" sz="2000" dirty="0">
              <a:solidFill>
                <a:srgbClr val="73CF7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928670"/>
            <a:ext cx="814393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Пословицы и поговорки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2571744"/>
            <a:ext cx="6929486" cy="1928826"/>
          </a:xfrm>
          <a:prstGeom prst="rect">
            <a:avLst/>
          </a:prstGeom>
          <a:solidFill>
            <a:srgbClr val="BA88CA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1. ________ сторона – мать, а ______  -- мачеха.</a:t>
            </a:r>
          </a:p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2.  Верёвка хороша _________, а речь -- ______.</a:t>
            </a:r>
          </a:p>
          <a:p>
            <a:pPr marL="342900" indent="-342900" algn="ctr">
              <a:buAutoNum type="arabicPeriod" startAt="3"/>
            </a:pPr>
            <a:r>
              <a:rPr lang="ru-RU" b="1" dirty="0" smtClean="0">
                <a:solidFill>
                  <a:srgbClr val="81E38A"/>
                </a:solidFill>
              </a:rPr>
              <a:t>_________   дело лучше  _________  безделья.</a:t>
            </a:r>
          </a:p>
          <a:p>
            <a:pPr marL="342900" indent="-342900" algn="ctr">
              <a:buAutoNum type="arabicPeriod" startAt="3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4.Платье хорошо  ___________ , а друг _____.</a:t>
            </a:r>
          </a:p>
          <a:p>
            <a:pPr marL="342900" indent="-342900" algn="ctr">
              <a:buAutoNum type="arabicPeriod" startAt="3"/>
            </a:pPr>
            <a:r>
              <a:rPr lang="ru-RU" b="1" dirty="0" smtClean="0">
                <a:solidFill>
                  <a:srgbClr val="C00000"/>
                </a:solidFill>
              </a:rPr>
              <a:t>_________ слово лечит, а ________ -- калечит.</a:t>
            </a:r>
          </a:p>
          <a:p>
            <a:pPr marL="342900" indent="-342900" algn="ctr">
              <a:buAutoNum type="arabicPeriod" startAt="3"/>
            </a:pPr>
            <a:r>
              <a:rPr lang="ru-RU" b="1" dirty="0" smtClean="0">
                <a:solidFill>
                  <a:srgbClr val="FFC000"/>
                </a:solidFill>
              </a:rPr>
              <a:t>Осенью дни _______ , а весной ___________.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786" y="4714884"/>
            <a:ext cx="1500198" cy="428628"/>
          </a:xfrm>
          <a:prstGeom prst="roundRect">
            <a:avLst/>
          </a:prstGeom>
          <a:solidFill>
            <a:srgbClr val="F49696"/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длинная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5286388"/>
            <a:ext cx="1500198" cy="4286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новое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48" y="5857892"/>
            <a:ext cx="1643074" cy="428628"/>
          </a:xfrm>
          <a:prstGeom prst="roundRect">
            <a:avLst/>
          </a:prstGeom>
          <a:solidFill>
            <a:srgbClr val="81E38A"/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ненастные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28926" y="4714884"/>
            <a:ext cx="1500198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злое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28926" y="5286388"/>
            <a:ext cx="1500198" cy="4286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старый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928926" y="5857892"/>
            <a:ext cx="1500198" cy="428628"/>
          </a:xfrm>
          <a:prstGeom prst="roundRect">
            <a:avLst/>
          </a:prstGeom>
          <a:solidFill>
            <a:srgbClr val="F49696"/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ясные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57752" y="4714884"/>
            <a:ext cx="1500198" cy="428628"/>
          </a:xfrm>
          <a:prstGeom prst="roundRect">
            <a:avLst/>
          </a:prstGeom>
          <a:solidFill>
            <a:srgbClr val="F49696"/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маленькое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2" y="5286388"/>
            <a:ext cx="1500198" cy="428628"/>
          </a:xfrm>
          <a:prstGeom prst="roundRect">
            <a:avLst/>
          </a:prstGeom>
          <a:solidFill>
            <a:srgbClr val="81E38A"/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родная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5857892"/>
            <a:ext cx="1500198" cy="4286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короткая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786578" y="4714884"/>
            <a:ext cx="1500198" cy="428628"/>
          </a:xfrm>
          <a:prstGeom prst="roundRect">
            <a:avLst/>
          </a:prstGeom>
          <a:solidFill>
            <a:srgbClr val="FFC000"/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доброе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578" y="5857892"/>
            <a:ext cx="1500198" cy="428628"/>
          </a:xfrm>
          <a:prstGeom prst="roundRect">
            <a:avLst/>
          </a:prstGeom>
          <a:solidFill>
            <a:srgbClr val="F49696"/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чужая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86578" y="5286388"/>
            <a:ext cx="1500198" cy="42862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большого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" name="Рисунок 17" descr="C:\Users\Svetlana\Desktop\Анимация 1\ПОХВАЛА, К СЛАЙДАМ\Рисунок13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1214422"/>
            <a:ext cx="1017611" cy="10001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72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81E38A"/>
                </a:solidFill>
              </a:rPr>
              <a:t>Подставьте к каждой тройке прилагательных существительное, подходящее по смыслу.</a:t>
            </a:r>
            <a:endParaRPr lang="ru-RU" sz="2000" dirty="0">
              <a:solidFill>
                <a:srgbClr val="81E38A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714356"/>
            <a:ext cx="547778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25000"/>
              </a:avLst>
            </a:prstTxWarp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Что подходит?</a:t>
            </a:r>
            <a:endParaRPr lang="ru-RU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928662" y="3500438"/>
            <a:ext cx="3214710" cy="28575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2910" y="5929330"/>
            <a:ext cx="3214710" cy="28575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86380" y="3500438"/>
            <a:ext cx="3214710" cy="28575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00364" y="4572008"/>
            <a:ext cx="3214710" cy="28575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286380" y="5857892"/>
            <a:ext cx="3214710" cy="28575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00232" y="2571744"/>
            <a:ext cx="1071570" cy="357190"/>
          </a:xfrm>
          <a:prstGeom prst="roundRect">
            <a:avLst/>
          </a:prstGeom>
          <a:solidFill>
            <a:srgbClr val="F49696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яркое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3000372"/>
            <a:ext cx="1500198" cy="357190"/>
          </a:xfrm>
          <a:prstGeom prst="roundRect">
            <a:avLst/>
          </a:prstGeom>
          <a:solidFill>
            <a:srgbClr val="F49696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ласковое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488" y="3000372"/>
            <a:ext cx="1428760" cy="357190"/>
          </a:xfrm>
          <a:prstGeom prst="roundRect">
            <a:avLst/>
          </a:prstGeom>
          <a:solidFill>
            <a:srgbClr val="F49696"/>
          </a:solidFill>
          <a:ln>
            <a:solidFill>
              <a:schemeClr val="accent3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весеннее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57950" y="2714620"/>
            <a:ext cx="1214446" cy="285752"/>
          </a:xfrm>
          <a:prstGeom prst="round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высокий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0628" y="3071810"/>
            <a:ext cx="1500198" cy="285752"/>
          </a:xfrm>
          <a:prstGeom prst="round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красивый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15206" y="3071810"/>
            <a:ext cx="1428760" cy="285752"/>
          </a:xfrm>
          <a:prstGeom prst="roundRect">
            <a:avLst/>
          </a:prstGeom>
          <a:solidFill>
            <a:srgbClr val="DFE34B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стройный</a:t>
            </a:r>
            <a:endParaRPr lang="ru-RU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29058" y="3857628"/>
            <a:ext cx="1428760" cy="357190"/>
          </a:xfrm>
          <a:prstGeom prst="roundRect">
            <a:avLst/>
          </a:prstGeom>
          <a:solidFill>
            <a:srgbClr val="73CF7C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смешной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786050" y="4214818"/>
            <a:ext cx="1428760" cy="357190"/>
          </a:xfrm>
          <a:prstGeom prst="roundRect">
            <a:avLst/>
          </a:prstGeom>
          <a:solidFill>
            <a:srgbClr val="73CF7C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короткий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43504" y="4214818"/>
            <a:ext cx="1428760" cy="357190"/>
          </a:xfrm>
          <a:prstGeom prst="roundRect">
            <a:avLst/>
          </a:prstGeom>
          <a:solidFill>
            <a:srgbClr val="73CF7C"/>
          </a:solidFill>
          <a:ln>
            <a:solidFill>
              <a:schemeClr val="bg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забавный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14348" y="5429264"/>
            <a:ext cx="1285884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дальняя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57290" y="5000636"/>
            <a:ext cx="1795474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незнакомая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71736" y="5429264"/>
            <a:ext cx="1285884" cy="4286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трудная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429256" y="5500702"/>
            <a:ext cx="1071570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мягкий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286644" y="5500702"/>
            <a:ext cx="1071570" cy="35719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тёплый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143636" y="5000636"/>
            <a:ext cx="1571636" cy="42862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пушистый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548</TotalTime>
  <Words>1081</Words>
  <Application>Microsoft Office PowerPoint</Application>
  <PresentationFormat>Экран (4:3)</PresentationFormat>
  <Paragraphs>341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Яркая</vt:lpstr>
      <vt:lpstr>Слайд 1</vt:lpstr>
      <vt:lpstr>Слайд 2</vt:lpstr>
      <vt:lpstr> </vt:lpstr>
      <vt:lpstr>    </vt:lpstr>
      <vt:lpstr>    </vt:lpstr>
      <vt:lpstr>   </vt:lpstr>
      <vt:lpstr>  </vt:lpstr>
      <vt:lpstr>  </vt:lpstr>
      <vt:lpstr>Слайд 9</vt:lpstr>
      <vt:lpstr>Что подходит?</vt:lpstr>
      <vt:lpstr>Слайд 11</vt:lpstr>
      <vt:lpstr>Другими словами</vt:lpstr>
      <vt:lpstr>Слайд 13</vt:lpstr>
      <vt:lpstr>Слайд 14</vt:lpstr>
      <vt:lpstr>Слайд 15</vt:lpstr>
      <vt:lpstr>Что это?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71</cp:revision>
  <dcterms:created xsi:type="dcterms:W3CDTF">2012-04-21T17:59:26Z</dcterms:created>
  <dcterms:modified xsi:type="dcterms:W3CDTF">2012-04-22T12:33:21Z</dcterms:modified>
</cp:coreProperties>
</file>