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77" r:id="rId3"/>
    <p:sldId id="258" r:id="rId4"/>
    <p:sldId id="278" r:id="rId5"/>
    <p:sldId id="274" r:id="rId6"/>
    <p:sldId id="279" r:id="rId7"/>
    <p:sldId id="269" r:id="rId8"/>
    <p:sldId id="270" r:id="rId9"/>
    <p:sldId id="271" r:id="rId10"/>
    <p:sldId id="272" r:id="rId11"/>
    <p:sldId id="273" r:id="rId12"/>
    <p:sldId id="280" r:id="rId13"/>
    <p:sldId id="261" r:id="rId14"/>
    <p:sldId id="275" r:id="rId15"/>
    <p:sldId id="276" r:id="rId16"/>
    <p:sldId id="263" r:id="rId17"/>
    <p:sldId id="257" r:id="rId18"/>
    <p:sldId id="265" r:id="rId19"/>
    <p:sldId id="259" r:id="rId20"/>
    <p:sldId id="260" r:id="rId21"/>
    <p:sldId id="266" r:id="rId22"/>
    <p:sldId id="267" r:id="rId23"/>
    <p:sldId id="268" r:id="rId24"/>
    <p:sldId id="26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49" autoAdjust="0"/>
  </p:normalViewPr>
  <p:slideViewPr>
    <p:cSldViewPr>
      <p:cViewPr varScale="1">
        <p:scale>
          <a:sx n="45" d="100"/>
          <a:sy n="45" d="100"/>
        </p:scale>
        <p:origin x="-124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ru-RU"/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6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2256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2256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2256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6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7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57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7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257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257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  <p:grpSp>
            <p:nvGrpSpPr>
              <p:cNvPr id="2257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2257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</p:grpSp>
      </p:grpSp>
      <p:sp>
        <p:nvSpPr>
          <p:cNvPr id="2258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8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489AEF-47DD-4BBE-A668-50DF6AC651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CC82D-E30D-467C-ADCA-3695D16D30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0C772-1185-4277-856E-DDF4A58ED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70DAAA-5F84-477A-8A49-F9807B39FB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CC94C-F655-4C31-831E-3F48B0A565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8F7C-83D1-4038-B150-F4D9174F0F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4D578-A09E-4C00-9E77-D12062350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588DF-AD8B-4D45-B242-78666AD40D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2F66-296E-485F-B61C-0EC08038A7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CE217-37AF-415E-8A59-4F63F85B49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DF43F-0504-477A-B44D-C089B03B1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8291-FF4C-43CE-9149-89042B404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3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3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153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2154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4B4633D-7066-4A81-AFCE-2CAE3E02D4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ru-RU" sz="4000"/>
              <a:t>        </a:t>
            </a:r>
            <a:r>
              <a:rPr lang="ru-RU"/>
              <a:t>Качество теоретического </a:t>
            </a:r>
            <a:br>
              <a:rPr lang="ru-RU"/>
            </a:br>
            <a:r>
              <a:rPr lang="ru-RU"/>
              <a:t>                     занятия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514600"/>
            <a:ext cx="6249988" cy="434340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CC3300"/>
                </a:solidFill>
              </a:rPr>
              <a:t>Воспитательный потенциал урока</a:t>
            </a:r>
          </a:p>
          <a:p>
            <a:pPr algn="ctr"/>
            <a:endParaRPr lang="ru-RU" sz="4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Педагогика сотрудничества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Методы работы на уроке</a:t>
            </a:r>
          </a:p>
          <a:p>
            <a:pPr algn="ctr">
              <a:buFont typeface="Wingdings" pitchFamily="2" charset="2"/>
              <a:buNone/>
            </a:pPr>
            <a:endParaRPr lang="ru-RU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/>
              <a:t>        Совместная деятельность, поиск, эвристическая беседа, диспут, всевозможные формы сотрудничества учителя с учащимися (интерактивные методы обучения)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                                         </a:t>
            </a:r>
          </a:p>
          <a:p>
            <a:pPr algn="ctr">
              <a:buFont typeface="Wingdings" pitchFamily="2" charset="2"/>
              <a:buNone/>
            </a:pPr>
            <a:endParaRPr lang="ru-RU" sz="2800"/>
          </a:p>
        </p:txBody>
      </p:sp>
      <p:pic>
        <p:nvPicPr>
          <p:cNvPr id="36868" name="Picture 4" descr="PE0200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029200"/>
            <a:ext cx="1517650" cy="1676400"/>
          </a:xfrm>
          <a:prstGeom prst="rect">
            <a:avLst/>
          </a:prstGeom>
          <a:noFill/>
        </p:spPr>
      </p:pic>
      <p:pic>
        <p:nvPicPr>
          <p:cNvPr id="36869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953000"/>
            <a:ext cx="1347788" cy="1676400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5181600"/>
            <a:ext cx="19081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Педагогика сотрудничества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Роль учителя</a:t>
            </a:r>
          </a:p>
          <a:p>
            <a:pPr>
              <a:buFont typeface="Wingdings" pitchFamily="2" charset="2"/>
              <a:buNone/>
            </a:pPr>
            <a:r>
              <a:rPr lang="ru-RU"/>
              <a:t>    Быть помощником, </a:t>
            </a:r>
          </a:p>
          <a:p>
            <a:pPr>
              <a:buFont typeface="Wingdings" pitchFamily="2" charset="2"/>
              <a:buNone/>
            </a:pPr>
            <a:r>
              <a:rPr lang="ru-RU"/>
              <a:t>старшим другом, </a:t>
            </a:r>
          </a:p>
          <a:p>
            <a:pPr>
              <a:buFont typeface="Wingdings" pitchFamily="2" charset="2"/>
              <a:buNone/>
            </a:pPr>
            <a:r>
              <a:rPr lang="ru-RU"/>
              <a:t>советчиком и </a:t>
            </a:r>
          </a:p>
          <a:p>
            <a:pPr>
              <a:buFont typeface="Wingdings" pitchFamily="2" charset="2"/>
              <a:buNone/>
            </a:pPr>
            <a:r>
              <a:rPr lang="ru-RU"/>
              <a:t>соратником </a:t>
            </a:r>
          </a:p>
          <a:p>
            <a:pPr>
              <a:buFont typeface="Wingdings" pitchFamily="2" charset="2"/>
              <a:buNone/>
            </a:pPr>
            <a:r>
              <a:rPr lang="ru-RU"/>
              <a:t>в поиске истины, </a:t>
            </a:r>
          </a:p>
          <a:p>
            <a:pPr>
              <a:buFont typeface="Wingdings" pitchFamily="2" charset="2"/>
              <a:buNone/>
            </a:pPr>
            <a:r>
              <a:rPr lang="ru-RU"/>
              <a:t>в овладении </a:t>
            </a:r>
          </a:p>
          <a:p>
            <a:pPr>
              <a:buFont typeface="Wingdings" pitchFamily="2" charset="2"/>
              <a:buNone/>
            </a:pPr>
            <a:r>
              <a:rPr lang="ru-RU"/>
              <a:t>мастерством</a:t>
            </a:r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pic>
        <p:nvPicPr>
          <p:cNvPr id="37892" name="Picture 4" descr="OPW031"/>
          <p:cNvPicPr>
            <a:picLocks noChangeAspect="1" noChangeArrowheads="1"/>
          </p:cNvPicPr>
          <p:nvPr/>
        </p:nvPicPr>
        <p:blipFill>
          <a:blip r:embed="rId2" cstate="print"/>
          <a:srcRect l="8835"/>
          <a:stretch>
            <a:fillRect/>
          </a:stretch>
        </p:blipFill>
        <p:spPr bwMode="auto">
          <a:xfrm>
            <a:off x="6400800" y="2209800"/>
            <a:ext cx="1978025" cy="38862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rgbClr val="CC3300"/>
                </a:solidFill>
              </a:rPr>
              <a:t>Структурные компоненты деятельности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Потребность                     </a:t>
            </a:r>
          </a:p>
          <a:p>
            <a:r>
              <a:rPr lang="ru-RU"/>
              <a:t>Мотив</a:t>
            </a:r>
          </a:p>
          <a:p>
            <a:r>
              <a:rPr lang="ru-RU"/>
              <a:t>Цель</a:t>
            </a:r>
          </a:p>
          <a:p>
            <a:r>
              <a:rPr lang="ru-RU"/>
              <a:t>Задача</a:t>
            </a:r>
          </a:p>
          <a:p>
            <a:r>
              <a:rPr lang="ru-RU"/>
              <a:t>Действие</a:t>
            </a:r>
          </a:p>
          <a:p>
            <a:r>
              <a:rPr lang="ru-RU"/>
              <a:t>Операция</a:t>
            </a:r>
          </a:p>
        </p:txBody>
      </p:sp>
      <p:pic>
        <p:nvPicPr>
          <p:cNvPr id="50180" name="Picture 4" descr="SUPER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052513"/>
            <a:ext cx="2663825" cy="5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924800" cy="5334000"/>
          </a:xfrm>
        </p:spPr>
        <p:txBody>
          <a:bodyPr/>
          <a:lstStyle/>
          <a:p>
            <a:r>
              <a:rPr lang="ru-RU" b="0">
                <a:solidFill>
                  <a:srgbClr val="FF0000"/>
                </a:solidFill>
              </a:rPr>
              <a:t>Общение </a:t>
            </a:r>
            <a:r>
              <a:rPr lang="ru-RU" b="0"/>
              <a:t>-</a:t>
            </a:r>
            <a:r>
              <a:rPr lang="ru-RU" b="0">
                <a:solidFill>
                  <a:srgbClr val="F23002"/>
                </a:solidFill>
              </a:rPr>
              <a:t> </a:t>
            </a:r>
            <a:r>
              <a:rPr lang="ru-RU" b="0"/>
              <a:t>эффективное чтение</a:t>
            </a:r>
            <a:r>
              <a:rPr lang="en-GB" b="0"/>
              <a:t>, </a:t>
            </a:r>
            <a:r>
              <a:rPr lang="ru-RU" b="0"/>
              <a:t>письменная</a:t>
            </a:r>
            <a:r>
              <a:rPr lang="en-GB" b="0"/>
              <a:t> </a:t>
            </a:r>
            <a:r>
              <a:rPr lang="ru-RU" b="0"/>
              <a:t>и</a:t>
            </a:r>
            <a:r>
              <a:rPr lang="en-GB" b="0"/>
              <a:t> </a:t>
            </a:r>
            <a:r>
              <a:rPr lang="ru-RU" b="0"/>
              <a:t>устная речь</a:t>
            </a:r>
          </a:p>
          <a:p>
            <a:r>
              <a:rPr lang="ru-RU" b="0">
                <a:solidFill>
                  <a:srgbClr val="FF0000"/>
                </a:solidFill>
              </a:rPr>
              <a:t>Сотрудничество</a:t>
            </a:r>
            <a:r>
              <a:rPr lang="ru-RU" b="0"/>
              <a:t> – использование навыков межличностного взаимодействия для эффективной работы с другими людьми</a:t>
            </a:r>
          </a:p>
          <a:p>
            <a:r>
              <a:rPr lang="ru-RU" b="0">
                <a:solidFill>
                  <a:srgbClr val="FF0000"/>
                </a:solidFill>
              </a:rPr>
              <a:t>Решение проблем</a:t>
            </a:r>
            <a:r>
              <a:rPr lang="ru-RU" b="0"/>
              <a:t> – планирование, организация и оценка решения проблемы.</a:t>
            </a:r>
            <a:r>
              <a:rPr lang="en-US" b="0"/>
              <a:t>                            </a:t>
            </a:r>
            <a:endParaRPr lang="ru-RU" b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5626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CC3300"/>
                </a:solidFill>
              </a:rPr>
              <a:t>Компетенция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 algn="ctr"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 algn="ctr">
              <a:buFont typeface="Wingdings" pitchFamily="2" charset="2"/>
              <a:buNone/>
            </a:pPr>
            <a:r>
              <a:rPr lang="ru-RU"/>
              <a:t>Знания и </a:t>
            </a:r>
            <a:r>
              <a:rPr lang="ru-RU" sz="4800"/>
              <a:t>опыт</a:t>
            </a:r>
            <a:r>
              <a:rPr lang="ru-RU" sz="40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/>
              <a:t>в той или иной области</a:t>
            </a:r>
          </a:p>
          <a:p>
            <a:pPr algn="ctr">
              <a:buFont typeface="Wingdings" pitchFamily="2" charset="2"/>
              <a:buNone/>
            </a:pPr>
            <a:r>
              <a:rPr lang="ru-RU" sz="2400"/>
              <a:t>(Советский энциклопедический словарь)</a:t>
            </a:r>
          </a:p>
        </p:txBody>
      </p:sp>
      <p:pic>
        <p:nvPicPr>
          <p:cNvPr id="43012" name="Picture 4" descr="PE0200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752600"/>
            <a:ext cx="2520950" cy="1944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CC3300"/>
                </a:solidFill>
              </a:rPr>
              <a:t>Опыт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Выступает и как процесс практического воздействия человека на внешний мир, и как результат этого воздействия в виде </a:t>
            </a:r>
            <a:r>
              <a:rPr lang="ru-RU" sz="4400"/>
              <a:t>знаний и умений</a:t>
            </a:r>
          </a:p>
          <a:p>
            <a:pPr>
              <a:buFont typeface="Wingdings" pitchFamily="2" charset="2"/>
              <a:buNone/>
            </a:pPr>
            <a:r>
              <a:rPr lang="ru-RU"/>
              <a:t>(Советский энциклопедический словарь)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Интерактивные методы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метод учебного сотрудничества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коллективные способы обучения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метод ускоренного обучения на основе теории поэтапного формирования умственных действий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экспресс-метод овладения предметом и умением учиться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метод проектов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игровые методы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</a:rPr>
              <a:t>метод кейсов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365625"/>
            <a:ext cx="23177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0">
                <a:latin typeface="Times New Roman" pitchFamily="18" charset="0"/>
              </a:rPr>
              <a:t>Организация пространства </a:t>
            </a:r>
            <a:r>
              <a:rPr lang="en-US" sz="2400" b="0">
                <a:latin typeface="Times New Roman" pitchFamily="18" charset="0"/>
              </a:rPr>
              <a:t>    </a:t>
            </a:r>
            <a:endParaRPr lang="ru-RU" sz="2400" b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0">
                <a:latin typeface="Times New Roman" pitchFamily="18" charset="0"/>
              </a:rPr>
              <a:t>для работы групп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  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		Желательно, чтобы группы работали в одном помещении и видели процесс работы друг друга, но при этом не мешали друг другу. В этом случае возникает дополнительный мотивирующий эффект.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		Столы для работы групп должны позволять участникам группы сидеть лицом друг к другу, должны давать возможность менять позицию в соответствии с условиями работы.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19081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  <a:br>
              <a:rPr kumimoji="1" lang="ru-RU" sz="4000">
                <a:solidFill>
                  <a:srgbClr val="FF0000"/>
                </a:solidFill>
              </a:rPr>
            </a:br>
            <a:r>
              <a:rPr kumimoji="1" lang="en-US" sz="4000">
                <a:solidFill>
                  <a:srgbClr val="FF0000"/>
                </a:solidFill>
              </a:rPr>
              <a:t>                   </a:t>
            </a:r>
            <a:r>
              <a:rPr kumimoji="1" lang="ru-RU" sz="240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1524000"/>
            <a:ext cx="7491412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ru-RU" sz="2800" b="0">
                <a:solidFill>
                  <a:srgbClr val="FF0000"/>
                </a:solidFill>
              </a:rPr>
              <a:t>Обеспечение процесса групповой</a:t>
            </a:r>
          </a:p>
          <a:p>
            <a:pPr>
              <a:buFont typeface="Wingdings" pitchFamily="2" charset="2"/>
              <a:buNone/>
            </a:pPr>
            <a:r>
              <a:rPr kumimoji="1" lang="ru-RU" sz="2800" b="0">
                <a:solidFill>
                  <a:srgbClr val="FF0000"/>
                </a:solidFill>
              </a:rPr>
              <a:t>                 деятельности                       </a:t>
            </a:r>
          </a:p>
          <a:p>
            <a:r>
              <a:rPr kumimoji="1" lang="ru-RU" sz="2800" b="0"/>
              <a:t>Группы необходимо обеспечить рабочими местами, рабочими материалами, </a:t>
            </a:r>
          </a:p>
          <a:p>
            <a:r>
              <a:rPr kumimoji="1" lang="ru-RU" sz="2800" b="0"/>
              <a:t>всем необходимым методическим инструментарием. </a:t>
            </a:r>
          </a:p>
          <a:p>
            <a:r>
              <a:rPr kumimoji="1" lang="ru-RU" sz="2800" b="0"/>
              <a:t>Способ обеспечения необходимо продумать </a:t>
            </a:r>
          </a:p>
          <a:p>
            <a:r>
              <a:rPr kumimoji="1" lang="ru-RU" sz="2800" b="0"/>
              <a:t>до начала групповой работы, заранее.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524000"/>
            <a:ext cx="1765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990600"/>
          </a:xfrm>
        </p:spPr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  <a:br>
              <a:rPr kumimoji="1" lang="ru-RU" sz="4000">
                <a:solidFill>
                  <a:srgbClr val="FF0000"/>
                </a:solidFill>
              </a:rPr>
            </a:br>
            <a:r>
              <a:rPr kumimoji="1" lang="en-US" sz="4000">
                <a:solidFill>
                  <a:srgbClr val="FF0000"/>
                </a:solidFill>
              </a:rPr>
              <a:t>                   </a:t>
            </a:r>
            <a:r>
              <a:rPr kumimoji="1" lang="ru-RU" sz="240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ru-RU" sz="2400"/>
              <a:t>Задание для группы должно быть сформулировано чётко (лучше всего и в устной, и в письменной форме) и обязательно содержать три основных составляющих:</a:t>
            </a:r>
          </a:p>
          <a:p>
            <a:pPr>
              <a:lnSpc>
                <a:spcPct val="90000"/>
              </a:lnSpc>
            </a:pPr>
            <a:r>
              <a:rPr lang="ru-RU" sz="2400"/>
              <a:t>описание конечного продукта совместной групповой работы, который необходимо получить группе;</a:t>
            </a:r>
          </a:p>
          <a:p>
            <a:pPr>
              <a:lnSpc>
                <a:spcPct val="90000"/>
              </a:lnSpc>
            </a:pPr>
            <a:r>
              <a:rPr lang="ru-RU" sz="2400"/>
              <a:t>характеристика ресурсов (чем можно пользоваться, каково время выполнения задания);</a:t>
            </a:r>
          </a:p>
          <a:p>
            <a:pPr>
              <a:lnSpc>
                <a:spcPct val="90000"/>
              </a:lnSpc>
            </a:pPr>
            <a:r>
              <a:rPr lang="ru-RU" sz="2400"/>
              <a:t>описание формата и критериев оценки полученного результата</a:t>
            </a:r>
            <a:r>
              <a:rPr lang="en-US" sz="2400"/>
              <a:t>          </a:t>
            </a:r>
            <a:endParaRPr lang="ru-RU" sz="2400"/>
          </a:p>
        </p:txBody>
      </p:sp>
      <p:pic>
        <p:nvPicPr>
          <p:cNvPr id="23556" name="Picture 4" descr="BOOK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715000"/>
            <a:ext cx="1371600" cy="93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CC3300"/>
                </a:solidFill>
              </a:rPr>
              <a:t>Потенциал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Потенциал (лат. </a:t>
            </a:r>
            <a:r>
              <a:rPr lang="en-US"/>
              <a:t>potentia – </a:t>
            </a:r>
            <a:r>
              <a:rPr lang="ru-RU"/>
              <a:t>сила) – источники, возможности, средства, запасы, которые могут быть использованы для решения какой-либо задачи, достижения определённой цели.</a:t>
            </a:r>
          </a:p>
          <a:p>
            <a:pPr algn="r">
              <a:buFont typeface="Wingdings" pitchFamily="2" charset="2"/>
              <a:buNone/>
            </a:pPr>
            <a:r>
              <a:rPr lang="ru-RU" b="0"/>
              <a:t>(Советский энциклопедический словарь)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  <a:br>
              <a:rPr kumimoji="1" lang="ru-RU" sz="4000">
                <a:solidFill>
                  <a:srgbClr val="FF0000"/>
                </a:solidFill>
              </a:rPr>
            </a:br>
            <a:r>
              <a:rPr kumimoji="1" lang="en-US" sz="4000">
                <a:solidFill>
                  <a:srgbClr val="FF0000"/>
                </a:solidFill>
              </a:rPr>
              <a:t>                      </a:t>
            </a:r>
            <a:r>
              <a:rPr kumimoji="1" lang="ru-RU" sz="240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7724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процессе деятельности групп необходимо  обеспечить эффективное сопровождение, т.е. помогать группам решать возникающие проблемы: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</a:rPr>
              <a:t>■</a:t>
            </a:r>
            <a:r>
              <a:rPr lang="ru-RU"/>
              <a:t> консультировать группы;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</a:rPr>
              <a:t>■</a:t>
            </a:r>
            <a:r>
              <a:rPr lang="ru-RU"/>
              <a:t> мотивировать к работе;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</a:rPr>
              <a:t>■</a:t>
            </a:r>
            <a:r>
              <a:rPr lang="ru-RU"/>
              <a:t> корректировать групповую динамику</a:t>
            </a:r>
          </a:p>
        </p:txBody>
      </p:sp>
      <p:pic>
        <p:nvPicPr>
          <p:cNvPr id="24580" name="Picture 4" descr="SUPER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6350" y="2971800"/>
            <a:ext cx="1517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  <a:br>
              <a:rPr kumimoji="1" lang="ru-RU" sz="4000">
                <a:solidFill>
                  <a:srgbClr val="FF0000"/>
                </a:solidFill>
              </a:rPr>
            </a:br>
            <a:r>
              <a:rPr kumimoji="1" lang="en-US" sz="4000">
                <a:solidFill>
                  <a:srgbClr val="FF0000"/>
                </a:solidFill>
              </a:rPr>
              <a:t>                      </a:t>
            </a:r>
            <a:r>
              <a:rPr kumimoji="1" lang="ru-RU" sz="240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7467600" cy="47148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       Каждая группа должна иметь    возможность представить свою работу и получить её качественную оценку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     Могут быть использованы:</a:t>
            </a:r>
          </a:p>
          <a:p>
            <a:pPr>
              <a:lnSpc>
                <a:spcPct val="90000"/>
              </a:lnSpc>
            </a:pPr>
            <a:r>
              <a:rPr lang="ru-RU" sz="2400"/>
              <a:t>устные презентации с применением наглядности;</a:t>
            </a:r>
          </a:p>
          <a:p>
            <a:pPr>
              <a:lnSpc>
                <a:spcPct val="90000"/>
              </a:lnSpc>
            </a:pPr>
            <a:r>
              <a:rPr lang="ru-RU" sz="2400"/>
              <a:t>«стендовая сессия», когда результаты работы групп представлены для общего анализа;</a:t>
            </a:r>
          </a:p>
          <a:p>
            <a:pPr>
              <a:lnSpc>
                <a:spcPct val="90000"/>
              </a:lnSpc>
            </a:pPr>
            <a:r>
              <a:rPr lang="ru-RU" sz="2400"/>
              <a:t>письменные отчёты о работе, которые могут быть подвергнуты перекрёстному анализу групп или проанализированы экспертами.</a:t>
            </a:r>
          </a:p>
        </p:txBody>
      </p:sp>
      <p:pic>
        <p:nvPicPr>
          <p:cNvPr id="30724" name="Picture 4" descr="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99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  <a:br>
              <a:rPr kumimoji="1" lang="ru-RU" sz="4000">
                <a:solidFill>
                  <a:srgbClr val="FF0000"/>
                </a:solidFill>
              </a:rPr>
            </a:br>
            <a:r>
              <a:rPr kumimoji="1" lang="en-US" sz="4000">
                <a:solidFill>
                  <a:srgbClr val="FF0000"/>
                </a:solidFill>
              </a:rPr>
              <a:t>                      </a:t>
            </a:r>
            <a:r>
              <a:rPr kumimoji="1" lang="ru-RU" sz="2400">
                <a:solidFill>
                  <a:srgbClr val="FF0000"/>
                </a:solidFill>
              </a:rPr>
              <a:t>(продолжение)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●</a:t>
            </a:r>
            <a:r>
              <a:rPr lang="ru-RU" sz="2400"/>
              <a:t>     Важно соблюдать временные параметры работы, предоставлять группам информацию о течении времени.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●</a:t>
            </a:r>
            <a:r>
              <a:rPr lang="ru-RU" sz="2400"/>
              <a:t>              Результаты работы групп должны получить качественную оценку со стороны представителей других групп или со стороны экспертов, а также обобщённую оценку со стороны педагога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●</a:t>
            </a:r>
            <a:r>
              <a:rPr lang="ru-RU" sz="2400">
                <a:solidFill>
                  <a:schemeClr val="accent2"/>
                </a:solidFill>
              </a:rPr>
              <a:t> </a:t>
            </a:r>
            <a:r>
              <a:rPr lang="ru-RU" sz="2400"/>
              <a:t>            Оценка выполнения задания по возможности должна затрагивать все три составляющие цели групповой деятельности.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7263" y="5380038"/>
            <a:ext cx="1684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371600" y="5105400"/>
            <a:ext cx="1581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000">
                <a:solidFill>
                  <a:srgbClr val="FF0000"/>
                </a:solidFill>
              </a:rPr>
              <a:t>Организация групповой работы</a:t>
            </a:r>
          </a:p>
        </p:txBody>
      </p:sp>
      <p:pic>
        <p:nvPicPr>
          <p:cNvPr id="32772" name="Picture 4" descr="Методика (рис)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447800"/>
            <a:ext cx="7848600" cy="5410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304800"/>
          </a:xfrm>
        </p:spPr>
        <p:txBody>
          <a:bodyPr/>
          <a:lstStyle/>
          <a:p>
            <a:pPr algn="ctr"/>
            <a:r>
              <a:rPr lang="ru-RU" sz="4000"/>
              <a:t>Желаем успехов!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2588" y="1143000"/>
            <a:ext cx="7491412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</a:t>
            </a:r>
            <a:r>
              <a:rPr lang="ru-RU">
                <a:solidFill>
                  <a:srgbClr val="CC3300"/>
                </a:solidFill>
              </a:rPr>
              <a:t>Как бы ни были мудры чужие мысли, они, хотя и «сокращают нам опыты быстротекущей жизни», не могут, однако, заменить собственное мышление, ибо сфера нашего труда – живой человек, его душа. Всего лишь с запасом цитат к этому тонкому «материалу» не подойдёшь.</a:t>
            </a:r>
          </a:p>
          <a:p>
            <a:pPr algn="r">
              <a:buFont typeface="Wingdings" pitchFamily="2" charset="2"/>
              <a:buNone/>
            </a:pPr>
            <a:r>
              <a:rPr lang="ru-RU"/>
              <a:t>В.А.Сухомлинский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CC3300"/>
                </a:solidFill>
              </a:rPr>
              <a:t>Воспитательная цель школы</a:t>
            </a:r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«…формирование личности, способной строить жизнь, достойную человека»</a:t>
            </a:r>
          </a:p>
          <a:p>
            <a:pPr>
              <a:buFont typeface="Wingdings" pitchFamily="2" charset="2"/>
              <a:buNone/>
            </a:pPr>
            <a:r>
              <a:rPr lang="ru-RU" sz="2400" b="0"/>
              <a:t>(Н.Е.Щуркова. Классное руководство: теория, методика, технология.- М.: Педагогическое общество России, 1999 г., с.11)</a:t>
            </a:r>
          </a:p>
        </p:txBody>
      </p:sp>
      <p:pic>
        <p:nvPicPr>
          <p:cNvPr id="6148" name="Picture 4" descr="professor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990600"/>
            <a:ext cx="2106613" cy="2312988"/>
          </a:xfrm>
          <a:prstGeom prst="rect">
            <a:avLst/>
          </a:prstGeom>
          <a:noFill/>
        </p:spPr>
      </p:pic>
      <p:pic>
        <p:nvPicPr>
          <p:cNvPr id="5" name="Picture 4" descr="professor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990600"/>
            <a:ext cx="2106613" cy="2312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rgbClr val="CC3300"/>
                </a:solidFill>
              </a:rPr>
              <a:t>            Воспитательная цель </a:t>
            </a:r>
            <a:br>
              <a:rPr lang="ru-RU" sz="4000" b="1">
                <a:solidFill>
                  <a:srgbClr val="CC3300"/>
                </a:solidFill>
              </a:rPr>
            </a:br>
            <a:r>
              <a:rPr lang="ru-RU" sz="4000" b="1">
                <a:solidFill>
                  <a:srgbClr val="CC3300"/>
                </a:solidFill>
              </a:rPr>
              <a:t>            учебного заведения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  </a:t>
            </a:r>
            <a:r>
              <a:rPr lang="ru-RU" sz="4400"/>
              <a:t>Создание условий, при которых осуществляется становление личности, способной строить жизнь, достойную человека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          Результат обучения</a:t>
            </a:r>
          </a:p>
        </p:txBody>
      </p:sp>
      <p:graphicFrame>
        <p:nvGraphicFramePr>
          <p:cNvPr id="40964" name="Organization Chart 4"/>
          <p:cNvGraphicFramePr>
            <a:graphicFrameLocks/>
          </p:cNvGraphicFramePr>
          <p:nvPr>
            <p:ph idx="1"/>
          </p:nvPr>
        </p:nvGraphicFramePr>
        <p:xfrm>
          <a:off x="1500188" y="1524000"/>
          <a:ext cx="7491412" cy="4714875"/>
        </p:xfrm>
        <a:graphic>
          <a:graphicData uri="http://schemas.openxmlformats.org/drawingml/2006/compatibility">
            <com:legacyDrawing xmlns:com="http://schemas.openxmlformats.org/drawingml/2006/compatibility" spid="_x0000_s40964"/>
          </a:graphicData>
        </a:graphic>
      </p:graphicFrame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24000"/>
            <a:ext cx="2255838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47800"/>
            <a:ext cx="2560638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CC3300"/>
                </a:solidFill>
              </a:rPr>
              <a:t>       Составляющие условий</a:t>
            </a:r>
          </a:p>
        </p:txBody>
      </p:sp>
      <p:graphicFrame>
        <p:nvGraphicFramePr>
          <p:cNvPr id="47110" name="Organization Chart 6"/>
          <p:cNvGraphicFramePr>
            <a:graphicFrameLocks/>
          </p:cNvGraphicFramePr>
          <p:nvPr>
            <p:ph idx="1"/>
          </p:nvPr>
        </p:nvGraphicFramePr>
        <p:xfrm>
          <a:off x="1500188" y="1524000"/>
          <a:ext cx="7491412" cy="4714875"/>
        </p:xfrm>
        <a:graphic>
          <a:graphicData uri="http://schemas.openxmlformats.org/drawingml/2006/compatibility">
            <com:legacyDrawing xmlns:com="http://schemas.openxmlformats.org/drawingml/2006/compatibility" spid="_x0000_s47110"/>
          </a:graphicData>
        </a:graphic>
      </p:graphicFrame>
      <p:pic>
        <p:nvPicPr>
          <p:cNvPr id="4712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76400"/>
            <a:ext cx="1836738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Педагогика сотрудничества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</a:t>
            </a:r>
            <a:r>
              <a:rPr lang="ru-RU" sz="3600">
                <a:solidFill>
                  <a:srgbClr val="CC3300"/>
                </a:solidFill>
              </a:rPr>
              <a:t>Цель урока</a:t>
            </a:r>
            <a:endParaRPr lang="ru-RU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/>
              <a:t>	      Развитие интеллектуальных, духовных и физических способностей, интересов, мотивов</a:t>
            </a:r>
          </a:p>
        </p:txBody>
      </p:sp>
      <p:pic>
        <p:nvPicPr>
          <p:cNvPr id="33796" name="Picture 4" descr="AZ0039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419600"/>
            <a:ext cx="2286000" cy="16002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Педагогика сотрудничества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Содержание урока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	</a:t>
            </a:r>
            <a:r>
              <a:rPr lang="ru-RU"/>
              <a:t>Освоение способов познания, общественно и личностно значимых преобразований в окружающей действительности и в себе</a:t>
            </a:r>
          </a:p>
          <a:p>
            <a:pPr algn="ctr"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94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 descr="J00790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419600"/>
            <a:ext cx="2520950" cy="1989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Педагогика сотрудничества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Движущие силы учения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Радость творчества, ощущение своего роста, совершенствования, приращения знаний, уверенности в себе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</a:t>
            </a:r>
          </a:p>
          <a:p>
            <a:pPr algn="ctr"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pic>
        <p:nvPicPr>
          <p:cNvPr id="35844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97400"/>
            <a:ext cx="2286000" cy="1993900"/>
          </a:xfrm>
          <a:prstGeom prst="rect">
            <a:avLst/>
          </a:prstGeom>
          <a:noFill/>
        </p:spPr>
      </p:pic>
      <p:pic>
        <p:nvPicPr>
          <p:cNvPr id="35845" name="Picture 5" descr="bebe14"/>
          <p:cNvPicPr>
            <a:picLocks noChangeAspect="1" noChangeArrowheads="1" noCrop="1"/>
          </p:cNvPicPr>
          <p:nvPr/>
        </p:nvPicPr>
        <p:blipFill>
          <a:blip r:embed="rId3">
            <a:lum bright="-6000" contrast="36000"/>
          </a:blip>
          <a:srcRect/>
          <a:stretch>
            <a:fillRect/>
          </a:stretch>
        </p:blipFill>
        <p:spPr bwMode="auto">
          <a:xfrm>
            <a:off x="7019925" y="4840288"/>
            <a:ext cx="19478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4196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247</TotalTime>
  <Words>577</Words>
  <Application>Microsoft PowerPoint</Application>
  <PresentationFormat>Экран (4:3)</PresentationFormat>
  <Paragraphs>128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Wingdings</vt:lpstr>
      <vt:lpstr>Verdana</vt:lpstr>
      <vt:lpstr>Tahoma</vt:lpstr>
      <vt:lpstr>Reporting Progress or Status</vt:lpstr>
      <vt:lpstr>        Качество теоретического                       занятия</vt:lpstr>
      <vt:lpstr>Потенциал</vt:lpstr>
      <vt:lpstr>Воспитательная цель школы </vt:lpstr>
      <vt:lpstr>            Воспитательная цель              учебного заведения</vt:lpstr>
      <vt:lpstr>          Результат обучения</vt:lpstr>
      <vt:lpstr>       Составляющие условий</vt:lpstr>
      <vt:lpstr>Педагогика сотрудничества</vt:lpstr>
      <vt:lpstr>Педагогика сотрудничества</vt:lpstr>
      <vt:lpstr>Педагогика сотрудничества</vt:lpstr>
      <vt:lpstr>Педагогика сотрудничества</vt:lpstr>
      <vt:lpstr>Педагогика сотрудничества</vt:lpstr>
      <vt:lpstr>Структурные компоненты деятельности</vt:lpstr>
      <vt:lpstr>Слайд 13</vt:lpstr>
      <vt:lpstr>Компетенция</vt:lpstr>
      <vt:lpstr>Опыт</vt:lpstr>
      <vt:lpstr>Интерактивные методы</vt:lpstr>
      <vt:lpstr>Организация групповой работы</vt:lpstr>
      <vt:lpstr>Организация групповой работы                    (продолжение)</vt:lpstr>
      <vt:lpstr>Организация групповой работы                    (продолжение)</vt:lpstr>
      <vt:lpstr>Организация групповой работы                       (продолжение)</vt:lpstr>
      <vt:lpstr>Организация групповой работы                       (продолжение)</vt:lpstr>
      <vt:lpstr>Организация групповой работы                       (продолжение)</vt:lpstr>
      <vt:lpstr>Организация групповой работы</vt:lpstr>
      <vt:lpstr>Желаем успехов!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Наталья</cp:lastModifiedBy>
  <cp:revision>11</cp:revision>
  <cp:lastPrinted>1601-01-01T00:00:00Z</cp:lastPrinted>
  <dcterms:created xsi:type="dcterms:W3CDTF">1601-01-01T00:00:00Z</dcterms:created>
  <dcterms:modified xsi:type="dcterms:W3CDTF">2013-04-26T15:46:18Z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