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9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12" Type="http://schemas.openxmlformats.org/officeDocument/2006/relationships/image" Target="../media/image38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4.wmf"/><Relationship Id="rId26" Type="http://schemas.openxmlformats.org/officeDocument/2006/relationships/image" Target="../media/image38.wmf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2.bin"/><Relationship Id="rId25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37.wmf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28" Type="http://schemas.openxmlformats.org/officeDocument/2006/relationships/image" Target="../media/image39.wmf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2.wmf"/><Relationship Id="rId22" Type="http://schemas.openxmlformats.org/officeDocument/2006/relationships/image" Target="../media/image36.wmf"/><Relationship Id="rId27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12.10.2012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Тема урока</a:t>
            </a:r>
          </a:p>
          <a:p>
            <a:pPr marL="0" indent="0" algn="ctr">
              <a:buNone/>
            </a:pPr>
            <a:r>
              <a:rPr lang="ru-RU" sz="7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«Применение производной»</a:t>
            </a:r>
            <a:endParaRPr lang="ru-RU" sz="7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895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Производная может применяться для:</a:t>
            </a:r>
          </a:p>
          <a:p>
            <a:pPr marL="0" indent="0">
              <a:buNone/>
            </a:pPr>
            <a:r>
              <a:rPr lang="ru-RU" sz="3600" dirty="0" smtClean="0"/>
              <a:t>   </a:t>
            </a:r>
            <a:r>
              <a:rPr lang="ru-RU" sz="3600" dirty="0" smtClean="0">
                <a:solidFill>
                  <a:srgbClr val="C00000"/>
                </a:solidFill>
              </a:rPr>
              <a:t>1) Нахождения уравнения касательной к графику функции;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</a:t>
            </a:r>
            <a:r>
              <a:rPr lang="ru-RU" sz="3600" dirty="0" smtClean="0">
                <a:solidFill>
                  <a:srgbClr val="FF0000"/>
                </a:solidFill>
              </a:rPr>
              <a:t>2) </a:t>
            </a:r>
            <a:r>
              <a:rPr lang="ru-RU" sz="3600" dirty="0" smtClean="0">
                <a:solidFill>
                  <a:srgbClr val="FF0000"/>
                </a:solidFill>
              </a:rPr>
              <a:t>Нахождение наибольшего и наименьшего значения функции на отрезке;</a:t>
            </a:r>
            <a:endParaRPr lang="ru-RU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600" dirty="0" smtClean="0"/>
              <a:t>   </a:t>
            </a:r>
            <a:r>
              <a:rPr lang="ru-RU" sz="3600" dirty="0" smtClean="0">
                <a:solidFill>
                  <a:srgbClr val="800000"/>
                </a:solidFill>
              </a:rPr>
              <a:t>3) </a:t>
            </a:r>
            <a:r>
              <a:rPr lang="ru-RU" sz="3600" dirty="0" smtClean="0">
                <a:solidFill>
                  <a:srgbClr val="800000"/>
                </a:solidFill>
              </a:rPr>
              <a:t>Исследование на монотонность, н</a:t>
            </a:r>
            <a:r>
              <a:rPr lang="ru-RU" sz="3600" dirty="0" smtClean="0">
                <a:solidFill>
                  <a:srgbClr val="800000"/>
                </a:solidFill>
              </a:rPr>
              <a:t>ахождение </a:t>
            </a:r>
            <a:r>
              <a:rPr lang="ru-RU" sz="3600" dirty="0" smtClean="0">
                <a:solidFill>
                  <a:srgbClr val="800000"/>
                </a:solidFill>
              </a:rPr>
              <a:t>экстремумов функции.</a:t>
            </a:r>
            <a:endParaRPr lang="ru-RU" sz="36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9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275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Уравнение касательной к графику функции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Алгоритм нахождения:</a:t>
            </a:r>
          </a:p>
          <a:p>
            <a:pPr marL="0" indent="0">
              <a:buNone/>
            </a:pPr>
            <a:r>
              <a:rPr lang="ru-RU" dirty="0" smtClean="0"/>
              <a:t>1) Найти значение функции в заданной точке;</a:t>
            </a:r>
          </a:p>
          <a:p>
            <a:pPr marL="0" indent="0">
              <a:buNone/>
            </a:pPr>
            <a:r>
              <a:rPr lang="ru-RU" dirty="0" smtClean="0"/>
              <a:t>2) Найти производную функции;</a:t>
            </a:r>
          </a:p>
          <a:p>
            <a:pPr marL="0" indent="0">
              <a:buNone/>
            </a:pPr>
            <a:r>
              <a:rPr lang="ru-RU" dirty="0"/>
              <a:t>3</a:t>
            </a:r>
            <a:r>
              <a:rPr lang="ru-RU" dirty="0" smtClean="0"/>
              <a:t>) Найти значение производной в заданной точке;</a:t>
            </a:r>
          </a:p>
          <a:p>
            <a:pPr marL="0" indent="0">
              <a:buNone/>
            </a:pPr>
            <a:r>
              <a:rPr lang="ru-RU" dirty="0" smtClean="0"/>
              <a:t>4) Написать уравнение касательной к графику функции.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236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Общий вид уравнения касательной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853294"/>
              </p:ext>
            </p:extLst>
          </p:nvPr>
        </p:nvGraphicFramePr>
        <p:xfrm>
          <a:off x="251520" y="2420888"/>
          <a:ext cx="868680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Формула" r:id="rId3" imgW="1815840" imgH="241200" progId="Equation.3">
                  <p:embed/>
                </p:oleObj>
              </mc:Choice>
              <mc:Fallback>
                <p:oleObj name="Формула" r:id="rId3" imgW="18158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2420888"/>
                        <a:ext cx="8686800" cy="1154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5097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Пример 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812088" cy="547260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B0F0"/>
                </a:solidFill>
              </a:rPr>
              <a:t>Написать уравнение касательной к графику функции </a:t>
            </a:r>
            <a:r>
              <a:rPr lang="en-US" dirty="0" smtClean="0">
                <a:solidFill>
                  <a:srgbClr val="00B0F0"/>
                </a:solidFill>
              </a:rPr>
              <a:t>y=5-3x-2x</a:t>
            </a:r>
            <a:r>
              <a:rPr lang="en-US" sz="3600" baseline="30000" dirty="0" smtClean="0">
                <a:solidFill>
                  <a:srgbClr val="00B0F0"/>
                </a:solidFill>
              </a:rPr>
              <a:t>3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ru-RU" sz="3600" dirty="0" smtClean="0">
                <a:solidFill>
                  <a:srgbClr val="00B0F0"/>
                </a:solidFill>
              </a:rPr>
              <a:t>в  точке </a:t>
            </a:r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0</a:t>
            </a:r>
            <a:r>
              <a:rPr lang="en-US" sz="3600" dirty="0" smtClean="0">
                <a:solidFill>
                  <a:srgbClr val="00B0F0"/>
                </a:solidFill>
              </a:rPr>
              <a:t> = 1.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1) Найдем значение функции в заданной точке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2) Найдем производную функции	</a:t>
            </a:r>
          </a:p>
          <a:p>
            <a:pPr marL="0" indent="0">
              <a:buNone/>
            </a:pPr>
            <a:endParaRPr lang="ru-RU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3) Найдем значение производной в заданной точке</a:t>
            </a:r>
          </a:p>
          <a:p>
            <a:pPr marL="0" indent="0">
              <a:buNone/>
            </a:pPr>
            <a:endParaRPr lang="ru-RU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7030A0"/>
                </a:solidFill>
              </a:rPr>
              <a:t>4)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322034"/>
              </p:ext>
            </p:extLst>
          </p:nvPr>
        </p:nvGraphicFramePr>
        <p:xfrm>
          <a:off x="395536" y="2564904"/>
          <a:ext cx="273630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Формула" r:id="rId3" imgW="1346040" imgH="228600" progId="Equation.3">
                  <p:embed/>
                </p:oleObj>
              </mc:Choice>
              <mc:Fallback>
                <p:oleObj name="Формула" r:id="rId3" imgW="1346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2564904"/>
                        <a:ext cx="2736304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123677"/>
              </p:ext>
            </p:extLst>
          </p:nvPr>
        </p:nvGraphicFramePr>
        <p:xfrm>
          <a:off x="3203848" y="2564904"/>
          <a:ext cx="1656184" cy="537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Формула" r:id="rId5" imgW="647640" imgH="177480" progId="Equation.3">
                  <p:embed/>
                </p:oleObj>
              </mc:Choice>
              <mc:Fallback>
                <p:oleObj name="Формула" r:id="rId5" imgW="6476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03848" y="2564904"/>
                        <a:ext cx="1656184" cy="537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036780"/>
              </p:ext>
            </p:extLst>
          </p:nvPr>
        </p:nvGraphicFramePr>
        <p:xfrm>
          <a:off x="4860032" y="2636912"/>
          <a:ext cx="36004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Формула" r:id="rId7" imgW="126720" imgH="177480" progId="Equation.3">
                  <p:embed/>
                </p:oleObj>
              </mc:Choice>
              <mc:Fallback>
                <p:oleObj name="Формула" r:id="rId7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60032" y="2636912"/>
                        <a:ext cx="360040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364008"/>
              </p:ext>
            </p:extLst>
          </p:nvPr>
        </p:nvGraphicFramePr>
        <p:xfrm>
          <a:off x="395536" y="3717032"/>
          <a:ext cx="2952328" cy="516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Формула" r:id="rId9" imgW="1473120" imgH="228600" progId="Equation.3">
                  <p:embed/>
                </p:oleObj>
              </mc:Choice>
              <mc:Fallback>
                <p:oleObj name="Формула" r:id="rId9" imgW="14731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5536" y="3717032"/>
                        <a:ext cx="2952328" cy="516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579325"/>
              </p:ext>
            </p:extLst>
          </p:nvPr>
        </p:nvGraphicFramePr>
        <p:xfrm>
          <a:off x="3347864" y="3717032"/>
          <a:ext cx="136815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Формула" r:id="rId11" imgW="558720" imgH="203040" progId="Equation.3">
                  <p:embed/>
                </p:oleObj>
              </mc:Choice>
              <mc:Fallback>
                <p:oleObj name="Формула" r:id="rId11" imgW="5587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47864" y="3717032"/>
                        <a:ext cx="1368152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243026"/>
              </p:ext>
            </p:extLst>
          </p:nvPr>
        </p:nvGraphicFramePr>
        <p:xfrm>
          <a:off x="395536" y="4653136"/>
          <a:ext cx="237626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Формула" r:id="rId13" imgW="1143000" imgH="228600" progId="Equation.3">
                  <p:embed/>
                </p:oleObj>
              </mc:Choice>
              <mc:Fallback>
                <p:oleObj name="Формула" r:id="rId13" imgW="1143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95536" y="4653136"/>
                        <a:ext cx="2376264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652681"/>
              </p:ext>
            </p:extLst>
          </p:nvPr>
        </p:nvGraphicFramePr>
        <p:xfrm>
          <a:off x="2771800" y="4725144"/>
          <a:ext cx="720080" cy="393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Формула" r:id="rId15" imgW="228600" imgH="177480" progId="Equation.3">
                  <p:embed/>
                </p:oleObj>
              </mc:Choice>
              <mc:Fallback>
                <p:oleObj name="Формула" r:id="rId15" imgW="2286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771800" y="4725144"/>
                        <a:ext cx="720080" cy="393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34760429"/>
              </p:ext>
            </p:extLst>
          </p:nvPr>
        </p:nvGraphicFramePr>
        <p:xfrm>
          <a:off x="683568" y="5373216"/>
          <a:ext cx="762793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Формула" r:id="rId17" imgW="4165560" imgH="241200" progId="Equation.3">
                  <p:embed/>
                </p:oleObj>
              </mc:Choice>
              <mc:Fallback>
                <p:oleObj name="Формула" r:id="rId17" imgW="4165560" imgH="241200" progId="Equation.3">
                  <p:embed/>
                  <p:pic>
                    <p:nvPicPr>
                      <p:cNvPr id="0" name="Объект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373216"/>
                        <a:ext cx="7627938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803365"/>
              </p:ext>
            </p:extLst>
          </p:nvPr>
        </p:nvGraphicFramePr>
        <p:xfrm>
          <a:off x="396875" y="6021388"/>
          <a:ext cx="25193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Формула" r:id="rId19" imgW="1333440" imgH="203040" progId="Equation.3">
                  <p:embed/>
                </p:oleObj>
              </mc:Choice>
              <mc:Fallback>
                <p:oleObj name="Формула" r:id="rId19" imgW="13334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96875" y="6021388"/>
                        <a:ext cx="2519363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649659"/>
              </p:ext>
            </p:extLst>
          </p:nvPr>
        </p:nvGraphicFramePr>
        <p:xfrm>
          <a:off x="2987824" y="6021288"/>
          <a:ext cx="122413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Формула" r:id="rId21" imgW="520560" imgH="177480" progId="Equation.3">
                  <p:embed/>
                </p:oleObj>
              </mc:Choice>
              <mc:Fallback>
                <p:oleObj name="Формула" r:id="rId21" imgW="5205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987824" y="6021288"/>
                        <a:ext cx="1224136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512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Пример 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544616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Написать уравнение касательной к графику функции  </a:t>
            </a:r>
            <a:r>
              <a:rPr lang="ru-RU" dirty="0" smtClean="0">
                <a:solidFill>
                  <a:schemeClr val="tx1"/>
                </a:solidFill>
              </a:rPr>
              <a:t>     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         в  </a:t>
            </a:r>
            <a:r>
              <a:rPr lang="ru-RU" sz="3600" dirty="0">
                <a:solidFill>
                  <a:schemeClr val="tx1"/>
                </a:solidFill>
              </a:rPr>
              <a:t>точке </a:t>
            </a:r>
            <a:r>
              <a:rPr lang="en-US" sz="3600" dirty="0">
                <a:solidFill>
                  <a:schemeClr val="tx1"/>
                </a:solidFill>
              </a:rPr>
              <a:t>x</a:t>
            </a:r>
            <a:r>
              <a:rPr lang="en-US" sz="3600" baseline="-25000" dirty="0">
                <a:solidFill>
                  <a:schemeClr val="tx1"/>
                </a:solidFill>
              </a:rPr>
              <a:t>0</a:t>
            </a:r>
            <a:r>
              <a:rPr lang="en-US" sz="3600" dirty="0">
                <a:solidFill>
                  <a:schemeClr val="tx1"/>
                </a:solidFill>
              </a:rPr>
              <a:t> = 1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  <a:endParaRPr lang="ru-RU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Найдем </a:t>
            </a:r>
            <a:r>
              <a:rPr lang="ru-RU" sz="2800" dirty="0">
                <a:solidFill>
                  <a:srgbClr val="7030A0"/>
                </a:solidFill>
              </a:rPr>
              <a:t>значение функции в заданной </a:t>
            </a:r>
            <a:r>
              <a:rPr lang="ru-RU" sz="2800" dirty="0" smtClean="0">
                <a:solidFill>
                  <a:srgbClr val="7030A0"/>
                </a:solidFill>
              </a:rPr>
              <a:t>точке</a:t>
            </a:r>
          </a:p>
          <a:p>
            <a:pPr marL="0" indent="0">
              <a:buNone/>
            </a:pPr>
            <a:endParaRPr lang="ru-RU" sz="2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sz="2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2</a:t>
            </a:r>
            <a:r>
              <a:rPr lang="ru-RU" dirty="0">
                <a:solidFill>
                  <a:srgbClr val="7030A0"/>
                </a:solidFill>
              </a:rPr>
              <a:t>) Найдем производную функции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sz="2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3</a:t>
            </a:r>
            <a:r>
              <a:rPr lang="ru-RU" sz="2800" dirty="0">
                <a:solidFill>
                  <a:srgbClr val="7030A0"/>
                </a:solidFill>
              </a:rPr>
              <a:t>) Найдем значение производной в заданной точке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443845"/>
              </p:ext>
            </p:extLst>
          </p:nvPr>
        </p:nvGraphicFramePr>
        <p:xfrm>
          <a:off x="1835696" y="1700808"/>
          <a:ext cx="180020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Формула" r:id="rId3" imgW="647640" imgH="393480" progId="Equation.3">
                  <p:embed/>
                </p:oleObj>
              </mc:Choice>
              <mc:Fallback>
                <p:oleObj name="Формула" r:id="rId3" imgW="6476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696" y="1700808"/>
                        <a:ext cx="1800200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082699"/>
              </p:ext>
            </p:extLst>
          </p:nvPr>
        </p:nvGraphicFramePr>
        <p:xfrm>
          <a:off x="395536" y="4293096"/>
          <a:ext cx="475252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Формула" r:id="rId5" imgW="2717640" imgH="469800" progId="Equation.3">
                  <p:embed/>
                </p:oleObj>
              </mc:Choice>
              <mc:Fallback>
                <p:oleObj name="Формула" r:id="rId5" imgW="271764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536" y="4293096"/>
                        <a:ext cx="4752528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843032"/>
              </p:ext>
            </p:extLst>
          </p:nvPr>
        </p:nvGraphicFramePr>
        <p:xfrm>
          <a:off x="5220072" y="4437112"/>
          <a:ext cx="151216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Формула" r:id="rId7" imgW="914400" imgH="393480" progId="Equation.3">
                  <p:embed/>
                </p:oleObj>
              </mc:Choice>
              <mc:Fallback>
                <p:oleObj name="Формула" r:id="rId7" imgW="914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20072" y="4437112"/>
                        <a:ext cx="1512168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495017"/>
              </p:ext>
            </p:extLst>
          </p:nvPr>
        </p:nvGraphicFramePr>
        <p:xfrm>
          <a:off x="6732240" y="4365104"/>
          <a:ext cx="50405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Формула" r:id="rId9" imgW="215640" imgH="393480" progId="Equation.3">
                  <p:embed/>
                </p:oleObj>
              </mc:Choice>
              <mc:Fallback>
                <p:oleObj name="Формула" r:id="rId9" imgW="2156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32240" y="4365104"/>
                        <a:ext cx="504056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737188"/>
              </p:ext>
            </p:extLst>
          </p:nvPr>
        </p:nvGraphicFramePr>
        <p:xfrm>
          <a:off x="323528" y="2852936"/>
          <a:ext cx="180020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Формула" r:id="rId11" imgW="952200" imgH="393480" progId="Equation.3">
                  <p:embed/>
                </p:oleObj>
              </mc:Choice>
              <mc:Fallback>
                <p:oleObj name="Формула" r:id="rId11" imgW="9522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3528" y="2852936"/>
                        <a:ext cx="1800200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049673"/>
              </p:ext>
            </p:extLst>
          </p:nvPr>
        </p:nvGraphicFramePr>
        <p:xfrm>
          <a:off x="2195736" y="2852936"/>
          <a:ext cx="50405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Формула" r:id="rId13" imgW="266400" imgH="393480" progId="Equation.3">
                  <p:embed/>
                </p:oleObj>
              </mc:Choice>
              <mc:Fallback>
                <p:oleObj name="Формула" r:id="rId13" imgW="266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195736" y="2852936"/>
                        <a:ext cx="504056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040441"/>
              </p:ext>
            </p:extLst>
          </p:nvPr>
        </p:nvGraphicFramePr>
        <p:xfrm>
          <a:off x="2699792" y="2996952"/>
          <a:ext cx="340454" cy="442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Формула" r:id="rId15" imgW="126720" imgH="164880" progId="Equation.3">
                  <p:embed/>
                </p:oleObj>
              </mc:Choice>
              <mc:Fallback>
                <p:oleObj name="Формула" r:id="rId15" imgW="1267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699792" y="2996952"/>
                        <a:ext cx="340454" cy="4425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641105"/>
              </p:ext>
            </p:extLst>
          </p:nvPr>
        </p:nvGraphicFramePr>
        <p:xfrm>
          <a:off x="395536" y="5949280"/>
          <a:ext cx="129614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Формула" r:id="rId17" imgW="799920" imgH="393480" progId="Equation.3">
                  <p:embed/>
                </p:oleObj>
              </mc:Choice>
              <mc:Fallback>
                <p:oleObj name="Формула" r:id="rId17" imgW="7999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95536" y="5949280"/>
                        <a:ext cx="1296144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377795"/>
              </p:ext>
            </p:extLst>
          </p:nvPr>
        </p:nvGraphicFramePr>
        <p:xfrm>
          <a:off x="1763688" y="5949280"/>
          <a:ext cx="36004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Формула" r:id="rId19" imgW="152280" imgH="393480" progId="Equation.3">
                  <p:embed/>
                </p:oleObj>
              </mc:Choice>
              <mc:Fallback>
                <p:oleObj name="Формула" r:id="rId19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763688" y="5949280"/>
                        <a:ext cx="360040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158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740080" cy="567546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4</a:t>
            </a:r>
            <a:r>
              <a:rPr lang="ru-RU" dirty="0" smtClean="0">
                <a:solidFill>
                  <a:srgbClr val="7030A0"/>
                </a:solidFill>
              </a:rPr>
              <a:t>)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     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88737030"/>
              </p:ext>
            </p:extLst>
          </p:nvPr>
        </p:nvGraphicFramePr>
        <p:xfrm>
          <a:off x="899592" y="476672"/>
          <a:ext cx="762793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Формула" r:id="rId3" imgW="4165560" imgH="241200" progId="Equation.3">
                  <p:embed/>
                </p:oleObj>
              </mc:Choice>
              <mc:Fallback>
                <p:oleObj name="Формула" r:id="rId3" imgW="4165560" imgH="241200" progId="Equation.3">
                  <p:embed/>
                  <p:pic>
                    <p:nvPicPr>
                      <p:cNvPr id="0" name="Объект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76672"/>
                        <a:ext cx="7627937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963879"/>
              </p:ext>
            </p:extLst>
          </p:nvPr>
        </p:nvGraphicFramePr>
        <p:xfrm>
          <a:off x="827584" y="1196752"/>
          <a:ext cx="230425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Формула" r:id="rId5" imgW="1333440" imgH="393480" progId="Equation.3">
                  <p:embed/>
                </p:oleObj>
              </mc:Choice>
              <mc:Fallback>
                <p:oleObj name="Формула" r:id="rId5" imgW="13334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584" y="1196752"/>
                        <a:ext cx="2304256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955906"/>
              </p:ext>
            </p:extLst>
          </p:nvPr>
        </p:nvGraphicFramePr>
        <p:xfrm>
          <a:off x="3203848" y="1196752"/>
          <a:ext cx="136815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Формула" r:id="rId7" imgW="812520" imgH="393480" progId="Equation.3">
                  <p:embed/>
                </p:oleObj>
              </mc:Choice>
              <mc:Fallback>
                <p:oleObj name="Формула" r:id="rId7" imgW="8125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03848" y="1196752"/>
                        <a:ext cx="1368152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047655"/>
              </p:ext>
            </p:extLst>
          </p:nvPr>
        </p:nvGraphicFramePr>
        <p:xfrm>
          <a:off x="4644008" y="1196752"/>
          <a:ext cx="108012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Формула" r:id="rId9" imgW="482400" imgH="393480" progId="Equation.3">
                  <p:embed/>
                </p:oleObj>
              </mc:Choice>
              <mc:Fallback>
                <p:oleObj name="Формула" r:id="rId9" imgW="482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44008" y="1196752"/>
                        <a:ext cx="1080120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500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Нахождение наибольшего и наименьшего значения функции на отрезке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00B0F0"/>
                </a:solidFill>
              </a:rPr>
              <a:t>Алгоритм нахождения наибольшего и наименьшего значения функции </a:t>
            </a:r>
            <a:r>
              <a:rPr lang="en-US" sz="2400" dirty="0" smtClean="0">
                <a:solidFill>
                  <a:srgbClr val="00B0F0"/>
                </a:solidFill>
              </a:rPr>
              <a:t>y=f(x) </a:t>
            </a:r>
            <a:r>
              <a:rPr lang="ru-RU" sz="2400" dirty="0" smtClean="0">
                <a:solidFill>
                  <a:srgbClr val="00B0F0"/>
                </a:solidFill>
              </a:rPr>
              <a:t>на отрезке </a:t>
            </a:r>
            <a:r>
              <a:rPr lang="en-US" sz="2400" dirty="0" smtClean="0">
                <a:solidFill>
                  <a:srgbClr val="00B0F0"/>
                </a:solidFill>
              </a:rPr>
              <a:t>[</a:t>
            </a:r>
            <a:r>
              <a:rPr lang="en-US" sz="2400" dirty="0" err="1" smtClean="0">
                <a:solidFill>
                  <a:srgbClr val="00B0F0"/>
                </a:solidFill>
              </a:rPr>
              <a:t>a,b</a:t>
            </a:r>
            <a:r>
              <a:rPr lang="en-US" sz="2400" dirty="0" smtClean="0">
                <a:solidFill>
                  <a:srgbClr val="00B0F0"/>
                </a:solidFill>
              </a:rPr>
              <a:t>]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1) Найти производную функции;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2) Найти стационарные и критические точки, лежащие внутри отрезка </a:t>
            </a:r>
            <a:r>
              <a:rPr lang="en-US" sz="2400" dirty="0" smtClean="0">
                <a:solidFill>
                  <a:schemeClr val="tx1"/>
                </a:solidFill>
              </a:rPr>
              <a:t>[</a:t>
            </a:r>
            <a:r>
              <a:rPr lang="en-US" sz="2400" dirty="0" err="1" smtClean="0">
                <a:solidFill>
                  <a:schemeClr val="tx1"/>
                </a:solidFill>
              </a:rPr>
              <a:t>a,b</a:t>
            </a:r>
            <a:r>
              <a:rPr lang="en-US" sz="2400" dirty="0" smtClean="0">
                <a:solidFill>
                  <a:schemeClr val="tx1"/>
                </a:solidFill>
              </a:rPr>
              <a:t>]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3) Вычислить значение функции </a:t>
            </a:r>
            <a:r>
              <a:rPr lang="en-US" sz="2400" dirty="0" smtClean="0">
                <a:solidFill>
                  <a:schemeClr val="tx1"/>
                </a:solidFill>
              </a:rPr>
              <a:t>y=f(x) </a:t>
            </a:r>
            <a:r>
              <a:rPr lang="ru-RU" sz="2400" dirty="0" smtClean="0">
                <a:solidFill>
                  <a:schemeClr val="tx1"/>
                </a:solidFill>
              </a:rPr>
              <a:t>в точках, отобранных на втором шаге, в точках </a:t>
            </a:r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ru-RU" sz="2400" dirty="0" smtClean="0">
                <a:solidFill>
                  <a:schemeClr val="tx1"/>
                </a:solidFill>
              </a:rPr>
              <a:t>и </a:t>
            </a:r>
            <a:r>
              <a:rPr lang="en-US" sz="2400" dirty="0" smtClean="0">
                <a:solidFill>
                  <a:schemeClr val="tx1"/>
                </a:solidFill>
              </a:rPr>
              <a:t>b</a:t>
            </a:r>
            <a:r>
              <a:rPr lang="ru-RU" sz="2400" dirty="0" smtClean="0">
                <a:solidFill>
                  <a:schemeClr val="tx1"/>
                </a:solidFill>
              </a:rPr>
              <a:t>, выбрать среди них наибольшее и наименьшее значение функции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276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ПРИМЕР 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Найти наибольшее и наименьшее значение функции </a:t>
            </a:r>
            <a:r>
              <a:rPr lang="en-US" sz="2800" dirty="0" smtClean="0">
                <a:solidFill>
                  <a:srgbClr val="0070C0"/>
                </a:solidFill>
              </a:rPr>
              <a:t>y=x</a:t>
            </a:r>
            <a:r>
              <a:rPr lang="en-US" sz="2800" baseline="30000" dirty="0" smtClean="0">
                <a:solidFill>
                  <a:srgbClr val="0070C0"/>
                </a:solidFill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 - 8x+19 </a:t>
            </a:r>
            <a:r>
              <a:rPr lang="ru-RU" sz="2800" dirty="0" smtClean="0">
                <a:solidFill>
                  <a:srgbClr val="0070C0"/>
                </a:solidFill>
              </a:rPr>
              <a:t>на </a:t>
            </a:r>
            <a:r>
              <a:rPr lang="en-US" sz="2800" dirty="0" smtClean="0">
                <a:solidFill>
                  <a:srgbClr val="0070C0"/>
                </a:solidFill>
              </a:rPr>
              <a:t>[-1,5]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1)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2) </a:t>
            </a:r>
            <a:r>
              <a:rPr lang="en-US" sz="2400" dirty="0" smtClean="0">
                <a:solidFill>
                  <a:schemeClr val="tx1"/>
                </a:solidFill>
              </a:rPr>
              <a:t>2x+8=0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2x=-8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x=-4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3)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4)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816346"/>
              </p:ext>
            </p:extLst>
          </p:nvPr>
        </p:nvGraphicFramePr>
        <p:xfrm>
          <a:off x="755576" y="2060848"/>
          <a:ext cx="273630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Формула" r:id="rId3" imgW="1460160" imgH="228600" progId="Equation.3">
                  <p:embed/>
                </p:oleObj>
              </mc:Choice>
              <mc:Fallback>
                <p:oleObj name="Формула" r:id="rId3" imgW="1460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6" y="2060848"/>
                        <a:ext cx="2736304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545321"/>
              </p:ext>
            </p:extLst>
          </p:nvPr>
        </p:nvGraphicFramePr>
        <p:xfrm>
          <a:off x="3563888" y="2060848"/>
          <a:ext cx="923280" cy="44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Формула" r:id="rId5" imgW="406080" imgH="177480" progId="Equation.3">
                  <p:embed/>
                </p:oleObj>
              </mc:Choice>
              <mc:Fallback>
                <p:oleObj name="Формула" r:id="rId5" imgW="4060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63888" y="2060848"/>
                        <a:ext cx="923280" cy="448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76924"/>
              </p:ext>
            </p:extLst>
          </p:nvPr>
        </p:nvGraphicFramePr>
        <p:xfrm>
          <a:off x="755576" y="3861048"/>
          <a:ext cx="288032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Формула" r:id="rId7" imgW="1777680" imgH="228600" progId="Equation.3">
                  <p:embed/>
                </p:oleObj>
              </mc:Choice>
              <mc:Fallback>
                <p:oleObj name="Формула" r:id="rId7" imgW="1777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576" y="3861048"/>
                        <a:ext cx="2880320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177322"/>
              </p:ext>
            </p:extLst>
          </p:nvPr>
        </p:nvGraphicFramePr>
        <p:xfrm>
          <a:off x="3707904" y="3861048"/>
          <a:ext cx="144016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Формула" r:id="rId9" imgW="685800" imgH="177480" progId="Equation.3">
                  <p:embed/>
                </p:oleObj>
              </mc:Choice>
              <mc:Fallback>
                <p:oleObj name="Формула" r:id="rId9" imgW="6858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07904" y="3861048"/>
                        <a:ext cx="1440160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587781"/>
              </p:ext>
            </p:extLst>
          </p:nvPr>
        </p:nvGraphicFramePr>
        <p:xfrm>
          <a:off x="5220072" y="3861048"/>
          <a:ext cx="576064" cy="393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Формула" r:id="rId11" imgW="203040" imgH="177480" progId="Equation.3">
                  <p:embed/>
                </p:oleObj>
              </mc:Choice>
              <mc:Fallback>
                <p:oleObj name="Формула" r:id="rId11" imgW="2030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20072" y="3861048"/>
                        <a:ext cx="576064" cy="393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053455"/>
              </p:ext>
            </p:extLst>
          </p:nvPr>
        </p:nvGraphicFramePr>
        <p:xfrm>
          <a:off x="755576" y="4293096"/>
          <a:ext cx="288032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Формула" r:id="rId13" imgW="1333440" imgH="228600" progId="Equation.3">
                  <p:embed/>
                </p:oleObj>
              </mc:Choice>
              <mc:Fallback>
                <p:oleObj name="Формула" r:id="rId13" imgW="13334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55576" y="4293096"/>
                        <a:ext cx="2880320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35499"/>
              </p:ext>
            </p:extLst>
          </p:nvPr>
        </p:nvGraphicFramePr>
        <p:xfrm>
          <a:off x="3707904" y="4365104"/>
          <a:ext cx="151216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Формула" r:id="rId15" imgW="876240" imgH="177480" progId="Equation.3">
                  <p:embed/>
                </p:oleObj>
              </mc:Choice>
              <mc:Fallback>
                <p:oleObj name="Формула" r:id="rId15" imgW="8762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707904" y="4365104"/>
                        <a:ext cx="1512168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372750"/>
              </p:ext>
            </p:extLst>
          </p:nvPr>
        </p:nvGraphicFramePr>
        <p:xfrm>
          <a:off x="5364088" y="4365104"/>
          <a:ext cx="351532" cy="442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Формула" r:id="rId17" imgW="126720" imgH="164880" progId="Equation.3">
                  <p:embed/>
                </p:oleObj>
              </mc:Choice>
              <mc:Fallback>
                <p:oleObj name="Формула" r:id="rId17" imgW="1267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364088" y="4365104"/>
                        <a:ext cx="351532" cy="4425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398772"/>
              </p:ext>
            </p:extLst>
          </p:nvPr>
        </p:nvGraphicFramePr>
        <p:xfrm>
          <a:off x="827584" y="4797152"/>
          <a:ext cx="280831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Формула" r:id="rId19" imgW="1358640" imgH="228600" progId="Equation.3">
                  <p:embed/>
                </p:oleObj>
              </mc:Choice>
              <mc:Fallback>
                <p:oleObj name="Формула" r:id="rId19" imgW="13586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27584" y="4797152"/>
                        <a:ext cx="2808312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854549"/>
              </p:ext>
            </p:extLst>
          </p:nvPr>
        </p:nvGraphicFramePr>
        <p:xfrm>
          <a:off x="3635896" y="4869160"/>
          <a:ext cx="1512168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Формула" r:id="rId21" imgW="850680" imgH="177480" progId="Equation.3">
                  <p:embed/>
                </p:oleObj>
              </mc:Choice>
              <mc:Fallback>
                <p:oleObj name="Формула" r:id="rId21" imgW="8506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635896" y="4869160"/>
                        <a:ext cx="1512168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822215"/>
              </p:ext>
            </p:extLst>
          </p:nvPr>
        </p:nvGraphicFramePr>
        <p:xfrm>
          <a:off x="5220072" y="4797152"/>
          <a:ext cx="360040" cy="376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Формула" r:id="rId23" imgW="114120" imgH="177480" progId="Equation.3">
                  <p:embed/>
                </p:oleObj>
              </mc:Choice>
              <mc:Fallback>
                <p:oleObj name="Формула" r:id="rId23" imgW="1141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220072" y="4797152"/>
                        <a:ext cx="360040" cy="376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57761"/>
              </p:ext>
            </p:extLst>
          </p:nvPr>
        </p:nvGraphicFramePr>
        <p:xfrm>
          <a:off x="899592" y="5229200"/>
          <a:ext cx="360040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Формула" r:id="rId25" imgW="1193760" imgH="228600" progId="Equation.3">
                  <p:embed/>
                </p:oleObj>
              </mc:Choice>
              <mc:Fallback>
                <p:oleObj name="Формула" r:id="rId25" imgW="11937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899592" y="5229200"/>
                        <a:ext cx="3600400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809662"/>
              </p:ext>
            </p:extLst>
          </p:nvPr>
        </p:nvGraphicFramePr>
        <p:xfrm>
          <a:off x="971600" y="5805264"/>
          <a:ext cx="345638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Формула" r:id="rId27" imgW="1143000" imgH="228600" progId="Equation.3">
                  <p:embed/>
                </p:oleObj>
              </mc:Choice>
              <mc:Fallback>
                <p:oleObj name="Формула" r:id="rId27" imgW="1143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971600" y="5805264"/>
                        <a:ext cx="3456384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466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</TotalTime>
  <Words>258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Трек</vt:lpstr>
      <vt:lpstr>Формула</vt:lpstr>
      <vt:lpstr>Microsoft Equation 3.0</vt:lpstr>
      <vt:lpstr>12.10.2012</vt:lpstr>
      <vt:lpstr>Презентация PowerPoint</vt:lpstr>
      <vt:lpstr>Уравнение касательной к графику функции</vt:lpstr>
      <vt:lpstr>Общий вид уравнения касательной</vt:lpstr>
      <vt:lpstr>Пример 1</vt:lpstr>
      <vt:lpstr>Пример 2</vt:lpstr>
      <vt:lpstr>Презентация PowerPoint</vt:lpstr>
      <vt:lpstr>Нахождение наибольшего и наименьшего значения функции на отрезке</vt:lpstr>
      <vt:lpstr>ПРИМЕР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12.10.2012</dc:title>
  <dc:creator>Кирилл</dc:creator>
  <cp:lastModifiedBy>Кирилл</cp:lastModifiedBy>
  <cp:revision>10</cp:revision>
  <dcterms:created xsi:type="dcterms:W3CDTF">2012-10-10T09:08:18Z</dcterms:created>
  <dcterms:modified xsi:type="dcterms:W3CDTF">2012-10-11T03:41:31Z</dcterms:modified>
</cp:coreProperties>
</file>