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3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CC"/>
    <a:srgbClr val="996633"/>
    <a:srgbClr val="00FF99"/>
    <a:srgbClr val="B9CDE5"/>
    <a:srgbClr val="33CCCC"/>
    <a:srgbClr val="00FFFF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FC240-E36F-4C7C-9C10-FA3002E5208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422F9-9395-4ACC-93E9-D2449DEC4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22F9-9395-4ACC-93E9-D2449DEC4E1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22F9-9395-4ACC-93E9-D2449DEC4E1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22F9-9395-4ACC-93E9-D2449DEC4E1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500174"/>
            <a:ext cx="51006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714752"/>
            <a:ext cx="51863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2541D-5CA2-4637-AD8A-A213E39FC93F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A7EB-CC8B-45A5-9313-577055DBD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70B74-F52C-4A71-A0E6-997C9228F6D9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9A75-0957-4468-9658-8FD1A2643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13CE-2C2B-4C35-9627-0F175F3EA975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B921-B16E-4E74-A5E0-0FD22471C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64B8-DDDE-4EA0-82D8-5203E9D1CC05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AD44-0101-4C73-8A26-BE59B5922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33C2-8771-4553-A717-2F0A2444633E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18E9-0A46-47B6-A99E-169FEBF34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0BB3-170F-45A9-9365-D688D3979317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046BE-5556-4009-A46D-CD94CF79C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8221-1625-48A5-9CE0-7B12501EC2C6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C65C-188B-429F-A961-881684D81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8BAB-5B2A-463C-BF5D-F0EAC6080A22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10EF-595E-4123-8CA8-6572CC3E1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3D55-456C-4473-999C-1D436912571E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80EF-D8E9-4BB0-B283-D7D6A84EC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B357-2483-411E-B6C7-EF6931F2E828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CD826-2955-4DA9-87C7-7B793D35C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4762-EF91-4096-B910-FD5742BAED2C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CBCC-3A61-494D-B7A5-297825815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3C422F-7556-4608-B6C3-7A81F66C289E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B160BA-584B-4111-92F5-EF63DBE0E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100;&#1075;&#1072;\Desktop\26.04.2012\&#1040;&#1091;&#1076;&#1080;&#1086;.wma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348880"/>
            <a:ext cx="5100638" cy="1470025"/>
          </a:xfrm>
          <a:ln>
            <a:noFill/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ПРОЦЕНТЫ</a:t>
            </a:r>
            <a:endParaRPr lang="ru-RU" sz="6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A62A9-F9EC-4C53-A6C0-C5485367E581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6A7EB-CC8B-45A5-9313-577055DBD0B6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Остров Вычислительный</a:t>
            </a:r>
          </a:p>
          <a:p>
            <a:pPr lvl="0" algn="ctr">
              <a:defRPr/>
            </a:pP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8136904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Выполнив вычисления, расположите числовые ответы в порядке возрастания и запишите последовательность соответствующих букв.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584" y="2636912"/>
          <a:ext cx="7632848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Буква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3356992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Вычисли: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1)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200% от 250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2)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3% от 900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3)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70% какого числа составляет 21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4)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18% какого числа составляет 1,8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5)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10% от 25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6)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сколько % составляет 48 от120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7)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15% от 300</a:t>
            </a:r>
          </a:p>
        </p:txBody>
      </p:sp>
      <p:sp>
        <p:nvSpPr>
          <p:cNvPr id="9" name="Солнце 8"/>
          <p:cNvSpPr/>
          <p:nvPr/>
        </p:nvSpPr>
        <p:spPr>
          <a:xfrm>
            <a:off x="7020272" y="3789040"/>
            <a:ext cx="1656184" cy="936104"/>
          </a:xfrm>
          <a:prstGeom prst="sun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27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5724128" y="3356992"/>
            <a:ext cx="1736576" cy="1008112"/>
          </a:xfrm>
          <a:prstGeom prst="sun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ysClr val="windowText" lastClr="000000"/>
                </a:solidFill>
              </a:rPr>
              <a:t>500</a:t>
            </a:r>
            <a:endParaRPr lang="ru-RU" sz="22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179512" y="4221088"/>
            <a:ext cx="1656184" cy="936104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30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7020272" y="4581128"/>
            <a:ext cx="1656184" cy="936104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10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611560" y="4941168"/>
            <a:ext cx="1656184" cy="9361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2,5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Солнце 13"/>
          <p:cNvSpPr/>
          <p:nvPr/>
        </p:nvSpPr>
        <p:spPr>
          <a:xfrm>
            <a:off x="6876256" y="5373216"/>
            <a:ext cx="1800200" cy="936104"/>
          </a:xfrm>
          <a:prstGeom prst="sun">
            <a:avLst/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40%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Солнце 14"/>
          <p:cNvSpPr/>
          <p:nvPr/>
        </p:nvSpPr>
        <p:spPr>
          <a:xfrm>
            <a:off x="2051720" y="5661248"/>
            <a:ext cx="1656184" cy="936104"/>
          </a:xfrm>
          <a:prstGeom prst="su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45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55576" y="1484784"/>
          <a:ext cx="7704856" cy="15984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3107"/>
                <a:gridCol w="963107"/>
                <a:gridCol w="963107"/>
                <a:gridCol w="963107"/>
                <a:gridCol w="963107"/>
                <a:gridCol w="963107"/>
                <a:gridCol w="963107"/>
                <a:gridCol w="963107"/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Буква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sz="5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5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sz="5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5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5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5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5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Рисунок 16" descr="остров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690320" cy="5017740"/>
          </a:xfrm>
          <a:prstGeom prst="rect">
            <a:avLst/>
          </a:prstGeom>
        </p:spPr>
      </p:pic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19647-B8E8-4C80-BCC3-2D63CFA80AB4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80EF-D8E9-4BB0-B283-D7D6A84EC14C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628800"/>
          <a:ext cx="8064896" cy="3456384"/>
        </p:xfrm>
        <a:graphic>
          <a:graphicData uri="http://schemas.openxmlformats.org/drawingml/2006/table">
            <a:tbl>
              <a:tblPr/>
              <a:tblGrid>
                <a:gridCol w="3509410"/>
                <a:gridCol w="2897194"/>
                <a:gridCol w="1658292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+mn-cs"/>
                        </a:rPr>
                        <a:t>35-32</a:t>
                      </a:r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+mn-cs"/>
                        </a:rPr>
                        <a:t>балла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+mn-cs"/>
                        </a:rPr>
                        <a:t>100%-90%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+mn-cs"/>
                        </a:rPr>
                        <a:t>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B050"/>
                          </a:solidFill>
                          <a:latin typeface="Arial" charset="0"/>
                          <a:ea typeface="+mn-ea"/>
                          <a:cs typeface="+mn-cs"/>
                        </a:rPr>
                        <a:t>31-26 баллов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B050"/>
                          </a:solidFill>
                          <a:latin typeface="Arial" charset="0"/>
                          <a:ea typeface="+mn-ea"/>
                          <a:cs typeface="+mn-cs"/>
                        </a:rPr>
                        <a:t>89%-75%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B050"/>
                          </a:solidFill>
                          <a:latin typeface="Arial" charset="0"/>
                          <a:ea typeface="+mn-ea"/>
                          <a:cs typeface="+mn-cs"/>
                        </a:rPr>
                        <a:t>«4»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25-17 баллов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74%-50%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«3»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ниже 17 баллов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меньше 49%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«2»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60648"/>
            <a:ext cx="9144000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Таблица результатов</a:t>
            </a:r>
          </a:p>
          <a:p>
            <a:pPr lvl="0" algn="ctr">
              <a:defRPr/>
            </a:pP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0C4D09-BBFB-456B-B55B-E38BA68EEDBC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80EF-D8E9-4BB0-B283-D7D6A84EC14C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556792"/>
            <a:ext cx="64087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Нужно спортом заниматься,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Руки мыть перед едой,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Зубы чистить, закаляться,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 всегда дружить с водой.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 тогда все люди в мире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Долго, долго будут жить.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 запомни, ведь здоровье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магазине не купить!</a:t>
            </a: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7032"/>
            <a:ext cx="1828800" cy="1828800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 cstate="print"/>
          <a:srcRect l="31500" r="29126"/>
          <a:stretch>
            <a:fillRect/>
          </a:stretch>
        </p:blipFill>
        <p:spPr>
          <a:xfrm>
            <a:off x="7956376" y="3789040"/>
            <a:ext cx="720080" cy="1828800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4" cstate="print"/>
          <a:srcRect l="3937" r="5501"/>
          <a:stretch>
            <a:fillRect/>
          </a:stretch>
        </p:blipFill>
        <p:spPr>
          <a:xfrm>
            <a:off x="7487816" y="1844824"/>
            <a:ext cx="1656184" cy="1828800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28800"/>
            <a:ext cx="1763688" cy="1828800"/>
          </a:xfrm>
          <a:prstGeom prst="rect">
            <a:avLst/>
          </a:prstGeo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C7687-849A-45B4-91DC-C49AE0F70FFE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80EF-D8E9-4BB0-B283-D7D6A84EC14C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Домашнее задание</a:t>
            </a:r>
          </a:p>
          <a:p>
            <a:pPr lvl="0" algn="ctr">
              <a:defRPr/>
            </a:pP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defRPr/>
            </a:pP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176" y="1700808"/>
            <a:ext cx="572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№ 1636 (б); № 1675</a:t>
            </a:r>
          </a:p>
        </p:txBody>
      </p:sp>
      <p:pic>
        <p:nvPicPr>
          <p:cNvPr id="4" name="Рисунок 3" descr="image004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3707904" y="2604025"/>
            <a:ext cx="2016224" cy="320813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E95F3-A6DE-4AFA-9189-53ADDA50424B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80EF-D8E9-4BB0-B283-D7D6A84EC14C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88840"/>
            <a:ext cx="8280920" cy="35394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КРАСНЫЙ - я чувствовал на уроке себя уверено, мне все удавалось.</a:t>
            </a:r>
          </a:p>
          <a:p>
            <a:pPr algn="ctr"/>
            <a:r>
              <a:rPr lang="ru-RU" sz="3200" b="1" dirty="0" smtClean="0">
                <a:solidFill>
                  <a:srgbClr val="008000"/>
                </a:solidFill>
              </a:rPr>
              <a:t>ЗЕЛЕНЫЙ – я еще допускаю ошибки, но постараюсь их исправить к контрольной работе.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СИНИЙ – у меня остались неразрешенные вопросы.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20688"/>
            <a:ext cx="792088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Критерии оценки знаний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F4DA0-61DB-49BC-A3C6-34DB1B57B71A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80EF-D8E9-4BB0-B283-D7D6A84EC14C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8708732" cy="5287445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7CF38-A64C-416A-8F2F-966D8FF2E5F0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80EF-D8E9-4BB0-B283-D7D6A84EC14C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Здоровым будешь – все добудешь.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1352" y="3717032"/>
            <a:ext cx="5832648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</a:rPr>
              <a:t>Так будьте здоровы.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AC70F-11B5-413C-80A8-ABD800F97E8F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6A7EB-CC8B-45A5-9313-577055DBD0B6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Сбор багажа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052737"/>
            <a:ext cx="4464496" cy="460851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1)</a:t>
            </a:r>
            <a:r>
              <a:rPr lang="ru-RU" sz="2000" dirty="0" smtClean="0"/>
              <a:t>Процент – это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2)</a:t>
            </a:r>
            <a:r>
              <a:rPr lang="ru-RU" sz="2000" dirty="0" smtClean="0"/>
              <a:t>Чтобы перейти от процентов к десятичной дроби, надо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3)</a:t>
            </a:r>
            <a:r>
              <a:rPr lang="ru-RU" sz="2000" dirty="0" smtClean="0"/>
              <a:t>Чтобы найти процент от числа, надо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4)</a:t>
            </a:r>
            <a:r>
              <a:rPr lang="ru-RU" sz="2000" dirty="0" smtClean="0"/>
              <a:t> Чтобы перейти от десятичной дроби к процентам, надо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5)</a:t>
            </a:r>
            <a:r>
              <a:rPr lang="ru-RU" sz="2000" dirty="0" smtClean="0"/>
              <a:t>Чтобы найти число по его проценту, надо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6)</a:t>
            </a:r>
            <a:r>
              <a:rPr lang="ru-RU" sz="2000" dirty="0" smtClean="0"/>
              <a:t>Чтобы умножить десятичную дробь на 100, надо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7)</a:t>
            </a:r>
            <a:r>
              <a:rPr lang="ru-RU" sz="2000" dirty="0" smtClean="0"/>
              <a:t> Чтобы разделить десятичную дробь на 100, надо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980728"/>
            <a:ext cx="4392488" cy="4752528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Л)</a:t>
            </a:r>
            <a:r>
              <a:rPr lang="ru-RU" sz="2400" dirty="0" smtClean="0"/>
              <a:t> </a:t>
            </a:r>
            <a:r>
              <a:rPr lang="ru-RU" sz="2000" dirty="0" smtClean="0"/>
              <a:t>перенести запятую на два знака вправо.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К)</a:t>
            </a:r>
            <a:r>
              <a:rPr lang="ru-RU" sz="2000" dirty="0" smtClean="0"/>
              <a:t> сотая часть числа.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Р) </a:t>
            </a:r>
            <a:r>
              <a:rPr lang="ru-RU" sz="2000" dirty="0" smtClean="0"/>
              <a:t>число разделить на 100 и умножить на количество процентов.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Ь)</a:t>
            </a:r>
            <a:r>
              <a:rPr lang="ru-RU" sz="2000" dirty="0" smtClean="0"/>
              <a:t>перенести запятую на два знака влево.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О)</a:t>
            </a:r>
            <a:r>
              <a:rPr lang="ru-RU" sz="2000" dirty="0" smtClean="0"/>
              <a:t>разделить количество процентов на 100.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Б)</a:t>
            </a:r>
            <a:r>
              <a:rPr lang="ru-RU" sz="2000" dirty="0" smtClean="0"/>
              <a:t>число разделить на количество процентов и умножить на 100.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А)</a:t>
            </a:r>
            <a:r>
              <a:rPr lang="ru-RU" sz="2000" dirty="0" smtClean="0"/>
              <a:t> умножить десятичную дробь на 100.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2" y="5733256"/>
          <a:ext cx="6095999" cy="822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8" y="6165304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К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6166465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О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6166465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Р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6165304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А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6166465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Б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6166465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Л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6165304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Ь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88640"/>
            <a:ext cx="8640960" cy="5544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046BE-5556-4009-A46D-CD94CF79C8B1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1700808"/>
          <a:ext cx="7992888" cy="3672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6"/>
                <a:gridCol w="2664296"/>
                <a:gridCol w="2664296"/>
              </a:tblGrid>
              <a:tr h="18362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1836204">
                <a:tc>
                  <a:txBody>
                    <a:bodyPr/>
                    <a:lstStyle/>
                    <a:p>
                      <a:pPr algn="ctr"/>
                      <a:endParaRPr lang="ru-RU" sz="6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691680" y="1844824"/>
          <a:ext cx="576064" cy="1488165"/>
        </p:xfrm>
        <a:graphic>
          <a:graphicData uri="http://schemas.openxmlformats.org/presentationml/2006/ole">
            <p:oleObj spid="_x0000_s1026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043738" y="3644900"/>
          <a:ext cx="527050" cy="1489075"/>
        </p:xfrm>
        <a:graphic>
          <a:graphicData uri="http://schemas.openxmlformats.org/presentationml/2006/ole">
            <p:oleObj spid="_x0000_s1027" name="Формула" r:id="rId4" imgW="139680" imgH="39348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2132856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+mn-lt"/>
              </a:rPr>
              <a:t>50%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2132856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+mn-lt"/>
              </a:rPr>
              <a:t>25%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2132856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+mn-lt"/>
              </a:rPr>
              <a:t>0,25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216" y="2132856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+mn-lt"/>
              </a:rPr>
              <a:t>0,75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2204864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dirty="0" smtClean="0">
              <a:latin typeface="+mn-lt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7164288" y="1700808"/>
          <a:ext cx="648072" cy="1674186"/>
        </p:xfrm>
        <a:graphic>
          <a:graphicData uri="http://schemas.openxmlformats.org/presentationml/2006/ole">
            <p:oleObj spid="_x0000_s1028" name="Формула" r:id="rId5" imgW="152280" imgH="393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5616" y="3933056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+mn-lt"/>
              </a:rPr>
              <a:t>123%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9632" y="3933056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+mn-lt"/>
              </a:rPr>
              <a:t>1,23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1920" y="3861048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+mn-lt"/>
              </a:rPr>
              <a:t>0,04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7944" y="3861048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+mn-lt"/>
              </a:rPr>
              <a:t>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4208" y="3861048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+mn-lt"/>
              </a:rPr>
              <a:t>20%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Поиск карты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" name="Рисунок 19" descr="кар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268760"/>
            <a:ext cx="8064896" cy="4896544"/>
          </a:xfrm>
          <a:prstGeom prst="rect">
            <a:avLst/>
          </a:prstGeom>
        </p:spPr>
      </p:pic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0BA4E-407B-48E6-9D60-2F7D539833B8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80EF-D8E9-4BB0-B283-D7D6A84EC14C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Остров Разгадок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9" y="651223"/>
          <a:ext cx="8568952" cy="5802113"/>
        </p:xfrm>
        <a:graphic>
          <a:graphicData uri="http://schemas.openxmlformats.org/drawingml/2006/table">
            <a:tbl>
              <a:tblPr/>
              <a:tblGrid>
                <a:gridCol w="2880940"/>
                <a:gridCol w="1920627"/>
                <a:gridCol w="1846757"/>
                <a:gridCol w="1920628"/>
              </a:tblGrid>
              <a:tr h="681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Рабочий по плану должен изготовить 250 деталей, но он выполнил план на 90%.Сколько деталей он сделал?</a:t>
                      </a:r>
                      <a:endParaRPr lang="ru-RU" sz="2000" dirty="0">
                        <a:latin typeface="Times New Roman"/>
                        <a:ea typeface="MS Mincho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 Р) 225 деталей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К) 240 деталей.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Т)200 деталей.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192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Ученик решил 17 задач из 68 . Сколько процентов задач он решил?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О) 35%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А)20%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Е)25%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051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25</a:t>
                      </a:r>
                      <a:r>
                        <a:rPr lang="ru-RU" sz="2000" dirty="0" smtClean="0">
                          <a:latin typeface="Times New Roman"/>
                          <a:ea typeface="MS Mincho"/>
                          <a:cs typeface="Times New Roman"/>
                        </a:rPr>
                        <a:t>% класса </a:t>
                      </a: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- это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М)половина класса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Н)пятая часть класса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Ж)четверть класс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22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Сколько страниц в книге, если рассказ  в 45  страниц составляет 15 % книги.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П) 30 страниц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И) 300 страниц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С) 200 страниц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638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Число увеличили на 100%, как оно </a:t>
                      </a:r>
                      <a:r>
                        <a:rPr lang="ru-RU" sz="2000" dirty="0" smtClean="0">
                          <a:latin typeface="Times New Roman"/>
                          <a:ea typeface="MS Mincho"/>
                          <a:cs typeface="Times New Roman"/>
                        </a:rPr>
                        <a:t>изменилось.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М)возросло в 2 раза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У)возросло в 1,5 раза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MS Mincho"/>
                          <a:cs typeface="Times New Roman"/>
                        </a:rPr>
                        <a:t>О)уменьшилось в 2 раза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3059832" y="548680"/>
            <a:ext cx="576064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04248" y="2060848"/>
            <a:ext cx="576064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04248" y="3284984"/>
            <a:ext cx="576064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$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963104" y="4077072"/>
            <a:ext cx="576064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46184" y="5345920"/>
            <a:ext cx="576064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67744" y="6093296"/>
            <a:ext cx="792088" cy="764704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75856" y="6093296"/>
            <a:ext cx="792088" cy="764704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83968" y="6093296"/>
            <a:ext cx="792088" cy="764704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Ж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92080" y="6093296"/>
            <a:ext cx="792088" cy="764704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00192" y="6093296"/>
            <a:ext cx="792088" cy="764704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ост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6350000" cy="4762500"/>
          </a:xfrm>
          <a:prstGeom prst="rect">
            <a:avLst/>
          </a:prstGeom>
        </p:spPr>
      </p:pic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C109D2-C063-44FA-B8C8-A6A2D13C6A26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80EF-D8E9-4BB0-B283-D7D6A84EC14C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229026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Бухта  Задач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ЗАДАЧА 1: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Сон школьника должен составлять 1/3 суток. На отдых, занятие спортом, различные увлечения – 25% суток. На прием пищи и личную гигиену школьник должен отводить на 6 часов меньше, чем на сон. Сколько времени приходится на учебу в школе и выполнение домашнего задания?</a:t>
            </a:r>
          </a:p>
          <a:p>
            <a:pPr algn="just"/>
            <a:r>
              <a:rPr lang="ru-RU" sz="2000" b="1" dirty="0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4096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РЕШЕНИЕ:</a:t>
            </a:r>
          </a:p>
          <a:p>
            <a:r>
              <a:rPr lang="ru-RU" sz="2000" b="1" dirty="0" smtClean="0"/>
              <a:t>Сон                        суток</a:t>
            </a:r>
          </a:p>
          <a:p>
            <a:r>
              <a:rPr lang="ru-RU" sz="2000" b="1" dirty="0" smtClean="0"/>
              <a:t>               </a:t>
            </a:r>
          </a:p>
          <a:p>
            <a:r>
              <a:rPr lang="ru-RU" sz="2000" b="1" dirty="0" smtClean="0"/>
              <a:t>Отдых                25% суток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Прием пищи и гигиена  ? ч, на 6 ч меньше, чем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Учеба                  ? ч.            </a:t>
            </a:r>
          </a:p>
          <a:p>
            <a:r>
              <a:rPr lang="ru-RU" sz="2000" b="1" dirty="0" smtClean="0"/>
              <a:t> 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477656" y="3329696"/>
          <a:ext cx="229961" cy="648072"/>
        </p:xfrm>
        <a:graphic>
          <a:graphicData uri="http://schemas.openxmlformats.org/presentationml/2006/ole">
            <p:oleObj spid="_x0000_s18433" name="Формула" r:id="rId3" imgW="139680" imgH="393480" progId="Equation.3">
              <p:embed/>
            </p:oleObj>
          </a:graphicData>
        </a:graphic>
      </p:graphicFrame>
      <p:cxnSp>
        <p:nvCxnSpPr>
          <p:cNvPr id="12" name="Скругленная соединительная линия 11"/>
          <p:cNvCxnSpPr/>
          <p:nvPr/>
        </p:nvCxnSpPr>
        <p:spPr>
          <a:xfrm rot="16200000" flipV="1">
            <a:off x="5616116" y="3681028"/>
            <a:ext cx="1296144" cy="1224136"/>
          </a:xfrm>
          <a:prstGeom prst="curvedConnector3">
            <a:avLst>
              <a:gd name="adj1" fmla="val 100542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бух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124744"/>
            <a:ext cx="5657800" cy="5397199"/>
          </a:xfrm>
          <a:prstGeom prst="rect">
            <a:avLst/>
          </a:prstGeo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BDF50-244A-4DD9-9003-0C1DCEFDEF88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80EF-D8E9-4BB0-B283-D7D6A84EC14C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83671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ЗАДАЧА 2.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Попрыгунья Стрекоза 50% времени каждых суток красного лета спала, третью часть времени каждых суток танцевала, шестую часть – пела. Остальное время она решила посвятить подготовке к зиме. Сколько часов в сутки стрекоза готовилась к зиме?</a:t>
            </a:r>
          </a:p>
        </p:txBody>
      </p:sp>
      <p:pic>
        <p:nvPicPr>
          <p:cNvPr id="8" name="Рисунок 7" descr="стрекоза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76883">
            <a:off x="453505" y="3243973"/>
            <a:ext cx="2254608" cy="2286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1840" y="2924944"/>
            <a:ext cx="53285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РЕШЕНИЕ: 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24:2=12(ч)-спала.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24:3=8(ч)-танцевала.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24:6=4(ч)-пела.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24-(12+8+4)=0(ч) –готовилась к зиме.</a:t>
            </a:r>
          </a:p>
          <a:p>
            <a:pPr marL="457200" indent="-457200"/>
            <a:r>
              <a:rPr lang="ru-RU" sz="2000" b="1" dirty="0" smtClean="0">
                <a:solidFill>
                  <a:srgbClr val="FF0000"/>
                </a:solidFill>
              </a:rPr>
              <a:t>ОТВЕТ: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стрекоза не подготовилась к зиме.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51E85-7D5E-4E86-B5C2-5A3E3C9D7851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80EF-D8E9-4BB0-B283-D7D6A84EC14C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632848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Преодоление рифов</a:t>
            </a:r>
          </a:p>
          <a:p>
            <a:pPr lvl="0" algn="ctr">
              <a:defRPr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Верно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руки вверх, хлопок над головой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Неверно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приседание</a:t>
            </a:r>
            <a:r>
              <a:rPr lang="ru-RU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712" y="2996952"/>
            <a:ext cx="439248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0,87=87% </a:t>
            </a:r>
            <a:endParaRPr lang="ru-RU" sz="7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04248" y="2564904"/>
            <a:ext cx="1800200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 smtClean="0"/>
              <a:t>В</a:t>
            </a:r>
            <a:endParaRPr lang="ru-RU" sz="8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04248" y="2564904"/>
            <a:ext cx="1800000" cy="194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 smtClean="0"/>
              <a:t>Н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79712" y="2996952"/>
            <a:ext cx="4392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1,7=17%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79712" y="2996952"/>
            <a:ext cx="446449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57%=0,57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79712" y="2996952"/>
            <a:ext cx="446449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8%=80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75656" y="2996952"/>
            <a:ext cx="504056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3,01=301%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47664" y="2996952"/>
            <a:ext cx="4896544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0,09=0,9%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07704" y="2996952"/>
            <a:ext cx="4320480" cy="1200329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30%=0,3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67744" y="2996952"/>
            <a:ext cx="374441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2=20%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63688" y="2996952"/>
            <a:ext cx="4608512" cy="1200329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240%=2,4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47664" y="2996952"/>
            <a:ext cx="4968552" cy="1200329"/>
          </a:xfrm>
          <a:prstGeom prst="rect">
            <a:avLst/>
          </a:prstGeo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482%=48,2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91680" y="3020759"/>
            <a:ext cx="4608512" cy="120032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1,1=110%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79712" y="2996952"/>
            <a:ext cx="4248472" cy="1200329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5%=5000</a:t>
            </a:r>
          </a:p>
        </p:txBody>
      </p:sp>
      <p:pic>
        <p:nvPicPr>
          <p:cNvPr id="48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6093296"/>
            <a:ext cx="304800" cy="304800"/>
          </a:xfrm>
          <a:prstGeom prst="rect">
            <a:avLst/>
          </a:prstGeom>
        </p:spPr>
      </p:pic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86F21-808B-4F67-8A0D-EE9CA30571A0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80EF-D8E9-4BB0-B283-D7D6A84EC14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3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3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3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3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3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6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2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2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1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3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4" grpId="10" animBg="1"/>
      <p:bldP spid="4" grpId="11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6" grpId="1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63284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Маяк Художников</a:t>
            </a:r>
          </a:p>
          <a:p>
            <a:pPr lvl="0" algn="ctr">
              <a:defRPr/>
            </a:pP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Врачи рекомендуют дневную норму питания распределить на 4 приема: </a:t>
            </a:r>
            <a:r>
              <a:rPr lang="ru-RU" sz="2400" b="1" dirty="0" smtClean="0">
                <a:solidFill>
                  <a:srgbClr val="FF0000"/>
                </a:solidFill>
              </a:rPr>
              <a:t>утренний завтрак – 25%;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второй завтрак – 15%; </a:t>
            </a:r>
            <a:r>
              <a:rPr lang="ru-RU" sz="2400" b="1" dirty="0" smtClean="0">
                <a:solidFill>
                  <a:srgbClr val="00B050"/>
                </a:solidFill>
              </a:rPr>
              <a:t>обед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– 45%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400" b="1" dirty="0" smtClean="0">
                <a:solidFill>
                  <a:srgbClr val="FFC000"/>
                </a:solidFill>
              </a:rPr>
              <a:t>ужин – 15%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от дневной нормы.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03848" y="3284984"/>
          <a:ext cx="3383280" cy="2857500"/>
        </p:xfrm>
        <a:graphic>
          <a:graphicData uri="http://schemas.openxmlformats.org/drawingml/2006/table">
            <a:tbl>
              <a:tblPr/>
              <a:tblGrid>
                <a:gridCol w="337820"/>
                <a:gridCol w="338455"/>
                <a:gridCol w="338455"/>
                <a:gridCol w="338455"/>
                <a:gridCol w="338455"/>
                <a:gridCol w="337820"/>
                <a:gridCol w="338455"/>
                <a:gridCol w="338455"/>
                <a:gridCol w="338455"/>
                <a:gridCol w="338455"/>
              </a:tblGrid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03848" y="3284984"/>
            <a:ext cx="720080" cy="2880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3284984"/>
            <a:ext cx="288032" cy="14401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4725144"/>
            <a:ext cx="288032" cy="1440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284984"/>
            <a:ext cx="360040" cy="2880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284984"/>
            <a:ext cx="1368152" cy="28803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3284984"/>
            <a:ext cx="288032" cy="14401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4725144"/>
            <a:ext cx="288032" cy="14401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3284984"/>
            <a:ext cx="360040" cy="28803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мая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336704" cy="5069364"/>
          </a:xfrm>
          <a:prstGeom prst="rect">
            <a:avLst/>
          </a:prstGeom>
        </p:spPr>
      </p:pic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511A4-A89D-4BFE-A3B9-5E3D3C438B3E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80EF-D8E9-4BB0-B283-D7D6A84EC14C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48680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Человеку нужно есть,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Чтобы встать и чтобы сесть,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Чтобы прыгать, кувыркаться,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Песни петь, дружить, смеяться,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Чтоб расти и развиваться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 при этом не болеть.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Нужно правильно питаться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 самых юных лет уметь.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43C3B-D3BA-4810-BE16-5F18BD3AB98E}" type="datetime1">
              <a:rPr lang="ru-RU" smtClean="0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80EF-D8E9-4BB0-B283-D7D6A84EC14C}" type="slidenum">
              <a:rPr lang="ru-RU" sz="2000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МАТЕМАТИКА</Template>
  <TotalTime>457</TotalTime>
  <Words>814</Words>
  <Application>Microsoft Office PowerPoint</Application>
  <PresentationFormat>Экран (4:3)</PresentationFormat>
  <Paragraphs>225</Paragraphs>
  <Slides>16</Slides>
  <Notes>3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Презентация МАТЕМАТИКА</vt:lpstr>
      <vt:lpstr>Формула</vt:lpstr>
      <vt:lpstr>ПРОЦЕНТЫ</vt:lpstr>
      <vt:lpstr>Сбор багажа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Здоровым будешь – все добудешь.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Ольга</cp:lastModifiedBy>
  <cp:revision>67</cp:revision>
  <dcterms:created xsi:type="dcterms:W3CDTF">2011-07-26T03:24:12Z</dcterms:created>
  <dcterms:modified xsi:type="dcterms:W3CDTF">2012-04-26T05:17:51Z</dcterms:modified>
</cp:coreProperties>
</file>