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5" r:id="rId4"/>
    <p:sldId id="272" r:id="rId5"/>
    <p:sldId id="267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64" r:id="rId14"/>
    <p:sldId id="28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66"/>
    <a:srgbClr val="660066"/>
    <a:srgbClr val="00FF00"/>
    <a:srgbClr val="CC3399"/>
    <a:srgbClr val="CC0099"/>
    <a:srgbClr val="66FFFF"/>
    <a:srgbClr val="FF66CC"/>
    <a:srgbClr val="FF006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2" autoAdjust="0"/>
    <p:restoredTop sz="94660"/>
  </p:normalViewPr>
  <p:slideViewPr>
    <p:cSldViewPr>
      <p:cViewPr>
        <p:scale>
          <a:sx n="70" d="100"/>
          <a:sy n="70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78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23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96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88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54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75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15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97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88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25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18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123\AppData\Local\Microsoft\Windows\Temporary Internet Files\Content.IE5\U0Y06OM5\MP90040054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33" y="66498"/>
            <a:ext cx="8175728" cy="6791502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363" y="804774"/>
            <a:ext cx="9061637" cy="4154984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Взаимное расположение графиков линейных функций</a:t>
            </a:r>
            <a:endParaRPr lang="ru-RU" sz="66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42012" y="6457890"/>
            <a:ext cx="5868145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25000"/>
                </a:schemeClr>
              </a:gs>
              <a:gs pos="35000">
                <a:schemeClr val="accent1">
                  <a:tint val="37000"/>
                  <a:satMod val="300000"/>
                  <a:alpha val="58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Преподаватель математики Каримова С.Р.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109363" y="5949280"/>
            <a:ext cx="1708632" cy="365125"/>
          </a:xfrm>
        </p:spPr>
        <p:txBody>
          <a:bodyPr/>
          <a:lstStyle/>
          <a:p>
            <a:fld id="{33D54441-D21A-4B86-8402-889E002506BA}" type="datetime1"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11.11.2012</a:t>
            </a:fld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9783" y="404664"/>
            <a:ext cx="24298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Московское СВУ</a:t>
            </a:r>
            <a:endParaRPr lang="ru-RU" sz="2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0352" y="4153148"/>
            <a:ext cx="856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72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8209" y="0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Рассмотрим и проанализируем рис. 36, 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37 со с. 73 учебника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7785"/>
            <a:ext cx="553747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959" y="1530211"/>
            <a:ext cx="4802790" cy="3247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21297" y="4293096"/>
            <a:ext cx="1132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рис. 36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966419" y="4293095"/>
            <a:ext cx="1132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рис.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37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145955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9346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Рассмотрим и проанализируем рис. 38 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 с. 73 учебника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68100" y="6109837"/>
            <a:ext cx="1132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рис.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38</a:t>
            </a:r>
            <a:endParaRPr lang="ru-RU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34" y="1106564"/>
            <a:ext cx="6492690" cy="5324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437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2978" y="836712"/>
            <a:ext cx="8568952" cy="497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угловые коэффициенты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прямых, являющихся графиками двух линейных функций, 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то эти прямые 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параллельны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а если </a:t>
            </a:r>
            <a:r>
              <a:rPr lang="ru-RU" sz="3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угловые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коэффициенты различны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то прямые </a:t>
            </a:r>
            <a:r>
              <a:rPr lang="ru-RU" sz="3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пересекаются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2548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24597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Задание на самоподготовку.</a:t>
            </a:r>
            <a:endParaRPr lang="ru-RU" sz="4800" b="1" dirty="0">
              <a:ln w="1905"/>
              <a:solidFill>
                <a:srgbClr val="CC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053637"/>
            <a:ext cx="9144000" cy="4391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П.16, № </a:t>
            </a:r>
            <a:r>
              <a:rPr lang="ru-RU" sz="4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326; № 328; № 329</a:t>
            </a:r>
            <a:r>
              <a:rPr lang="ru-RU" sz="4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составить синквейн на понятие «Взаимное </a:t>
            </a:r>
            <a:r>
              <a:rPr lang="ru-RU" sz="4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расположение графиков линейных </a:t>
            </a:r>
            <a:r>
              <a:rPr lang="ru-RU" sz="4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функций»</a:t>
            </a:r>
            <a:endParaRPr lang="ru-RU" sz="48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74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620688"/>
            <a:ext cx="8856984" cy="3697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Пересекаются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ли графики функций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>
              <a:lnSpc>
                <a:spcPct val="150000"/>
              </a:lnSpc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4 и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–4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+ 2;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3 и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+ 3?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том случае, когда графики пересекаются, постройте их. Определите по графику координаты точки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пересечения.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667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-10521" y="-73344"/>
            <a:ext cx="24942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Кластер</a:t>
            </a:r>
            <a:endParaRPr lang="ru-RU" sz="4800" b="1" dirty="0">
              <a:ln w="1905"/>
              <a:solidFill>
                <a:srgbClr val="CC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11762" y="111321"/>
            <a:ext cx="3952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Примеры </a:t>
            </a:r>
            <a:r>
              <a:rPr lang="ru-RU" sz="2400" i="1" dirty="0" smtClean="0"/>
              <a:t>линейной функции</a:t>
            </a:r>
            <a:endParaRPr lang="ru-RU" sz="2400" i="1" dirty="0"/>
          </a:p>
        </p:txBody>
      </p:sp>
      <p:grpSp>
        <p:nvGrpSpPr>
          <p:cNvPr id="49" name="Группа 48"/>
          <p:cNvGrpSpPr/>
          <p:nvPr/>
        </p:nvGrpSpPr>
        <p:grpSpPr>
          <a:xfrm>
            <a:off x="205561" y="5543503"/>
            <a:ext cx="1903361" cy="1301337"/>
            <a:chOff x="164080" y="1052736"/>
            <a:chExt cx="2033865" cy="1301337"/>
          </a:xfrm>
        </p:grpSpPr>
        <p:sp>
          <p:nvSpPr>
            <p:cNvPr id="50" name="Выноска-облако 49"/>
            <p:cNvSpPr/>
            <p:nvPr/>
          </p:nvSpPr>
          <p:spPr>
            <a:xfrm>
              <a:off x="164080" y="1052736"/>
              <a:ext cx="2008055" cy="1301337"/>
            </a:xfrm>
            <a:prstGeom prst="cloudCallout">
              <a:avLst>
                <a:gd name="adj1" fmla="val -47509"/>
                <a:gd name="adj2" fmla="val 11281"/>
              </a:avLst>
            </a:prstGeom>
            <a:solidFill>
              <a:srgbClr val="00FF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Прямоугольник 50"/>
                <p:cNvSpPr/>
                <p:nvPr/>
              </p:nvSpPr>
              <p:spPr>
                <a:xfrm>
                  <a:off x="183490" y="1436925"/>
                  <a:ext cx="2014455" cy="71481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/>
                  <a:r>
                    <a:rPr lang="ru-RU" sz="2800" b="1" i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у</a:t>
                  </a:r>
                  <a:r>
                    <a:rPr lang="ru-RU" sz="2800" b="1" dirty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2800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=</a:t>
                  </a:r>
                  <a14:m>
                    <m:oMath xmlns:m="http://schemas.openxmlformats.org/officeDocument/2006/math">
                      <m:r>
                        <a:rPr lang="ru-RU" sz="2800" b="1" i="1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𝟏𝟏</m:t>
                      </m:r>
                      <m:r>
                        <a:rPr lang="ru-RU" sz="2800" b="1" i="1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𝟖</m:t>
                          </m:r>
                        </m:den>
                      </m:f>
                      <m:r>
                        <a:rPr lang="ru-RU" sz="2800" b="1" i="1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х</m:t>
                      </m:r>
                    </m:oMath>
                  </a14:m>
                  <a:endParaRPr lang="ru-RU" sz="28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>
            <p:sp>
              <p:nvSpPr>
                <p:cNvPr id="51" name="Прямоугольник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490" y="1436925"/>
                  <a:ext cx="2014455" cy="71481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6472" b="-847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2" name="Группа 51"/>
          <p:cNvGrpSpPr/>
          <p:nvPr/>
        </p:nvGrpSpPr>
        <p:grpSpPr>
          <a:xfrm>
            <a:off x="65143" y="1767269"/>
            <a:ext cx="2089089" cy="1441115"/>
            <a:chOff x="164080" y="1052736"/>
            <a:chExt cx="2008055" cy="1301337"/>
          </a:xfrm>
        </p:grpSpPr>
        <p:sp>
          <p:nvSpPr>
            <p:cNvPr id="53" name="Выноска-облако 52"/>
            <p:cNvSpPr/>
            <p:nvPr/>
          </p:nvSpPr>
          <p:spPr>
            <a:xfrm>
              <a:off x="164080" y="1052736"/>
              <a:ext cx="2008055" cy="1301337"/>
            </a:xfrm>
            <a:prstGeom prst="cloudCallout">
              <a:avLst>
                <a:gd name="adj1" fmla="val -47509"/>
                <a:gd name="adj2" fmla="val 11281"/>
              </a:avLst>
            </a:prstGeom>
            <a:solidFill>
              <a:srgbClr val="00FF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4" name="Прямоугольник 53"/>
                <p:cNvSpPr/>
                <p:nvPr/>
              </p:nvSpPr>
              <p:spPr>
                <a:xfrm>
                  <a:off x="238661" y="1301563"/>
                  <a:ext cx="1773057" cy="645364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lvl="0" algn="ctr"/>
                  <a:r>
                    <a:rPr lang="ru-RU" sz="2800" b="1" i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у</a:t>
                  </a:r>
                  <a:r>
                    <a:rPr lang="ru-RU" sz="2800" b="1" dirty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2800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=0,5</a:t>
                  </a:r>
                  <a14:m>
                    <m:oMath xmlns:m="http://schemas.openxmlformats.org/officeDocument/2006/math">
                      <m:r>
                        <a:rPr lang="ru-RU" sz="2800" b="1" i="1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х−</m:t>
                      </m:r>
                      <m:f>
                        <m:fPr>
                          <m:ctrlP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a14:m>
                  <a:endParaRPr lang="ru-RU" sz="28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>
            <p:sp>
              <p:nvSpPr>
                <p:cNvPr id="54" name="Прямоугольник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8661" y="1301563"/>
                  <a:ext cx="1773057" cy="64536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6271" b="-9402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5" name="Группа 54"/>
          <p:cNvGrpSpPr/>
          <p:nvPr/>
        </p:nvGrpSpPr>
        <p:grpSpPr>
          <a:xfrm>
            <a:off x="170085" y="810007"/>
            <a:ext cx="1879207" cy="940084"/>
            <a:chOff x="164080" y="1052736"/>
            <a:chExt cx="2008055" cy="1301337"/>
          </a:xfrm>
        </p:grpSpPr>
        <p:sp>
          <p:nvSpPr>
            <p:cNvPr id="56" name="Выноска-облако 55"/>
            <p:cNvSpPr/>
            <p:nvPr/>
          </p:nvSpPr>
          <p:spPr>
            <a:xfrm>
              <a:off x="164080" y="1052736"/>
              <a:ext cx="2008055" cy="1301337"/>
            </a:xfrm>
            <a:prstGeom prst="cloudCallout">
              <a:avLst>
                <a:gd name="adj1" fmla="val -47509"/>
                <a:gd name="adj2" fmla="val 11281"/>
              </a:avLst>
            </a:prstGeom>
            <a:solidFill>
              <a:srgbClr val="00FF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322100" y="1351750"/>
              <a:ext cx="1737237" cy="523219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ru-RU" sz="28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2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ru-RU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ru-RU" sz="28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ru-RU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– 5</a:t>
              </a:r>
              <a:endPara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2049292" y="3392488"/>
            <a:ext cx="1879207" cy="733311"/>
            <a:chOff x="-69524" y="1551856"/>
            <a:chExt cx="2008055" cy="1301337"/>
          </a:xfrm>
        </p:grpSpPr>
        <p:sp>
          <p:nvSpPr>
            <p:cNvPr id="59" name="Выноска-облако 58"/>
            <p:cNvSpPr/>
            <p:nvPr/>
          </p:nvSpPr>
          <p:spPr>
            <a:xfrm>
              <a:off x="-69524" y="1551856"/>
              <a:ext cx="2008055" cy="1301337"/>
            </a:xfrm>
            <a:prstGeom prst="cloudCallout">
              <a:avLst>
                <a:gd name="adj1" fmla="val -47509"/>
                <a:gd name="adj2" fmla="val 11281"/>
              </a:avLst>
            </a:prstGeom>
            <a:solidFill>
              <a:srgbClr val="00FF0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183935" y="1733739"/>
              <a:ext cx="1737237" cy="523221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ru-RU" sz="28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2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ru-RU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7 – 2х</a:t>
              </a:r>
              <a:endPara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2154232" y="2287645"/>
            <a:ext cx="1398825" cy="1059338"/>
            <a:chOff x="164080" y="1052736"/>
            <a:chExt cx="2008055" cy="1301337"/>
          </a:xfrm>
        </p:grpSpPr>
        <p:sp>
          <p:nvSpPr>
            <p:cNvPr id="62" name="Выноска-облако 61"/>
            <p:cNvSpPr/>
            <p:nvPr/>
          </p:nvSpPr>
          <p:spPr>
            <a:xfrm>
              <a:off x="164080" y="1052736"/>
              <a:ext cx="2008055" cy="1301337"/>
            </a:xfrm>
            <a:prstGeom prst="cloudCallout">
              <a:avLst>
                <a:gd name="adj1" fmla="val -47509"/>
                <a:gd name="adj2" fmla="val 11281"/>
              </a:avLst>
            </a:prstGeom>
            <a:solidFill>
              <a:srgbClr val="00FF0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" name="Прямоугольник 62"/>
                <p:cNvSpPr/>
                <p:nvPr/>
              </p:nvSpPr>
              <p:spPr>
                <a:xfrm>
                  <a:off x="717782" y="1174944"/>
                  <a:ext cx="945871" cy="71468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/>
                  <a:r>
                    <a:rPr lang="ru-RU" sz="2800" b="1" i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у</a:t>
                  </a:r>
                  <a:r>
                    <a:rPr lang="ru-RU" sz="2800" b="1" dirty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2800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a14:m>
                  <a:endParaRPr lang="ru-RU" sz="28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>
            <p:sp>
              <p:nvSpPr>
                <p:cNvPr id="63" name="Прямоугольник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782" y="1174944"/>
                  <a:ext cx="945871" cy="71468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36111" r="-11111" b="-3473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4" name="Группа 63"/>
          <p:cNvGrpSpPr/>
          <p:nvPr/>
        </p:nvGrpSpPr>
        <p:grpSpPr>
          <a:xfrm>
            <a:off x="5084214" y="749669"/>
            <a:ext cx="2807780" cy="1537976"/>
            <a:chOff x="289364" y="2795072"/>
            <a:chExt cx="2070749" cy="864096"/>
          </a:xfrm>
        </p:grpSpPr>
        <p:sp>
          <p:nvSpPr>
            <p:cNvPr id="65" name="Блок-схема: перфолента 64"/>
            <p:cNvSpPr/>
            <p:nvPr/>
          </p:nvSpPr>
          <p:spPr>
            <a:xfrm>
              <a:off x="363794" y="2795072"/>
              <a:ext cx="1833773" cy="864096"/>
            </a:xfrm>
            <a:prstGeom prst="flowChartPunchedTape">
              <a:avLst/>
            </a:prstGeom>
            <a:solidFill>
              <a:srgbClr val="FFFF66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289364" y="2923238"/>
              <a:ext cx="2070749" cy="6052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b="1" dirty="0">
                  <a:latin typeface="Times New Roman" pitchFamily="18" charset="0"/>
                  <a:cs typeface="Times New Roman" pitchFamily="18" charset="0"/>
                </a:rPr>
                <a:t>Линейная </a:t>
              </a: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функция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2162108" y="4289862"/>
            <a:ext cx="1414574" cy="791917"/>
            <a:chOff x="164080" y="1052736"/>
            <a:chExt cx="2008055" cy="1301337"/>
          </a:xfrm>
        </p:grpSpPr>
        <p:sp>
          <p:nvSpPr>
            <p:cNvPr id="68" name="Выноска-облако 67"/>
            <p:cNvSpPr/>
            <p:nvPr/>
          </p:nvSpPr>
          <p:spPr>
            <a:xfrm>
              <a:off x="164080" y="1052736"/>
              <a:ext cx="2008055" cy="1301337"/>
            </a:xfrm>
            <a:prstGeom prst="cloudCallout">
              <a:avLst>
                <a:gd name="adj1" fmla="val -47509"/>
                <a:gd name="adj2" fmla="val 11281"/>
              </a:avLst>
            </a:prstGeom>
            <a:solidFill>
              <a:srgbClr val="00FF0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419083" y="1321564"/>
              <a:ext cx="1543271" cy="85979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28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2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ru-RU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2х</a:t>
              </a:r>
              <a:endPara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1993977" y="1562725"/>
            <a:ext cx="1172637" cy="628090"/>
            <a:chOff x="164080" y="1052736"/>
            <a:chExt cx="2008055" cy="1301337"/>
          </a:xfrm>
        </p:grpSpPr>
        <p:sp>
          <p:nvSpPr>
            <p:cNvPr id="71" name="Выноска-облако 70"/>
            <p:cNvSpPr/>
            <p:nvPr/>
          </p:nvSpPr>
          <p:spPr>
            <a:xfrm>
              <a:off x="164080" y="1052736"/>
              <a:ext cx="2008055" cy="1301337"/>
            </a:xfrm>
            <a:prstGeom prst="cloudCallout">
              <a:avLst>
                <a:gd name="adj1" fmla="val -47509"/>
                <a:gd name="adj2" fmla="val 11281"/>
              </a:avLst>
            </a:prstGeom>
            <a:solidFill>
              <a:srgbClr val="00FF0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703864" y="1052736"/>
              <a:ext cx="99211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х = 6</a:t>
              </a:r>
              <a:endPara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170085" y="3178348"/>
            <a:ext cx="1879207" cy="1163958"/>
            <a:chOff x="164080" y="1052736"/>
            <a:chExt cx="2008055" cy="1301337"/>
          </a:xfrm>
        </p:grpSpPr>
        <p:sp>
          <p:nvSpPr>
            <p:cNvPr id="74" name="Выноска-облако 73"/>
            <p:cNvSpPr/>
            <p:nvPr/>
          </p:nvSpPr>
          <p:spPr>
            <a:xfrm>
              <a:off x="164080" y="1052736"/>
              <a:ext cx="2008055" cy="1301337"/>
            </a:xfrm>
            <a:prstGeom prst="cloudCallout">
              <a:avLst>
                <a:gd name="adj1" fmla="val -47509"/>
                <a:gd name="adj2" fmla="val 11281"/>
              </a:avLst>
            </a:prstGeom>
            <a:solidFill>
              <a:srgbClr val="00FF00"/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5" name="Прямоугольник 74"/>
                <p:cNvSpPr/>
                <p:nvPr/>
              </p:nvSpPr>
              <p:spPr>
                <a:xfrm>
                  <a:off x="465157" y="1312834"/>
                  <a:ext cx="1452894" cy="79917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/>
                  <a:r>
                    <a:rPr lang="ru-RU" sz="2800" b="1" i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у</a:t>
                  </a:r>
                  <a:r>
                    <a:rPr lang="ru-RU" sz="2800" b="1" dirty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2800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х+</m:t>
                          </m:r>
                          <m: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den>
                      </m:f>
                    </m:oMath>
                  </a14:m>
                  <a:endParaRPr lang="ru-RU" sz="28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>
            <p:sp>
              <p:nvSpPr>
                <p:cNvPr id="75" name="Прямоугольник 7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5157" y="1312834"/>
                  <a:ext cx="1452894" cy="799178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8520" b="-940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6" name="Группа 75"/>
          <p:cNvGrpSpPr/>
          <p:nvPr/>
        </p:nvGrpSpPr>
        <p:grpSpPr>
          <a:xfrm>
            <a:off x="2182681" y="5253750"/>
            <a:ext cx="1116366" cy="669682"/>
            <a:chOff x="164080" y="1052736"/>
            <a:chExt cx="2098106" cy="1301337"/>
          </a:xfrm>
        </p:grpSpPr>
        <p:sp>
          <p:nvSpPr>
            <p:cNvPr id="77" name="Выноска-облако 76"/>
            <p:cNvSpPr/>
            <p:nvPr/>
          </p:nvSpPr>
          <p:spPr>
            <a:xfrm>
              <a:off x="164080" y="1052736"/>
              <a:ext cx="2008055" cy="1301337"/>
            </a:xfrm>
            <a:prstGeom prst="cloudCallout">
              <a:avLst>
                <a:gd name="adj1" fmla="val -47509"/>
                <a:gd name="adj2" fmla="val 11281"/>
              </a:avLst>
            </a:prstGeom>
            <a:solidFill>
              <a:srgbClr val="00FF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330448" y="1113409"/>
              <a:ext cx="1931738" cy="10167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28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2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ru-RU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-2</a:t>
              </a:r>
              <a:endPara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2076665" y="735442"/>
            <a:ext cx="1074651" cy="718987"/>
            <a:chOff x="164080" y="1052736"/>
            <a:chExt cx="2008055" cy="1301337"/>
          </a:xfrm>
        </p:grpSpPr>
        <p:sp>
          <p:nvSpPr>
            <p:cNvPr id="80" name="Выноска-облако 79"/>
            <p:cNvSpPr/>
            <p:nvPr/>
          </p:nvSpPr>
          <p:spPr>
            <a:xfrm>
              <a:off x="164080" y="1052736"/>
              <a:ext cx="2008055" cy="1301337"/>
            </a:xfrm>
            <a:prstGeom prst="cloudCallout">
              <a:avLst>
                <a:gd name="adj1" fmla="val -47509"/>
                <a:gd name="adj2" fmla="val 11281"/>
              </a:avLst>
            </a:prstGeom>
            <a:solidFill>
              <a:srgbClr val="00FF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694659" y="1216376"/>
              <a:ext cx="992118" cy="5232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х = 0</a:t>
              </a:r>
              <a:endPara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172213" y="4257592"/>
            <a:ext cx="1879207" cy="1301337"/>
            <a:chOff x="164080" y="1052736"/>
            <a:chExt cx="2008055" cy="1301337"/>
          </a:xfrm>
        </p:grpSpPr>
        <p:sp>
          <p:nvSpPr>
            <p:cNvPr id="84" name="Выноска-облако 83"/>
            <p:cNvSpPr/>
            <p:nvPr/>
          </p:nvSpPr>
          <p:spPr>
            <a:xfrm>
              <a:off x="164080" y="1052736"/>
              <a:ext cx="2008055" cy="1301337"/>
            </a:xfrm>
            <a:prstGeom prst="cloudCallout">
              <a:avLst>
                <a:gd name="adj1" fmla="val -47509"/>
                <a:gd name="adj2" fmla="val 11281"/>
              </a:avLst>
            </a:prstGeom>
            <a:solidFill>
              <a:srgbClr val="00FF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5" name="Прямоугольник 84"/>
                <p:cNvSpPr/>
                <p:nvPr/>
              </p:nvSpPr>
              <p:spPr>
                <a:xfrm>
                  <a:off x="269623" y="1392645"/>
                  <a:ext cx="1711133" cy="874983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lvl="0" algn="ctr"/>
                  <a:r>
                    <a:rPr lang="ru-RU" sz="2800" b="1" i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у</a:t>
                  </a:r>
                  <a:r>
                    <a:rPr lang="ru-RU" sz="2800" b="1" dirty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2800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ru-RU" sz="32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2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х</m:t>
                              </m:r>
                            </m:e>
                            <m:sup>
                              <m:r>
                                <a:rPr lang="ru-RU" sz="32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ru-RU" sz="32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</m:den>
                      </m:f>
                    </m:oMath>
                  </a14:m>
                  <a:r>
                    <a:rPr lang="ru-RU" sz="2800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 - 1</a:t>
                  </a:r>
                  <a:endParaRPr lang="ru-RU" sz="28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>
            <p:sp>
              <p:nvSpPr>
                <p:cNvPr id="85" name="Прямоугольник 8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9623" y="1392645"/>
                  <a:ext cx="1711133" cy="874983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7224" r="-7224" b="-4861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4921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-36095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Какой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из графиков расположен выше?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Прямоугольник 19"/>
              <p:cNvSpPr/>
              <p:nvPr/>
            </p:nvSpPr>
            <p:spPr>
              <a:xfrm>
                <a:off x="395536" y="2348880"/>
                <a:ext cx="4362092" cy="9615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dirty="0" smtClean="0">
                    <a:latin typeface="Times New Roman" pitchFamily="18" charset="0"/>
                    <a:cs typeface="Times New Roman" pitchFamily="18" charset="0"/>
                  </a:rPr>
                  <a:t>б) у = –х или у = –х +</a:t>
                </a:r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3200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  <a:endParaRPr lang="ru-RU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348880"/>
                <a:ext cx="4362092" cy="961545"/>
              </a:xfrm>
              <a:prstGeom prst="rect">
                <a:avLst/>
              </a:prstGeom>
              <a:blipFill rotWithShape="1">
                <a:blip r:embed="rId2"/>
                <a:stretch>
                  <a:fillRect l="-3636" r="-2937" b="-25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 20"/>
          <p:cNvSpPr/>
          <p:nvPr/>
        </p:nvSpPr>
        <p:spPr>
          <a:xfrm>
            <a:off x="395536" y="1251966"/>
            <a:ext cx="41985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2;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9552" y="4221088"/>
            <a:ext cx="32175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2 или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4.</a:t>
            </a:r>
          </a:p>
        </p:txBody>
      </p:sp>
    </p:spTree>
    <p:extLst>
      <p:ext uri="{BB962C8B-B14F-4D97-AF65-F5344CB8AC3E}">
        <p14:creationId xmlns:p14="http://schemas.microsoft.com/office/powerpoint/2010/main" val="227953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25034"/>
            <a:ext cx="8928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Назовите координаты точек пересечения графиков функций с осями координат. Какие особенности этих точек?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60004" y="1594694"/>
            <a:ext cx="2880000" cy="2160000"/>
            <a:chOff x="60004" y="1594694"/>
            <a:chExt cx="2880000" cy="2160000"/>
          </a:xfrm>
        </p:grpSpPr>
        <p:pic>
          <p:nvPicPr>
            <p:cNvPr id="6" name="Рисунок 5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04" y="1594694"/>
              <a:ext cx="2880000" cy="2160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107504" y="1795217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а)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151597" y="1594693"/>
            <a:ext cx="2880000" cy="2160000"/>
            <a:chOff x="3151597" y="1594693"/>
            <a:chExt cx="2880000" cy="2160000"/>
          </a:xfrm>
        </p:grpSpPr>
        <p:pic>
          <p:nvPicPr>
            <p:cNvPr id="7" name="Рисунок 6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1597" y="1594693"/>
              <a:ext cx="2880000" cy="2160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3347864" y="1795216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б)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156495" y="1594694"/>
            <a:ext cx="2880000" cy="2160000"/>
            <a:chOff x="6156495" y="1594694"/>
            <a:chExt cx="2880000" cy="216000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495" y="1594694"/>
              <a:ext cx="2880000" cy="216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6300192" y="1801362"/>
              <a:ext cx="4539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в)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44678" y="4047189"/>
            <a:ext cx="2880000" cy="2612526"/>
            <a:chOff x="44678" y="4047189"/>
            <a:chExt cx="2880000" cy="2612526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78" y="4047189"/>
              <a:ext cx="2880000" cy="2612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36651" y="4221088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г)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131840" y="4080189"/>
            <a:ext cx="2880000" cy="2546526"/>
            <a:chOff x="3131840" y="4080189"/>
            <a:chExt cx="2880000" cy="2546526"/>
          </a:xfrm>
        </p:grpSpPr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0" y="4080189"/>
              <a:ext cx="2880000" cy="2546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3320443" y="4246204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д)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156176" y="4080189"/>
            <a:ext cx="2880000" cy="2521864"/>
            <a:chOff x="6156176" y="4080189"/>
            <a:chExt cx="2880000" cy="2521864"/>
          </a:xfrm>
        </p:grpSpPr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176" y="4080189"/>
              <a:ext cx="2880000" cy="2521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6294999" y="4221087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е)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41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29118" y="0"/>
            <a:ext cx="8799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Упражнения: № 322 (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а, б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в, г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42248" y="679591"/>
            <a:ext cx="9144000" cy="612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№ 322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2800" i="1" dirty="0" smtClean="0">
                <a:latin typeface="Times New Roman"/>
                <a:ea typeface="Calibri"/>
                <a:cs typeface="Times New Roman"/>
              </a:rPr>
              <a:t>Решение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:</a:t>
            </a:r>
            <a:endParaRPr lang="ru-RU" sz="2800" dirty="0">
              <a:latin typeface="Times New Roman"/>
              <a:ea typeface="Calibri"/>
              <a:cs typeface="Times New Roman"/>
            </a:endParaRPr>
          </a:p>
          <a:p>
            <a:pPr indent="228600" algn="just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а)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у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–2,4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+ 9,6.</a:t>
            </a:r>
          </a:p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Точка пересечения с осью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имеет ординату, равную нулю. Найдем её абсциссу, решив уравнение:</a:t>
            </a:r>
          </a:p>
          <a:p>
            <a:pPr indent="228600" algn="just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–2,4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+ 9,6 = 0;</a:t>
            </a:r>
          </a:p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–2,4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– 9,6;</a:t>
            </a:r>
          </a:p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– 9,6 : (–2,4);</a:t>
            </a:r>
          </a:p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4.</a:t>
            </a:r>
          </a:p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(4; 0) – точка пересечения с осью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</a:t>
            </a:r>
          </a:p>
          <a:p>
            <a:pPr indent="228600" algn="just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Точка пересечения с осью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у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имеет абсциссу, равную нулю. Найдем её ординату по формуле:</a:t>
            </a:r>
          </a:p>
          <a:p>
            <a:pPr indent="228600" algn="just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Если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0, то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у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–2,4 · 0 + 9,6 = 9,6.</a:t>
            </a:r>
          </a:p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(0; 9,6) – точка пересечения с осью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у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</a:t>
            </a:r>
            <a:endParaRPr lang="ru-RU" sz="2800" dirty="0"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423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42248" y="679591"/>
            <a:ext cx="9144000" cy="6024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№ 322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2800" i="1" dirty="0" smtClean="0">
                <a:latin typeface="Times New Roman"/>
                <a:ea typeface="Calibri"/>
                <a:cs typeface="Times New Roman"/>
              </a:rPr>
              <a:t>Решение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:</a:t>
            </a:r>
            <a:endParaRPr lang="ru-RU" sz="2800" dirty="0">
              <a:latin typeface="Times New Roman"/>
              <a:ea typeface="Calibri"/>
              <a:cs typeface="Times New Roman"/>
            </a:endParaRPr>
          </a:p>
          <a:p>
            <a:pPr indent="22860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б)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у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–0,7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– 28.</a:t>
            </a:r>
          </a:p>
          <a:p>
            <a:pPr indent="22860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Если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у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0,	то   –0,7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– 28 = 0;</a:t>
            </a: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			       –0,7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28;</a:t>
            </a: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sz="2800" i="1" dirty="0">
                <a:latin typeface="Times New Roman"/>
                <a:ea typeface="Calibri"/>
                <a:cs typeface="Times New Roman"/>
              </a:rPr>
              <a:t>			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     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28 : (–0,7);</a:t>
            </a: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			      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–40.</a:t>
            </a: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(–40; 0).</a:t>
            </a:r>
          </a:p>
          <a:p>
            <a:pPr indent="22860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Если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0,	то  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у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–0,7 · 0 – 28 = –28.</a:t>
            </a: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(0; –28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).</a:t>
            </a:r>
            <a:endParaRPr lang="ru-RU" sz="2800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9118" y="0"/>
            <a:ext cx="8799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Упражнения: № 322 (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а, б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в, г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67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42248" y="679591"/>
            <a:ext cx="91440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Bef>
                <a:spcPts val="30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№ 322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2800" i="1" dirty="0" smtClean="0">
                <a:latin typeface="Times New Roman"/>
                <a:ea typeface="Calibri"/>
                <a:cs typeface="Times New Roman"/>
              </a:rPr>
              <a:t>Решение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:</a:t>
            </a:r>
            <a:endParaRPr lang="ru-RU" sz="2800" dirty="0">
              <a:latin typeface="Times New Roman"/>
              <a:ea typeface="Calibri"/>
              <a:cs typeface="Times New Roman"/>
            </a:endParaRPr>
          </a:p>
          <a:p>
            <a:pPr indent="228600" algn="just">
              <a:spcBef>
                <a:spcPts val="300"/>
              </a:spcBef>
              <a:spcAft>
                <a:spcPts val="0"/>
              </a:spcAft>
            </a:pP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у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1,2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+ 6.</a:t>
            </a:r>
          </a:p>
          <a:p>
            <a:pPr indent="228600" algn="just">
              <a:spcBef>
                <a:spcPts val="300"/>
              </a:spcBef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Если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у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0,	то   1,2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+ 6 = 0;</a:t>
            </a:r>
          </a:p>
          <a:p>
            <a:pPr indent="228600"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			       1,2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–6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;</a:t>
            </a:r>
          </a:p>
          <a:p>
            <a:pPr indent="228600"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			      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–6 : 1,2;</a:t>
            </a:r>
          </a:p>
          <a:p>
            <a:pPr indent="228600"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			      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–5.</a:t>
            </a:r>
          </a:p>
          <a:p>
            <a:pPr indent="228600"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(–5; 0).</a:t>
            </a:r>
          </a:p>
          <a:p>
            <a:pPr indent="228600" algn="just">
              <a:spcBef>
                <a:spcPts val="300"/>
              </a:spcBef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Если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0,	то   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у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1,2 · 0 + 6 = 6.</a:t>
            </a:r>
          </a:p>
          <a:p>
            <a:pPr indent="228600"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(0; 6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).</a:t>
            </a:r>
            <a:endParaRPr lang="ru-RU" sz="2800" dirty="0">
              <a:latin typeface="Times New Roman"/>
              <a:ea typeface="Calibri"/>
              <a:cs typeface="Times New Roman"/>
            </a:endParaRPr>
          </a:p>
          <a:p>
            <a:pPr indent="228600" algn="just">
              <a:spcBef>
                <a:spcPts val="300"/>
              </a:spcBef>
              <a:spcAft>
                <a:spcPts val="0"/>
              </a:spcAft>
            </a:pPr>
            <a:endParaRPr lang="ru-RU" sz="2800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9118" y="0"/>
            <a:ext cx="8799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Упражнения: № 322 (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а, б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в, г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22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42248" y="679591"/>
            <a:ext cx="9144000" cy="4208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Bef>
                <a:spcPts val="30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№ 322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2800" i="1" dirty="0" smtClean="0">
                <a:latin typeface="Times New Roman"/>
                <a:ea typeface="Calibri"/>
                <a:cs typeface="Times New Roman"/>
              </a:rPr>
              <a:t>Решение:</a:t>
            </a: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pPr indent="228600" algn="just">
              <a:spcBef>
                <a:spcPts val="300"/>
              </a:spcBef>
              <a:spcAft>
                <a:spcPts val="0"/>
              </a:spcAft>
            </a:pP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у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–5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+ 2.</a:t>
            </a:r>
          </a:p>
          <a:p>
            <a:pPr indent="228600" algn="just">
              <a:spcBef>
                <a:spcPts val="300"/>
              </a:spcBef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Если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у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0,	то   –5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+ 2 = 0;</a:t>
            </a:r>
          </a:p>
          <a:p>
            <a:pPr indent="228600"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			       –5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–2;</a:t>
            </a:r>
          </a:p>
          <a:p>
            <a:pPr indent="228600"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			      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–2 : (–5);</a:t>
            </a:r>
          </a:p>
          <a:p>
            <a:pPr indent="228600"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			      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0,4.</a:t>
            </a:r>
          </a:p>
          <a:p>
            <a:pPr indent="228600"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(0,4; 0).</a:t>
            </a:r>
          </a:p>
          <a:p>
            <a:pPr indent="228600" algn="just">
              <a:spcBef>
                <a:spcPts val="300"/>
              </a:spcBef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Если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0, то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у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–5 · 0 + 2 = 2.</a:t>
            </a:r>
          </a:p>
          <a:p>
            <a:pPr indent="228600"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(0; 2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).</a:t>
            </a:r>
            <a:endParaRPr lang="ru-RU" sz="2800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9118" y="0"/>
            <a:ext cx="8799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Упражнения: № 322 (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а, б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в, г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52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99392"/>
            <a:ext cx="9144000" cy="7004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lnSpc>
                <a:spcPct val="150000"/>
              </a:lnSpc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Графики линейных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функций пересекают ось 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либо под </a:t>
            </a:r>
            <a:r>
              <a:rPr lang="ru-RU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острым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углом  с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положительным направлением оси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(при </a:t>
            </a:r>
            <a:r>
              <a:rPr lang="en-US" sz="3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&gt;0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либо под </a:t>
            </a:r>
            <a:r>
              <a:rPr lang="ru-RU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тупым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3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&lt;0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Угол зависит от знака 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>
              <a:lnSpc>
                <a:spcPct val="150000"/>
              </a:lnSpc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38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то прямая </a:t>
            </a:r>
            <a:r>
              <a:rPr lang="ru-RU" sz="38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параллельна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оси 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Так как от 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зависит угол, то 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называют </a:t>
            </a:r>
            <a:r>
              <a:rPr lang="ru-RU" sz="3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угловым коэффициентом прямой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884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582</Words>
  <Application>Microsoft Office PowerPoint</Application>
  <PresentationFormat>Экран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</cp:lastModifiedBy>
  <cp:revision>219</cp:revision>
  <dcterms:created xsi:type="dcterms:W3CDTF">2012-11-04T16:40:22Z</dcterms:created>
  <dcterms:modified xsi:type="dcterms:W3CDTF">2012-11-11T19:35:23Z</dcterms:modified>
</cp:coreProperties>
</file>