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99"/>
    <a:srgbClr val="E6E105"/>
    <a:srgbClr val="000066"/>
    <a:srgbClr val="0000FF"/>
    <a:srgbClr val="FDF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07ABA1-F6BF-48D0-9A74-1C99E6A1353C}" type="doc">
      <dgm:prSet loTypeId="urn:microsoft.com/office/officeart/2005/8/layout/matrix3" loCatId="matrix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A533CC59-9C7A-4063-854C-AAD0B41D6F47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25% услышанного материала</a:t>
          </a:r>
          <a:endParaRPr lang="ru-RU" b="1" dirty="0">
            <a:solidFill>
              <a:srgbClr val="000099"/>
            </a:solidFill>
          </a:endParaRPr>
        </a:p>
      </dgm:t>
    </dgm:pt>
    <dgm:pt modelId="{D731298D-3F63-4795-AED8-6CC142E68225}" type="parTrans" cxnId="{12C5AEFB-361F-4250-8E4A-89BAFC68D4FC}">
      <dgm:prSet/>
      <dgm:spPr/>
      <dgm:t>
        <a:bodyPr/>
        <a:lstStyle/>
        <a:p>
          <a:endParaRPr lang="ru-RU"/>
        </a:p>
      </dgm:t>
    </dgm:pt>
    <dgm:pt modelId="{D4E2F1B8-C0B0-4261-B1D0-CBA45FF44ACD}" type="sibTrans" cxnId="{12C5AEFB-361F-4250-8E4A-89BAFC68D4FC}">
      <dgm:prSet/>
      <dgm:spPr/>
      <dgm:t>
        <a:bodyPr/>
        <a:lstStyle/>
        <a:p>
          <a:endParaRPr lang="ru-RU"/>
        </a:p>
      </dgm:t>
    </dgm:pt>
    <dgm:pt modelId="{240C5105-FBED-4B8A-A533-70D425ECB74B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33% увиденного</a:t>
          </a:r>
          <a:endParaRPr lang="ru-RU" b="1" dirty="0">
            <a:solidFill>
              <a:srgbClr val="000099"/>
            </a:solidFill>
          </a:endParaRPr>
        </a:p>
      </dgm:t>
    </dgm:pt>
    <dgm:pt modelId="{7CB03615-B6F3-45B6-A9CE-A5EA2EF84B7F}" type="parTrans" cxnId="{B10EB2F2-F437-4AA1-ABBA-3AF4A159939F}">
      <dgm:prSet/>
      <dgm:spPr/>
      <dgm:t>
        <a:bodyPr/>
        <a:lstStyle/>
        <a:p>
          <a:endParaRPr lang="ru-RU"/>
        </a:p>
      </dgm:t>
    </dgm:pt>
    <dgm:pt modelId="{CB59A62E-C80D-47A9-BC22-E1052F1D0A63}" type="sibTrans" cxnId="{B10EB2F2-F437-4AA1-ABBA-3AF4A159939F}">
      <dgm:prSet/>
      <dgm:spPr/>
      <dgm:t>
        <a:bodyPr/>
        <a:lstStyle/>
        <a:p>
          <a:endParaRPr lang="ru-RU"/>
        </a:p>
      </dgm:t>
    </dgm:pt>
    <dgm:pt modelId="{67403ECF-818D-4B1E-B14D-5327E970D21F}">
      <dgm:prSet phldrT="[Текст]"/>
      <dgm:spPr/>
      <dgm:t>
        <a:bodyPr/>
        <a:lstStyle/>
        <a:p>
          <a:r>
            <a:rPr lang="ru-RU" b="1" dirty="0" smtClean="0">
              <a:solidFill>
                <a:srgbClr val="000099"/>
              </a:solidFill>
            </a:rPr>
            <a:t>50% увиденного и услышанного</a:t>
          </a:r>
          <a:endParaRPr lang="ru-RU" b="1" dirty="0">
            <a:solidFill>
              <a:srgbClr val="000099"/>
            </a:solidFill>
          </a:endParaRPr>
        </a:p>
      </dgm:t>
    </dgm:pt>
    <dgm:pt modelId="{E54B8C0A-1792-4241-A9E3-DDEF56C2524A}" type="parTrans" cxnId="{DBA5DD6D-79BC-47E8-B8EC-3823888B80CB}">
      <dgm:prSet/>
      <dgm:spPr/>
      <dgm:t>
        <a:bodyPr/>
        <a:lstStyle/>
        <a:p>
          <a:endParaRPr lang="ru-RU"/>
        </a:p>
      </dgm:t>
    </dgm:pt>
    <dgm:pt modelId="{637A2A3F-FF7A-4BC2-86A1-6AAC9B830596}" type="sibTrans" cxnId="{DBA5DD6D-79BC-47E8-B8EC-3823888B80CB}">
      <dgm:prSet/>
      <dgm:spPr/>
      <dgm:t>
        <a:bodyPr/>
        <a:lstStyle/>
        <a:p>
          <a:endParaRPr lang="ru-RU"/>
        </a:p>
      </dgm:t>
    </dgm:pt>
    <dgm:pt modelId="{5DDE0B19-05E9-489D-907B-170E60D0788E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0099"/>
              </a:solidFill>
            </a:rPr>
            <a:t>75% материала, если ученик вовлечен в активные действия в процессе обучения</a:t>
          </a:r>
          <a:endParaRPr lang="ru-RU" sz="1400" b="1" dirty="0">
            <a:solidFill>
              <a:srgbClr val="000099"/>
            </a:solidFill>
          </a:endParaRPr>
        </a:p>
      </dgm:t>
    </dgm:pt>
    <dgm:pt modelId="{381730CD-CB6E-490D-92A7-8732DCA33268}" type="parTrans" cxnId="{02DE7DFB-A0DD-4618-AD76-2B54F200B314}">
      <dgm:prSet/>
      <dgm:spPr/>
      <dgm:t>
        <a:bodyPr/>
        <a:lstStyle/>
        <a:p>
          <a:endParaRPr lang="ru-RU"/>
        </a:p>
      </dgm:t>
    </dgm:pt>
    <dgm:pt modelId="{15498965-F6AA-453D-A98C-2B86F8E5C47B}" type="sibTrans" cxnId="{02DE7DFB-A0DD-4618-AD76-2B54F200B314}">
      <dgm:prSet/>
      <dgm:spPr/>
      <dgm:t>
        <a:bodyPr/>
        <a:lstStyle/>
        <a:p>
          <a:endParaRPr lang="ru-RU"/>
        </a:p>
      </dgm:t>
    </dgm:pt>
    <dgm:pt modelId="{AAA8C6AE-8D5C-4ABF-AC6A-8CB4786F3FB3}" type="pres">
      <dgm:prSet presAssocID="{1C07ABA1-F6BF-48D0-9A74-1C99E6A1353C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324C1F-2594-477E-BD89-36FC884A157D}" type="pres">
      <dgm:prSet presAssocID="{1C07ABA1-F6BF-48D0-9A74-1C99E6A1353C}" presName="diamond" presStyleLbl="bgShp" presStyleIdx="0" presStyleCnt="1"/>
      <dgm:spPr/>
    </dgm:pt>
    <dgm:pt modelId="{179CEA1E-D144-4A90-94D2-877756A593C2}" type="pres">
      <dgm:prSet presAssocID="{1C07ABA1-F6BF-48D0-9A74-1C99E6A1353C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EB4F11-71F9-4B7C-9A45-1270E6BB66C3}" type="pres">
      <dgm:prSet presAssocID="{1C07ABA1-F6BF-48D0-9A74-1C99E6A1353C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0A811-B77B-4106-A108-11CB0DF685FC}" type="pres">
      <dgm:prSet presAssocID="{1C07ABA1-F6BF-48D0-9A74-1C99E6A1353C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0C1F5C-A829-498E-9259-A47DA6CC0FB7}" type="pres">
      <dgm:prSet presAssocID="{1C07ABA1-F6BF-48D0-9A74-1C99E6A1353C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FDF9DD-5795-46ED-83AB-61AFB9C45788}" type="presOf" srcId="{240C5105-FBED-4B8A-A533-70D425ECB74B}" destId="{08EB4F11-71F9-4B7C-9A45-1270E6BB66C3}" srcOrd="0" destOrd="0" presId="urn:microsoft.com/office/officeart/2005/8/layout/matrix3"/>
    <dgm:cxn modelId="{DBD7E14E-E248-4B7A-8749-3C49C26269B3}" type="presOf" srcId="{1C07ABA1-F6BF-48D0-9A74-1C99E6A1353C}" destId="{AAA8C6AE-8D5C-4ABF-AC6A-8CB4786F3FB3}" srcOrd="0" destOrd="0" presId="urn:microsoft.com/office/officeart/2005/8/layout/matrix3"/>
    <dgm:cxn modelId="{F1EBC899-9B1F-40FE-A976-B00CB3EDFBFC}" type="presOf" srcId="{A533CC59-9C7A-4063-854C-AAD0B41D6F47}" destId="{179CEA1E-D144-4A90-94D2-877756A593C2}" srcOrd="0" destOrd="0" presId="urn:microsoft.com/office/officeart/2005/8/layout/matrix3"/>
    <dgm:cxn modelId="{B10EB2F2-F437-4AA1-ABBA-3AF4A159939F}" srcId="{1C07ABA1-F6BF-48D0-9A74-1C99E6A1353C}" destId="{240C5105-FBED-4B8A-A533-70D425ECB74B}" srcOrd="1" destOrd="0" parTransId="{7CB03615-B6F3-45B6-A9CE-A5EA2EF84B7F}" sibTransId="{CB59A62E-C80D-47A9-BC22-E1052F1D0A63}"/>
    <dgm:cxn modelId="{FB67D512-6A9A-4FBA-A896-D34C3C620578}" type="presOf" srcId="{5DDE0B19-05E9-489D-907B-170E60D0788E}" destId="{510C1F5C-A829-498E-9259-A47DA6CC0FB7}" srcOrd="0" destOrd="0" presId="urn:microsoft.com/office/officeart/2005/8/layout/matrix3"/>
    <dgm:cxn modelId="{02DE7DFB-A0DD-4618-AD76-2B54F200B314}" srcId="{1C07ABA1-F6BF-48D0-9A74-1C99E6A1353C}" destId="{5DDE0B19-05E9-489D-907B-170E60D0788E}" srcOrd="3" destOrd="0" parTransId="{381730CD-CB6E-490D-92A7-8732DCA33268}" sibTransId="{15498965-F6AA-453D-A98C-2B86F8E5C47B}"/>
    <dgm:cxn modelId="{12C5AEFB-361F-4250-8E4A-89BAFC68D4FC}" srcId="{1C07ABA1-F6BF-48D0-9A74-1C99E6A1353C}" destId="{A533CC59-9C7A-4063-854C-AAD0B41D6F47}" srcOrd="0" destOrd="0" parTransId="{D731298D-3F63-4795-AED8-6CC142E68225}" sibTransId="{D4E2F1B8-C0B0-4261-B1D0-CBA45FF44ACD}"/>
    <dgm:cxn modelId="{9EB5E28D-DC0C-4B33-A6A4-262E5FDED67A}" type="presOf" srcId="{67403ECF-818D-4B1E-B14D-5327E970D21F}" destId="{0AB0A811-B77B-4106-A108-11CB0DF685FC}" srcOrd="0" destOrd="0" presId="urn:microsoft.com/office/officeart/2005/8/layout/matrix3"/>
    <dgm:cxn modelId="{DBA5DD6D-79BC-47E8-B8EC-3823888B80CB}" srcId="{1C07ABA1-F6BF-48D0-9A74-1C99E6A1353C}" destId="{67403ECF-818D-4B1E-B14D-5327E970D21F}" srcOrd="2" destOrd="0" parTransId="{E54B8C0A-1792-4241-A9E3-DDEF56C2524A}" sibTransId="{637A2A3F-FF7A-4BC2-86A1-6AAC9B830596}"/>
    <dgm:cxn modelId="{C5FEA60F-95AA-4EE0-B1E2-D2310616CF79}" type="presParOf" srcId="{AAA8C6AE-8D5C-4ABF-AC6A-8CB4786F3FB3}" destId="{D0324C1F-2594-477E-BD89-36FC884A157D}" srcOrd="0" destOrd="0" presId="urn:microsoft.com/office/officeart/2005/8/layout/matrix3"/>
    <dgm:cxn modelId="{35DBC099-979E-42D4-91AE-3F49009286C4}" type="presParOf" srcId="{AAA8C6AE-8D5C-4ABF-AC6A-8CB4786F3FB3}" destId="{179CEA1E-D144-4A90-94D2-877756A593C2}" srcOrd="1" destOrd="0" presId="urn:microsoft.com/office/officeart/2005/8/layout/matrix3"/>
    <dgm:cxn modelId="{50D9DB93-4B87-4D46-9EF4-300FD0AC6BE1}" type="presParOf" srcId="{AAA8C6AE-8D5C-4ABF-AC6A-8CB4786F3FB3}" destId="{08EB4F11-71F9-4B7C-9A45-1270E6BB66C3}" srcOrd="2" destOrd="0" presId="urn:microsoft.com/office/officeart/2005/8/layout/matrix3"/>
    <dgm:cxn modelId="{6CB06BE3-BD06-4E4A-8313-621A88B10D9A}" type="presParOf" srcId="{AAA8C6AE-8D5C-4ABF-AC6A-8CB4786F3FB3}" destId="{0AB0A811-B77B-4106-A108-11CB0DF685FC}" srcOrd="3" destOrd="0" presId="urn:microsoft.com/office/officeart/2005/8/layout/matrix3"/>
    <dgm:cxn modelId="{64387798-0B7C-4CB8-88C0-DB509D8C5E3F}" type="presParOf" srcId="{AAA8C6AE-8D5C-4ABF-AC6A-8CB4786F3FB3}" destId="{510C1F5C-A829-498E-9259-A47DA6CC0FB7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324C1F-2594-477E-BD89-36FC884A157D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CEA1E-D144-4A90-94D2-877756A593C2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99"/>
              </a:solidFill>
            </a:rPr>
            <a:t>25% услышанного материала</a:t>
          </a:r>
          <a:endParaRPr lang="ru-RU" sz="1500" b="1" kern="1200" dirty="0">
            <a:solidFill>
              <a:srgbClr val="000099"/>
            </a:solidFill>
          </a:endParaRPr>
        </a:p>
      </dsp:txBody>
      <dsp:txXfrm>
        <a:off x="1479451" y="463451"/>
        <a:ext cx="1430218" cy="1430218"/>
      </dsp:txXfrm>
    </dsp:sp>
    <dsp:sp modelId="{08EB4F11-71F9-4B7C-9A45-1270E6BB66C3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99"/>
              </a:solidFill>
            </a:rPr>
            <a:t>33% увиденного</a:t>
          </a:r>
          <a:endParaRPr lang="ru-RU" sz="1500" b="1" kern="1200" dirty="0">
            <a:solidFill>
              <a:srgbClr val="000099"/>
            </a:solidFill>
          </a:endParaRPr>
        </a:p>
      </dsp:txBody>
      <dsp:txXfrm>
        <a:off x="3186331" y="463451"/>
        <a:ext cx="1430218" cy="1430218"/>
      </dsp:txXfrm>
    </dsp:sp>
    <dsp:sp modelId="{0AB0A811-B77B-4106-A108-11CB0DF685FC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0099"/>
              </a:solidFill>
            </a:rPr>
            <a:t>50% увиденного и услышанного</a:t>
          </a:r>
          <a:endParaRPr lang="ru-RU" sz="1500" b="1" kern="1200" dirty="0">
            <a:solidFill>
              <a:srgbClr val="000099"/>
            </a:solidFill>
          </a:endParaRPr>
        </a:p>
      </dsp:txBody>
      <dsp:txXfrm>
        <a:off x="1479451" y="2170331"/>
        <a:ext cx="1430218" cy="1430218"/>
      </dsp:txXfrm>
    </dsp:sp>
    <dsp:sp modelId="{510C1F5C-A829-498E-9259-A47DA6CC0FB7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0099"/>
              </a:solidFill>
            </a:rPr>
            <a:t>75% материала, если ученик вовлечен в активные действия в процессе обучения</a:t>
          </a:r>
          <a:endParaRPr lang="ru-RU" sz="1400" b="1" kern="1200" dirty="0">
            <a:solidFill>
              <a:srgbClr val="000099"/>
            </a:solidFill>
          </a:endParaRPr>
        </a:p>
      </dsp:txBody>
      <dsp:txXfrm>
        <a:off x="3186331" y="2170331"/>
        <a:ext cx="1430218" cy="14302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DC3F1A-2DD0-441E-B170-5A4441DF50F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116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872C4-8BFB-467B-8049-E8902BB0C95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215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801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801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58B45-2EC9-4633-8B58-E66E12A8503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375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90765-88D7-4238-90A6-8D0349849EA5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335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FE952-E523-45DD-ABC0-9877D02469D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1484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8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59313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2BD2F-3F31-4655-A925-09BB27D5872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1994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795F7-B1E1-48A4-A3C1-CDC2DAEA6801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357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2B40C-FC98-4378-A6A2-0B4E8FCD0182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9844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778721-4650-4B8E-AE46-EB32DD241270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811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4FAE1-02F7-4110-A7E3-F44E8DD46083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1914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DF477-AC45-455B-B24A-E815C1DEA4C8}" type="slidenum">
              <a:rPr lang="ru-RU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848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em.adamzat.kz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1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gradFill rotWithShape="1">
            <a:gsLst>
              <a:gs pos="0">
                <a:srgbClr val="FDFDA1">
                  <a:alpha val="39999"/>
                </a:srgbClr>
              </a:gs>
              <a:gs pos="100000">
                <a:schemeClr val="bg1">
                  <a:alpha val="41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28775"/>
            <a:ext cx="8229600" cy="4525963"/>
          </a:xfrm>
          <a:prstGeom prst="rect">
            <a:avLst/>
          </a:prstGeom>
          <a:gradFill rotWithShape="1">
            <a:gsLst>
              <a:gs pos="0">
                <a:srgbClr val="FDFDA1">
                  <a:alpha val="31000"/>
                </a:srgbClr>
              </a:gs>
              <a:gs pos="100000">
                <a:schemeClr val="bg1">
                  <a:alpha val="24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5C1E288-C3BC-4124-B59B-BAD587BB00D9}" type="slidenum">
              <a:rPr lang="ru-RU"/>
              <a:pPr/>
              <a:t>‹#›</a:t>
            </a:fld>
            <a:endParaRPr lang="ru-RU" dirty="0"/>
          </a:p>
        </p:txBody>
      </p:sp>
      <p:sp>
        <p:nvSpPr>
          <p:cNvPr id="1032" name="Text Box 8">
            <a:hlinkClick r:id="rId14"/>
          </p:cNvPr>
          <p:cNvSpPr txBox="1">
            <a:spLocks noChangeArrowheads="1"/>
          </p:cNvSpPr>
          <p:nvPr/>
        </p:nvSpPr>
        <p:spPr bwMode="auto">
          <a:xfrm>
            <a:off x="4716463" y="6491288"/>
            <a:ext cx="44275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>
                <a:solidFill>
                  <a:srgbClr val="E6E105"/>
                </a:solidFill>
              </a:rPr>
              <a:t>Математика пәні мұғалімдерінің сайты</a:t>
            </a:r>
            <a:endParaRPr lang="ru-RU" dirty="0">
              <a:solidFill>
                <a:srgbClr val="E6E105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00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0000CC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0000CC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00CC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00CC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00CC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school-collection.edu.ru/catalog/res/f5488ca9-c6ab-47cf-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" name="Rectangle 30"/>
          <p:cNvSpPr>
            <a:spLocks noGrp="1" noChangeArrowheads="1"/>
          </p:cNvSpPr>
          <p:nvPr>
            <p:ph type="ctrTitle"/>
          </p:nvPr>
        </p:nvSpPr>
        <p:spPr>
          <a:xfrm>
            <a:off x="323528" y="1844824"/>
            <a:ext cx="8640960" cy="4176464"/>
          </a:xfrm>
        </p:spPr>
        <p:txBody>
          <a:bodyPr/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Calibri"/>
                <a:ea typeface="Calibri"/>
                <a:cs typeface="Times New Roman"/>
              </a:rPr>
            </a:b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Calibri"/>
                <a:ea typeface="Calibri"/>
                <a:cs typeface="Times New Roman"/>
              </a:rPr>
            </a:b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r>
              <a:rPr lang="ru-RU" sz="2000" dirty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latin typeface="Calibri"/>
                <a:ea typeface="Calibri"/>
                <a:cs typeface="Times New Roman"/>
              </a:rPr>
            </a:br>
            <a: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  <a:t>Реализация программы </a:t>
            </a:r>
            <a:r>
              <a:rPr lang="ru-RU" sz="4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4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  <a:t>«Компьютер для школьника»</a:t>
            </a:r>
            <a:br>
              <a:rPr lang="ru-RU" sz="4000" b="1" dirty="0" smtClean="0">
                <a:effectLst/>
                <a:latin typeface="Times New Roman"/>
                <a:ea typeface="Times New Roman"/>
                <a:cs typeface="Times New Roman"/>
              </a:rPr>
            </a:b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>                                                                                             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Из опыта работы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                 учителя </a:t>
            </a: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математики 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/>
            </a:r>
            <a:br>
              <a:rPr lang="ru-RU" sz="24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                                                   Фроловой Натальи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Ивановны</a:t>
            </a:r>
            <a:br>
              <a:rPr lang="ru-RU" sz="2400" b="1" dirty="0" smtClean="0">
                <a:latin typeface="Times New Roman"/>
                <a:ea typeface="Times New Roman"/>
                <a:cs typeface="Times New Roman"/>
              </a:rPr>
            </a:b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2012 год.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/>
            </a:r>
            <a:br>
              <a:rPr lang="ru-RU" sz="2400" dirty="0">
                <a:latin typeface="Calibri"/>
                <a:ea typeface="Calibri"/>
                <a:cs typeface="Times New Roman"/>
              </a:rPr>
            </a:br>
            <a:r>
              <a:rPr lang="ru-RU" sz="2400" b="1" dirty="0">
                <a:latin typeface="Times New Roman"/>
                <a:ea typeface="Times New Roman"/>
                <a:cs typeface="Times New Roman"/>
              </a:rPr>
              <a:t>                                                            </a:t>
            </a:r>
            <a:r>
              <a:rPr lang="ru-RU" sz="2400" b="1" dirty="0" smtClean="0">
                <a:latin typeface="Times New Roman"/>
                <a:ea typeface="Times New Roman"/>
                <a:cs typeface="Times New Roman"/>
              </a:rPr>
              <a:t>          </a:t>
            </a: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000" dirty="0" smtClean="0"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effectLst/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 smtClean="0">
                <a:latin typeface="Calibri"/>
                <a:ea typeface="Times New Roman"/>
                <a:cs typeface="Times New Roman"/>
              </a:rPr>
            </a:br>
            <a:r>
              <a:rPr lang="ru-RU" sz="2000" dirty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>
                <a:latin typeface="Calibri"/>
                <a:ea typeface="Times New Roman"/>
                <a:cs typeface="Times New Roman"/>
              </a:rPr>
            </a:br>
            <a:r>
              <a:rPr lang="ru-RU" sz="2000" dirty="0" smtClean="0">
                <a:latin typeface="Calibri"/>
                <a:ea typeface="Times New Roman"/>
                <a:cs typeface="Times New Roman"/>
              </a:rPr>
              <a:t/>
            </a:r>
            <a:br>
              <a:rPr lang="ru-RU" sz="2000" dirty="0" smtClean="0">
                <a:latin typeface="Calibri"/>
                <a:ea typeface="Times New Roman"/>
                <a:cs typeface="Times New Roman"/>
              </a:rPr>
            </a:br>
            <a:r>
              <a:rPr lang="ru-RU" sz="2800" dirty="0" smtClean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2800" dirty="0" smtClean="0">
                <a:effectLst/>
                <a:latin typeface="Calibri"/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464096" cy="118864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404665"/>
            <a:ext cx="9324528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n>
                  <a:solidFill>
                    <a:srgbClr val="000099"/>
                  </a:solidFill>
                </a:ln>
                <a:effectLst/>
                <a:latin typeface="Times New Roman"/>
                <a:ea typeface="Times New Roman"/>
                <a:cs typeface="Times New Roman"/>
              </a:rPr>
              <a:t>Государственное бюджетное специальное (коррекционное) образовательное учреждение школа – интернат №2,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ln>
                  <a:solidFill>
                    <a:srgbClr val="000099"/>
                  </a:solidFill>
                </a:ln>
                <a:effectLst/>
                <a:latin typeface="Times New Roman"/>
                <a:ea typeface="Times New Roman"/>
                <a:cs typeface="Times New Roman"/>
              </a:rPr>
              <a:t>г. о. Жигулевск, Самарской области.</a:t>
            </a:r>
            <a:endParaRPr lang="ru-RU" sz="2400" dirty="0">
              <a:ln>
                <a:solidFill>
                  <a:srgbClr val="000099"/>
                </a:solidFill>
              </a:ln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63961"/>
            <a:ext cx="2633663" cy="185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</a:t>
            </a:r>
          </a:p>
          <a:p>
            <a:r>
              <a:rPr lang="ru-RU" sz="3200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dirty="0" smtClean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sz="32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От того, насколько ученики хорошо знают приемы работы с компьютерными программами с мышью и клавиатурой, зависит темп и, в конечном счете, успех урока. Для слабо подготовленных детей необходимо больше внимания уделять технологии работы с программой. Грамотные учащиеся способны быстро ориентироваться в программе и операционной среде. В этом случае задача учителя сильно облегчается. Однако в этом случае следует особо обращать внимание учащихся на дисциплину работы на уроке.</a:t>
            </a:r>
          </a:p>
          <a:p>
            <a:r>
              <a:rPr lang="ru-RU" sz="3200" i="1" dirty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3200" i="1" dirty="0" smtClean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       </a:t>
            </a:r>
            <a:r>
              <a:rPr lang="ru-RU" sz="3200" i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 </a:t>
            </a:r>
            <a:endParaRPr lang="ru-RU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06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59983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     Включение в ход урока информационно–компьютерных технологий делает процесс обучения математике интересным и занимательным, создаёт у детей бодрое, рабочее настроение, облегчает преодоление трудностей в усвоении учебного материала. Разнообразные моменты применения информационно–компьютерных технологий, при помощи которых решается та или иная умственная задача, поддерживают и усиливают интерес детей к учебному предмету. Компьютер может и должен рассматриваться, как могущественный рычаг умственного развития ребёнка. </a:t>
            </a:r>
            <a:endParaRPr lang="ru-RU" sz="28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Применяя информационные технологии, мне удалось:</a:t>
            </a:r>
            <a:endParaRPr lang="ru-RU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083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668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u="sng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Выводы:</a:t>
            </a:r>
            <a:endParaRPr lang="ru-RU" sz="22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u="sng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Компьютер практически решает проблему индивидуализации обучения</a:t>
            </a:r>
            <a:r>
              <a:rPr lang="ru-RU" sz="2200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. Обычно ученики, медленнее своих товарищей усваивающие объяснения учителя, стесняются поднимать руку, задавать вопросы. Имея, в качестве партнёра компьютер, они могут многократно повторять материал в удобном для себя темпе и контролировать степень его усвоения.</a:t>
            </a:r>
            <a:endParaRPr lang="ru-RU" sz="2200" dirty="0">
              <a:solidFill>
                <a:srgbClr val="000099"/>
              </a:solidFill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u="sng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Компьютер позволяет усилить мотивацию учения</a:t>
            </a:r>
            <a:r>
              <a:rPr lang="ru-RU" sz="2200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. Усвоение знаний, связанных с большим объёмом цифровой и иной конкретной информации, путём активного диалога с персональным компьютером более эффективно и интересно для ученика, чем штудирование скучных страниц учебника. </a:t>
            </a:r>
            <a:endParaRPr lang="ru-RU" sz="22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u="sng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 Компьютер позволяет устранить одну из важнейших причин отрицательного отношения к учёбе – неуспех, </a:t>
            </a:r>
            <a:r>
              <a:rPr lang="ru-RU" sz="2200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обусловленный непониманием сути проблемы, значительными пробелами в знаниях и т. д. На компьютере ученик получает возможность довести решение любой проблемы до конца, опираясь на необходимую помощь. </a:t>
            </a:r>
            <a:endParaRPr lang="ru-RU" sz="2200" dirty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030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56895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000099"/>
                </a:solidFill>
                <a:effectLst/>
                <a:latin typeface="Times New Roman"/>
                <a:ea typeface="Calibri"/>
                <a:cs typeface="Times New Roman"/>
              </a:rPr>
              <a:t>           Однако не факт, что использование компьютера на уроке даёт возможность овладеть математикой «легко и счастливо». Лёгких путей в науку нет. Но необходимо использовать все возможности для того, чтобы дети учились с интересом, чтобы большинство подростков испытали и осознали притягательные стороны математики, её возможности в совершенствовании умственных способностей,  в преодолении трудностей. 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368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0"/>
            <a:ext cx="8568952" cy="470898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endParaRPr lang="ru-RU" sz="6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СПАСИБО </a:t>
            </a:r>
          </a:p>
          <a:p>
            <a:pPr algn="ctr"/>
            <a:r>
              <a:rPr lang="ru-RU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/>
                <a:cs typeface="Times New Roman"/>
              </a:rPr>
              <a:t>ЗА СОТРУДНИЧЕСТВО!</a:t>
            </a:r>
            <a:endParaRPr lang="ru-RU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1385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4704"/>
            <a:ext cx="842493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Источники</a:t>
            </a:r>
            <a:r>
              <a:rPr lang="ru-RU" sz="2400" dirty="0" smtClean="0">
                <a:solidFill>
                  <a:srgbClr val="0000CC"/>
                </a:solidFill>
              </a:rPr>
              <a:t>:</a:t>
            </a:r>
          </a:p>
          <a:p>
            <a:endParaRPr lang="ru-RU" sz="24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CC"/>
                </a:solidFill>
              </a:rPr>
              <a:t> </a:t>
            </a:r>
            <a:r>
              <a:rPr lang="ru-RU" sz="2400" dirty="0">
                <a:solidFill>
                  <a:srgbClr val="0000CC"/>
                </a:solidFill>
                <a:hlinkClick r:id="rId2"/>
              </a:rPr>
              <a:t>http://</a:t>
            </a:r>
            <a:r>
              <a:rPr lang="ru-RU" sz="2400" dirty="0" smtClean="0">
                <a:solidFill>
                  <a:srgbClr val="0000CC"/>
                </a:solidFill>
                <a:hlinkClick r:id="rId2"/>
              </a:rPr>
              <a:t>school-collection.edu.ru/catalog/res/f5488ca9-c6ab-47cf-</a:t>
            </a:r>
            <a:r>
              <a:rPr lang="ru-RU" sz="2400" dirty="0" smtClean="0">
                <a:solidFill>
                  <a:srgbClr val="0000CC"/>
                </a:solidFill>
              </a:rPr>
              <a:t> Единая </a:t>
            </a:r>
            <a:r>
              <a:rPr lang="ru-RU" sz="2400" dirty="0">
                <a:solidFill>
                  <a:srgbClr val="0000CC"/>
                </a:solidFill>
              </a:rPr>
              <a:t>коллекция Цифровых Образовательных Ресурсов </a:t>
            </a:r>
            <a:endParaRPr lang="ru-RU" sz="2400" dirty="0" smtClean="0">
              <a:solidFill>
                <a:srgbClr val="0000CC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endParaRPr lang="en-US" sz="2400" dirty="0">
              <a:solidFill>
                <a:srgbClr val="0000CC"/>
              </a:solidFill>
            </a:endParaRP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 smtClean="0">
                <a:solidFill>
                  <a:srgbClr val="0000CC"/>
                </a:solidFill>
              </a:rPr>
              <a:t>http</a:t>
            </a:r>
            <a:r>
              <a:rPr lang="ru-RU" sz="2400" dirty="0">
                <a:solidFill>
                  <a:srgbClr val="0000CC"/>
                </a:solidFill>
              </a:rPr>
              <a:t>://pedsovet.org/ Всероссийский Интернет-педсовет.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>
                <a:solidFill>
                  <a:srgbClr val="0000CC"/>
                </a:solidFill>
              </a:rPr>
              <a:t>http://www.math.ru/ Интернет-поддержка учителей математики.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>
                <a:solidFill>
                  <a:srgbClr val="0000CC"/>
                </a:solidFill>
              </a:rPr>
              <a:t>http://www.it-n.ru/ Сеть творческих учителей. 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ru-RU" sz="2400" dirty="0">
                <a:solidFill>
                  <a:srgbClr val="0000CC"/>
                </a:solidFill>
              </a:rPr>
              <a:t>http://www.som.fsio.ru/ Сетевое объединение методистов. 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107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863600" y="404813"/>
            <a:ext cx="8280400" cy="645318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/>
                <a:ea typeface="Times New Roman"/>
                <a:cs typeface="Times New Roman"/>
              </a:rPr>
              <a:t>      В своей деятельности каждый современный учитель должен  стремиться к тому, чтобы учащиеся умели вступать в диалог и </a:t>
            </a:r>
            <a:r>
              <a:rPr lang="ru-RU" sz="2200" dirty="0" smtClean="0">
                <a:latin typeface="Times New Roman"/>
                <a:ea typeface="Times New Roman"/>
                <a:cs typeface="Times New Roman"/>
              </a:rPr>
              <a:t>их понимали</a:t>
            </a:r>
            <a:r>
              <a:rPr lang="ru-RU" sz="2200" dirty="0" smtClean="0">
                <a:effectLst/>
                <a:latin typeface="Times New Roman"/>
                <a:ea typeface="Times New Roman"/>
                <a:cs typeface="Times New Roman"/>
              </a:rPr>
              <a:t>, свободно владели информационными технологиями, были способны к самоопределению и самообразованию.</a:t>
            </a:r>
            <a:endParaRPr lang="ru-RU" sz="2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/>
                <a:ea typeface="Times New Roman"/>
                <a:cs typeface="Times New Roman"/>
              </a:rPr>
              <a:t>      Информационные технологии стали неотъемлемой частью общества и оказывают влияние на процессы обучения и систему образования в целом.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 smtClean="0"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200" i="1" dirty="0" smtClean="0">
                <a:effectLst/>
                <a:latin typeface="Times New Roman"/>
                <a:ea typeface="Times New Roman"/>
                <a:cs typeface="Times New Roman"/>
              </a:rPr>
              <a:t>    </a:t>
            </a:r>
            <a:r>
              <a:rPr lang="ru-RU" sz="2200" dirty="0" smtClean="0">
                <a:effectLst/>
                <a:latin typeface="Times New Roman"/>
                <a:ea typeface="Times New Roman"/>
                <a:cs typeface="Times New Roman"/>
              </a:rPr>
              <a:t>Учащимся нашей школы надо создать оптимальные условия для развития их потенциальных возможностей, духовного начала, формирования самостоятельности, способности к самообразованию, самореализации.  Данная цель может быть достигнута с помощью применения новых информационных технологий в процессе обучения. Использование их в образовательном процессе позволяет повысить наглядность обучения и мотивацию к нему. </a:t>
            </a:r>
            <a:endParaRPr lang="ru-RU" sz="2200" dirty="0" smtClean="0"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6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3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3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76672"/>
            <a:ext cx="91440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Применение ИКТ на уроках математики способствует: </a:t>
            </a:r>
            <a:endParaRPr lang="ru-RU" sz="32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Активизации познавательной деятельности учащихся. </a:t>
            </a:r>
            <a:endParaRPr lang="ru-RU" sz="32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Развитию вариативности мышления, математической логики.</a:t>
            </a:r>
            <a:endParaRPr lang="ru-RU" sz="32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sz="32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Направленности мыслительной деятельности учащихся на поиск и исследование</a:t>
            </a:r>
            <a:r>
              <a:rPr lang="ru-RU" sz="2800" dirty="0" smtClean="0"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0238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640960" cy="1189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200" b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По данным исследований, в памяти человека остается </a:t>
            </a:r>
            <a:endParaRPr lang="ru-RU" sz="3200" dirty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97896141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659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8"/>
            <a:ext cx="9144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 В связи с ограниченными техническими возможностями школы я использую компьютерные технологии в комплексе с традиционными методами обучения. Главная методическая проблема преподавания для меня смещается от того, «как лучше рассказать материал», к тому, «как лучше показать». Применять компьютерные программы можно на любом этапе урока: при изучении нового материала, закреплении, на обобщающих уроках, при повторении, а так же во внеклассной работе. </a:t>
            </a:r>
          </a:p>
          <a:p>
            <a:pPr algn="just"/>
            <a:r>
              <a:rPr lang="ru-RU" sz="32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Основная задача состоит в том, чтобы правильно организовать работу учащихся. </a:t>
            </a:r>
            <a:endParaRPr lang="ru-RU" sz="32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4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9144000" cy="678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Что я использую в своей работе:</a:t>
            </a:r>
            <a:endParaRPr lang="ru-RU" sz="1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использую компьютерные презентации, чтобы более качественно реализовать принципы наглядности и доступности при обучении, эффективнее использовать время на уроке, создавать проблемные ситуации на уроке, что активизирует познавательную деятельность учащихся. </a:t>
            </a:r>
            <a:endParaRPr lang="ru-RU" sz="1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обучающие и контролирующие тесты, при этом учащийся получает объективную оценку своих знаний и умений и рекомендации по ликвидации пробелов. Конфиденциальность полученных результатов благоприятно сказывается на психическом здоровье ребёнка.</a:t>
            </a:r>
            <a:endParaRPr lang="ru-RU" sz="1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программы-тренажёры, позволяющие проводить коррекцию  знаний с  каждым учеником по любой теме, видеть анализ работы учащихся с целью ликвидации пробелов в знаниях.</a:t>
            </a:r>
            <a:endParaRPr lang="ru-RU" sz="1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средства диагностики и контроля, такие, как обычная самостоятельная работа с быстрой проверкой выполнения.</a:t>
            </a:r>
            <a:endParaRPr lang="ru-RU" sz="1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Выполнение учащимися  домашних   заданий  творческого характера по  теме урока, которые  позволяют расширить программные рамки темы. (исторический материал или другое)</a:t>
            </a:r>
            <a:endParaRPr lang="ru-RU" sz="1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использование компьютера для вычисления, построения графиков и многое другое.</a:t>
            </a:r>
            <a:endParaRPr lang="ru-RU" sz="1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        Среди технических новинок, приходящих сегодня в школу, особое место занимают </a:t>
            </a:r>
            <a:r>
              <a:rPr lang="ru-RU" b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интерактивные доски. </a:t>
            </a: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Интерактивная доска – уникальное учебное оборудование, которое  мне хотелось бы иметь в своем кабинете.</a:t>
            </a:r>
            <a:endParaRPr lang="ru-RU" sz="1400" dirty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15212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"/>
            <a:ext cx="9144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С</a:t>
            </a:r>
            <a:r>
              <a:rPr lang="ru-RU" sz="2400" b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хема урока</a:t>
            </a:r>
            <a:r>
              <a:rPr lang="ru-RU" sz="24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b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проверки, оценки и коррекции   знаний,  навыков и умений.  </a:t>
            </a:r>
            <a:endParaRPr lang="ru-RU" sz="2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 Рассмотрю, например, следующую ситуацию: 5 Г класс, неоднороден по математической подготовке, некоторые ребята технологически готовы  плохо. </a:t>
            </a:r>
            <a:endParaRPr lang="ru-RU" sz="2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  Урок  по новому материалу  я провожу с применением презентации, а вот уроки  проверки, оценки и коррекции   знаний,  навыков и умений  могут проводиться  следующим образом:</a:t>
            </a:r>
            <a:endParaRPr lang="ru-RU" sz="2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   Класс условно разбит на 3 группы (средние, слабые и очень слабые).  Для каждой из подгрупп можно выделить свою цель урока. Получается три урока в одном. Применение ноутбука  дает возможность  дифференцировать задания не только по уровню сложности, но и по цели урока.</a:t>
            </a:r>
            <a:endParaRPr lang="ru-RU" sz="2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Главным остается вопрос организации урока и дисциплины работы с программой.</a:t>
            </a:r>
            <a:endParaRPr lang="ru-RU" sz="24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6460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98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Каждой из групп я готовлю четкое небольшое модульное задание, рассчитанное на 10-12 минут самостоятельной работы с ноутбуком.</a:t>
            </a:r>
            <a:r>
              <a:rPr lang="ru-RU" sz="2800" b="1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Как обеспечить в такой ситуации равномерную загруженность учащихся, избежать суеты и неразберихи? </a:t>
            </a:r>
            <a:r>
              <a:rPr lang="ru-RU" sz="28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Я исхожу из того, что каждое задание индивидуальное и работа в парах  не предусмотрена. </a:t>
            </a:r>
            <a:endParaRPr lang="ru-RU" sz="2800" dirty="0" smtClean="0">
              <a:solidFill>
                <a:srgbClr val="000099"/>
              </a:solidFill>
              <a:effectLst/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        Таким образом, урок разбивается на пять этапов. Второй  этап начинается для всех одновременно. А вот смена этапов для каждого учащегося индивидуальна. Учащиеся второй и третьей подгрупп знают очередность своей работы за ноутбуком. Как только учащийся первой подгруппы освободил ноутбук, за него сразу садится учащийся второй подгруппы, а потом - третьей. </a:t>
            </a:r>
            <a:endParaRPr lang="ru-RU" sz="2800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41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 Учащиеся первой подгруппы освобождают рабочее место, как правило, быстро. Все время приходится следить за тем, чтобы учащиеся </a:t>
            </a:r>
            <a:r>
              <a:rPr lang="ru-RU" dirty="0" smtClean="0">
                <a:solidFill>
                  <a:srgbClr val="000099"/>
                </a:solidFill>
                <a:latin typeface="Times New Roman"/>
                <a:ea typeface="Times New Roman"/>
                <a:cs typeface="Times New Roman"/>
              </a:rPr>
              <a:t>соблюдали очередность</a:t>
            </a:r>
            <a:r>
              <a:rPr lang="ru-RU" dirty="0" smtClean="0">
                <a:solidFill>
                  <a:srgbClr val="000099"/>
                </a:solidFill>
                <a:effectLst/>
                <a:latin typeface="Times New Roman"/>
                <a:ea typeface="Times New Roman"/>
                <a:cs typeface="Times New Roman"/>
              </a:rPr>
              <a:t>.</a:t>
            </a:r>
            <a:endParaRPr lang="ru-RU" dirty="0">
              <a:solidFill>
                <a:srgbClr val="000099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8232673"/>
              </p:ext>
            </p:extLst>
          </p:nvPr>
        </p:nvGraphicFramePr>
        <p:xfrm>
          <a:off x="0" y="1649424"/>
          <a:ext cx="9144001" cy="5241344"/>
        </p:xfrm>
        <a:graphic>
          <a:graphicData uri="http://schemas.openxmlformats.org/drawingml/2006/table">
            <a:tbl>
              <a:tblPr firstRow="1" firstCol="1" bandRow="1"/>
              <a:tblGrid>
                <a:gridCol w="387482"/>
                <a:gridCol w="1222136"/>
                <a:gridCol w="2408067"/>
                <a:gridCol w="2358164"/>
                <a:gridCol w="2768152"/>
              </a:tblGrid>
              <a:tr h="7722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Время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Средняя подгруппа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Слабая подгруппа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Очень слабая подгруппа</a:t>
                      </a:r>
                      <a:endParaRPr lang="ru-RU" sz="2000" b="1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мин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Постановка цели урока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584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10-12 мин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за ноутбуком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(остальные по карточкам).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учебником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учителем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7985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10-12 мин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учебником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за ноутбуком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(остальные по карточкам).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с учебником и тетрадью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8446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10-12 мин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задач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Решение задач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Работа за ноутбуком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u="sng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(остальные по карточкам).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15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4-5 мин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Подведение итогов урока, домашнее </a:t>
                      </a:r>
                      <a:r>
                        <a:rPr lang="ru-RU" sz="200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задание.</a:t>
                      </a:r>
                      <a:endParaRPr lang="ru-RU" sz="2000" dirty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" y="664540"/>
            <a:ext cx="914400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Задания для  учащихся всех  подгрупп строятся по примерной схеме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99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rgbClr val="000099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42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em1">
  <a:themeElements>
    <a:clrScheme name="mate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ate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e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e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e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e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te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e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e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e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e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e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te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matem1</Template>
  <TotalTime>149</TotalTime>
  <Words>1097</Words>
  <Application>Microsoft Office PowerPoint</Application>
  <PresentationFormat>Экран (4:3)</PresentationFormat>
  <Paragraphs>87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matem1</vt:lpstr>
      <vt:lpstr>          Реализация программы  «Компьютер для школьника»                                                                                                 Из опыта работы                   учителя математики                                                       Фроловой Натальи Ивановны 2012 год.                                                                           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 «Компьютер для школьника»          Из опыта работы  Фроловой Н.И.                                                                учителя математики</dc:title>
  <dc:creator>Фролова</dc:creator>
  <cp:lastModifiedBy>Фролова</cp:lastModifiedBy>
  <cp:revision>17</cp:revision>
  <dcterms:created xsi:type="dcterms:W3CDTF">2012-02-26T06:38:52Z</dcterms:created>
  <dcterms:modified xsi:type="dcterms:W3CDTF">2012-12-09T08:52:39Z</dcterms:modified>
</cp:coreProperties>
</file>