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5" r:id="rId2"/>
    <p:sldId id="257" r:id="rId3"/>
    <p:sldId id="258" r:id="rId4"/>
    <p:sldId id="259" r:id="rId5"/>
    <p:sldId id="261" r:id="rId6"/>
    <p:sldId id="263" r:id="rId7"/>
    <p:sldId id="266" r:id="rId8"/>
    <p:sldId id="269" r:id="rId9"/>
    <p:sldId id="271" r:id="rId10"/>
    <p:sldId id="267" r:id="rId11"/>
    <p:sldId id="268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05" autoAdjust="0"/>
  </p:normalViewPr>
  <p:slideViewPr>
    <p:cSldViewPr>
      <p:cViewPr varScale="1">
        <p:scale>
          <a:sx n="75" d="100"/>
          <a:sy n="75" d="100"/>
        </p:scale>
        <p:origin x="-36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6E955-0545-4B45-8AE3-DA1A4CEEE8B0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855C8-83C3-475F-BA36-782E6154AE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377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855C8-83C3-475F-BA36-782E6154AE8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275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09A69-EF19-4191-9EFF-F7C039ECFE80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BAB6C-3E1F-4406-AE66-BD758DF75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908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09A69-EF19-4191-9EFF-F7C039ECFE80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BAB6C-3E1F-4406-AE66-BD758DF75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446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09A69-EF19-4191-9EFF-F7C039ECFE80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BAB6C-3E1F-4406-AE66-BD758DF75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70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09A69-EF19-4191-9EFF-F7C039ECFE80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BAB6C-3E1F-4406-AE66-BD758DF75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900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09A69-EF19-4191-9EFF-F7C039ECFE80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BAB6C-3E1F-4406-AE66-BD758DF75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09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09A69-EF19-4191-9EFF-F7C039ECFE80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BAB6C-3E1F-4406-AE66-BD758DF75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488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09A69-EF19-4191-9EFF-F7C039ECFE80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BAB6C-3E1F-4406-AE66-BD758DF75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864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09A69-EF19-4191-9EFF-F7C039ECFE80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BAB6C-3E1F-4406-AE66-BD758DF75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158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09A69-EF19-4191-9EFF-F7C039ECFE80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BAB6C-3E1F-4406-AE66-BD758DF75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921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09A69-EF19-4191-9EFF-F7C039ECFE80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BAB6C-3E1F-4406-AE66-BD758DF75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66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09A69-EF19-4191-9EFF-F7C039ECFE80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BAB6C-3E1F-4406-AE66-BD758DF75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349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09A69-EF19-4191-9EFF-F7C039ECFE80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BAB6C-3E1F-4406-AE66-BD758DF75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936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635487"/>
            <a:ext cx="3329947" cy="249746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35496" y="1412776"/>
            <a:ext cx="9036496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7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33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Линейная функция и её график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9783" y="404664"/>
            <a:ext cx="242989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Московское СВУ</a:t>
            </a:r>
            <a:endParaRPr lang="ru-RU" sz="2000" b="1" spc="150" dirty="0">
              <a:ln w="11430"/>
              <a:solidFill>
                <a:srgbClr val="C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84972" y="6132947"/>
            <a:ext cx="58681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>
                <a:ln w="11430"/>
                <a:solidFill>
                  <a:srgbClr val="0033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Преподаватель математики Каримова С.Р.</a:t>
            </a: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207531" cy="365125"/>
          </a:xfrm>
        </p:spPr>
        <p:txBody>
          <a:bodyPr/>
          <a:lstStyle/>
          <a:p>
            <a:fld id="{33D54441-D21A-4B86-8402-889E002506BA}" type="datetime1">
              <a:rPr lang="ru-RU" sz="1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07.11.2012</a:t>
            </a:fld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 descr="C:\Users\К\AppData\Local\Microsoft\Windows\Temporary Internet Files\Content.IE5\D5T0L381\MC900431503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301765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019044" y="4437112"/>
            <a:ext cx="842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Урок 1</a:t>
            </a:r>
            <a:endParaRPr lang="ru-RU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20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4" y="980728"/>
            <a:ext cx="9144001" cy="3545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836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656"/>
            <a:ext cx="9144000" cy="4475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97152"/>
            <a:ext cx="8712968" cy="1833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122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849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Задание на самоподготовку: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п.16, </a:t>
            </a: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Вопросы  (4-6), стр. 78.</a:t>
            </a: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№ 314;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318; № 320.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934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C:\Users\К\AppData\Local\Microsoft\Windows\Temporary Internet Files\Content.IE5\YH14NKDY\MC90025119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97028"/>
            <a:ext cx="911657" cy="8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4" y="1281210"/>
            <a:ext cx="9079035" cy="4740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11560" y="264387"/>
            <a:ext cx="2843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Устная работа</a:t>
            </a:r>
            <a:endParaRPr lang="ru-RU" sz="3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45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227762"/>
              </p:ext>
            </p:extLst>
          </p:nvPr>
        </p:nvGraphicFramePr>
        <p:xfrm>
          <a:off x="338068" y="4437112"/>
          <a:ext cx="8563660" cy="17281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63660"/>
              </a:tblGrid>
              <a:tr h="1728192">
                <a:tc>
                  <a:txBody>
                    <a:bodyPr/>
                    <a:lstStyle/>
                    <a:p>
                      <a:pPr indent="228600"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Линейной функцией называется функция, которую можно задать формулой вида </a:t>
                      </a:r>
                      <a:r>
                        <a:rPr lang="ru-RU" sz="3200" b="1" u="sng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</a:t>
                      </a:r>
                      <a:r>
                        <a:rPr lang="ru-RU" sz="3200" b="1" u="sng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kx + b</a:t>
                      </a:r>
                      <a:r>
                        <a:rPr lang="ru-RU" sz="3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где</a:t>
                      </a:r>
                      <a:r>
                        <a:rPr lang="ru-RU" sz="3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x – </a:t>
                      </a:r>
                      <a:r>
                        <a:rPr lang="ru-RU" sz="2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независимая переменная</a:t>
                      </a:r>
                      <a:r>
                        <a:rPr lang="ru-RU" sz="3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k </a:t>
                      </a:r>
                      <a:r>
                        <a:rPr lang="ru-RU" sz="2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3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 – </a:t>
                      </a:r>
                      <a:r>
                        <a:rPr lang="ru-RU" sz="2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некоторые числа.</a:t>
                      </a:r>
                      <a:endParaRPr lang="ru-RU" sz="28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150" marR="57150" marT="57150" marB="5715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-16102"/>
            <a:ext cx="19077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Пример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58" y="913447"/>
            <a:ext cx="8942769" cy="393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58" y="1556792"/>
            <a:ext cx="8912690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097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отличие </a:t>
            </a: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 определения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прямой пропорциональности</a:t>
            </a: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где </a:t>
            </a:r>
            <a:r>
              <a:rPr lang="ru-RU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3200">
                <a:solidFill>
                  <a:srgbClr val="FF0000"/>
                </a:solidFill>
                <a:latin typeface="Symbol"/>
                <a:ea typeface="Calibri"/>
                <a:cs typeface="Symbol"/>
              </a:rPr>
              <a:t>¹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в формуле линейной функции коэффициенты </a:t>
            </a:r>
            <a:r>
              <a:rPr lang="ru-RU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любые числа, то есть могут равняться нулю. Причем как по отдельности, так и одновременно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 случае если </a:t>
            </a:r>
            <a:r>
              <a:rPr lang="ru-RU" sz="3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3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3200">
                <a:solidFill>
                  <a:srgbClr val="00B0F0"/>
                </a:solidFill>
                <a:latin typeface="Symbol"/>
                <a:ea typeface="Calibri"/>
                <a:cs typeface="Symbol"/>
              </a:rPr>
              <a:t>¹</a:t>
            </a:r>
            <a:r>
              <a:rPr lang="ru-RU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0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= 0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функция </a:t>
            </a:r>
            <a:r>
              <a:rPr lang="ru-RU" sz="3200" b="1" i="1" u="sng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200" b="1" u="sng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3200" b="1" i="1" u="sng" dirty="0">
                <a:latin typeface="Times New Roman" pitchFamily="18" charset="0"/>
                <a:cs typeface="Times New Roman" pitchFamily="18" charset="0"/>
              </a:rPr>
              <a:t>kx</a:t>
            </a:r>
            <a:r>
              <a:rPr lang="ru-RU" sz="3200" b="1" u="sng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3200" b="1" i="1" u="sng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принимает вид </a:t>
            </a:r>
            <a:r>
              <a:rPr lang="ru-RU" sz="3200" b="1" i="1" u="sng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200" b="1" u="sng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3200" b="1" i="1" u="sng" dirty="0">
                <a:latin typeface="Times New Roman" pitchFamily="18" charset="0"/>
                <a:cs typeface="Times New Roman" pitchFamily="18" charset="0"/>
              </a:rPr>
              <a:t>kx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то есть является прямой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пропорциональностью. Делаем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вывод: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графиком линейной функции в этом случае является прямая, проходящая через начало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координат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520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Рассмотрим </a:t>
            </a:r>
            <a:r>
              <a:rPr lang="ru-RU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случай </a:t>
            </a:r>
            <a:r>
              <a:rPr lang="ru-RU" sz="36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3600">
                <a:solidFill>
                  <a:srgbClr val="C00000"/>
                </a:solidFill>
                <a:latin typeface="Symbol"/>
                <a:ea typeface="Calibri"/>
                <a:cs typeface="Symbol"/>
              </a:rPr>
              <a:t>¹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0 </a:t>
            </a:r>
            <a:r>
              <a:rPr lang="ru-RU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6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3600">
                <a:solidFill>
                  <a:srgbClr val="C00000"/>
                </a:solidFill>
                <a:latin typeface="Symbol"/>
                <a:ea typeface="Calibri"/>
                <a:cs typeface="Symbol"/>
              </a:rPr>
              <a:t>¹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0. </a:t>
            </a:r>
            <a:endParaRPr lang="ru-RU" sz="3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= 0,5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= 0,5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+ 2.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Каждое соответствующее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значение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больше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Вывод: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графиком функции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= 0,5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+ 2 является прямая, параллельная прямой, являющейся графиком функции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= 0,5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и </a:t>
            </a:r>
            <a:r>
              <a:rPr lang="ru-RU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любая точка графика получается сдвигом по оси </a:t>
            </a:r>
            <a:r>
              <a:rPr lang="ru-RU" sz="32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на 2 единицы вверх.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5451"/>
            <a:ext cx="9109901" cy="171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214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036496" cy="6491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0" lvl="0">
              <a:lnSpc>
                <a:spcPct val="105000"/>
              </a:lnSpc>
            </a:pP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Графиком</a:t>
            </a: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у=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х+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линейной функции является 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прямая</a:t>
            </a: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5250" lvl="0">
              <a:lnSpc>
                <a:spcPct val="105000"/>
              </a:lnSpc>
            </a:pP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а) при k </a:t>
            </a:r>
            <a:r>
              <a:rPr lang="x-none" sz="3200">
                <a:latin typeface="Symbol"/>
                <a:ea typeface="Calibri"/>
                <a:cs typeface="Symbol"/>
              </a:rPr>
              <a:t>¹</a:t>
            </a: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0 и b = 0, проходящая через начало координат и совпадающая с графиком функции у = </a:t>
            </a:r>
            <a:r>
              <a:rPr lang="ru-RU" sz="3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kx</a:t>
            </a: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(у=5х+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у=5х</a:t>
            </a: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95250">
              <a:lnSpc>
                <a:spcPct val="105000"/>
              </a:lnSpc>
            </a:pP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при k </a:t>
            </a:r>
            <a:r>
              <a:rPr lang="x-none" sz="3200">
                <a:solidFill>
                  <a:prstClr val="black"/>
                </a:solidFill>
                <a:latin typeface="Symbol"/>
                <a:ea typeface="Calibri"/>
                <a:cs typeface="Symbol"/>
              </a:rPr>
              <a:t>¹</a:t>
            </a: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0 и b </a:t>
            </a:r>
            <a:r>
              <a:rPr lang="x-none" sz="3200">
                <a:solidFill>
                  <a:prstClr val="black"/>
                </a:solidFill>
                <a:latin typeface="Symbol"/>
                <a:ea typeface="Calibri"/>
                <a:cs typeface="Symbol"/>
              </a:rPr>
              <a:t>¹</a:t>
            </a: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параллельная графику функции у = </a:t>
            </a:r>
            <a:r>
              <a:rPr lang="ru-RU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kx</a:t>
            </a: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у=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х+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95250">
              <a:lnSpc>
                <a:spcPct val="105000"/>
              </a:lnSpc>
            </a:pP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в) при k = 0, b </a:t>
            </a:r>
            <a:r>
              <a:rPr lang="x-none" sz="3200">
                <a:solidFill>
                  <a:prstClr val="black"/>
                </a:solidFill>
                <a:latin typeface="Symbol"/>
                <a:ea typeface="Calibri"/>
                <a:cs typeface="Symbol"/>
              </a:rPr>
              <a:t>¹</a:t>
            </a: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0, параллельная оси х</a:t>
            </a: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у=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х+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у=2</a:t>
            </a: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95250">
              <a:lnSpc>
                <a:spcPct val="105000"/>
              </a:lnSpc>
            </a:pP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г) при k = 0, b = 0, совпадающая с осью х</a:t>
            </a: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у=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х+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у=0</a:t>
            </a: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36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79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200829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Алгоритм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построения графика линейной функции: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1-й шаг. По формуле найти координаты двух точек графика.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2-й шаг. Отметить полученные точки на координатной плоскости.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3-й шаг. Провести через построенные точки прямую.</a:t>
            </a:r>
          </a:p>
        </p:txBody>
      </p:sp>
    </p:spTree>
    <p:extLst>
      <p:ext uri="{BB962C8B-B14F-4D97-AF65-F5344CB8AC3E}">
        <p14:creationId xmlns:p14="http://schemas.microsoft.com/office/powerpoint/2010/main" val="86966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476672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Выполнить упражнения в тетрадях (самостоятельно):</a:t>
            </a:r>
          </a:p>
          <a:p>
            <a:pPr>
              <a:lnSpc>
                <a:spcPct val="200000"/>
              </a:lnSpc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 316, 319 (г)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05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96791"/>
            <a:ext cx="2303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Синквейн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5" y="1484784"/>
            <a:ext cx="792460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Линейная функция.</a:t>
            </a:r>
          </a:p>
          <a:p>
            <a:pPr marL="342900" indent="-342900">
              <a:buAutoNum type="arabicPeriod"/>
            </a:pPr>
            <a:r>
              <a:rPr lang="ru-RU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Прямая, линейная, зависимая.</a:t>
            </a:r>
          </a:p>
          <a:p>
            <a:pPr marL="342900" indent="-342900">
              <a:buAutoNum type="arabicPeriod"/>
            </a:pPr>
            <a:r>
              <a:rPr lang="ru-RU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Находим точки, строим, перемещаем.</a:t>
            </a:r>
          </a:p>
          <a:p>
            <a:pPr marL="342900" indent="-342900">
              <a:buAutoNum type="arabicPeriod"/>
            </a:pPr>
            <a:r>
              <a:rPr lang="ru-RU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Можно задать формулой вида у =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kx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+ b</a:t>
            </a:r>
          </a:p>
          <a:p>
            <a:pPr marL="342900" indent="-342900">
              <a:buAutoNum type="arabicPeriod"/>
            </a:pPr>
            <a:r>
              <a:rPr lang="ru-RU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График всегда прямая линия!</a:t>
            </a:r>
            <a:endParaRPr lang="ru-RU" sz="32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123\AppData\Local\Microsoft\Windows\Temporary Internet Files\Content.IE5\U0Y06OM5\MP90039013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039329"/>
            <a:ext cx="3657600" cy="2609088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73786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400</Words>
  <Application>Microsoft Office PowerPoint</Application>
  <PresentationFormat>Экран (4:3)</PresentationFormat>
  <Paragraphs>42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</dc:creator>
  <cp:lastModifiedBy>admin</cp:lastModifiedBy>
  <cp:revision>62</cp:revision>
  <dcterms:created xsi:type="dcterms:W3CDTF">2012-10-14T10:13:53Z</dcterms:created>
  <dcterms:modified xsi:type="dcterms:W3CDTF">2012-11-07T08:25:17Z</dcterms:modified>
</cp:coreProperties>
</file>