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70" r:id="rId4"/>
    <p:sldId id="271" r:id="rId5"/>
    <p:sldId id="272" r:id="rId6"/>
    <p:sldId id="273" r:id="rId7"/>
    <p:sldId id="256" r:id="rId8"/>
    <p:sldId id="278" r:id="rId9"/>
    <p:sldId id="275" r:id="rId10"/>
    <p:sldId id="276" r:id="rId11"/>
    <p:sldId id="277" r:id="rId12"/>
    <p:sldId id="279" r:id="rId13"/>
    <p:sldId id="280" r:id="rId14"/>
    <p:sldId id="257" r:id="rId15"/>
    <p:sldId id="264" r:id="rId16"/>
    <p:sldId id="259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FF66"/>
    <a:srgbClr val="CC0099"/>
    <a:srgbClr val="FF0066"/>
    <a:srgbClr val="003300"/>
    <a:srgbClr val="660066"/>
    <a:srgbClr val="008000"/>
    <a:srgbClr val="00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660"/>
  </p:normalViewPr>
  <p:slideViewPr>
    <p:cSldViewPr>
      <p:cViewPr>
        <p:scale>
          <a:sx n="70" d="100"/>
          <a:sy n="70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8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3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6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8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4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5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5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8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5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8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123\AppData\Local\Microsoft\Windows\Temporary Internet Files\Content.IE5\989YGJ9M\MP9004490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03" y="219557"/>
            <a:ext cx="8817672" cy="661325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521" y="1844824"/>
            <a:ext cx="9061637" cy="2123658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34000"/>
                </a:schemeClr>
              </a:gs>
              <a:gs pos="35000">
                <a:schemeClr val="accent1">
                  <a:tint val="37000"/>
                  <a:satMod val="300000"/>
                  <a:alpha val="80000"/>
                </a:schemeClr>
              </a:gs>
              <a:gs pos="100000">
                <a:schemeClr val="accent1">
                  <a:tint val="15000"/>
                  <a:satMod val="350000"/>
                  <a:alpha val="75000"/>
                </a:schemeClr>
              </a:gs>
            </a:gsLst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Линейная функция и её график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42013" y="5732837"/>
            <a:ext cx="5868145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25000"/>
                </a:schemeClr>
              </a:gs>
              <a:gs pos="35000">
                <a:schemeClr val="accent1">
                  <a:tint val="37000"/>
                  <a:satMod val="300000"/>
                  <a:alpha val="58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49783" y="5567767"/>
            <a:ext cx="1708632" cy="365125"/>
          </a:xfrm>
        </p:spPr>
        <p:txBody>
          <a:bodyPr/>
          <a:lstStyle/>
          <a:p>
            <a:fld id="{33D54441-D21A-4B86-8402-889E002506BA}" type="datetime1"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11.11.2012</a:t>
            </a:fld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8264" y="4247633"/>
            <a:ext cx="85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Урок 2</a:t>
            </a:r>
            <a:endParaRPr lang="ru-RU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96448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>
              <a:lnSpc>
                <a:spcPct val="105000"/>
              </a:lnSpc>
              <a:spcAft>
                <a:spcPts val="0"/>
              </a:spcAft>
            </a:pPr>
            <a:r>
              <a:rPr lang="ru-RU" sz="3200" b="1" i="1" dirty="0">
                <a:latin typeface="Times New Roman"/>
                <a:ea typeface="Calibri"/>
                <a:cs typeface="Times New Roman"/>
              </a:rPr>
              <a:t>Графиком линейной функции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является прямая:</a:t>
            </a:r>
          </a:p>
          <a:p>
            <a:pPr marL="95250">
              <a:lnSpc>
                <a:spcPct val="105000"/>
              </a:lnSpc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в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) при 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k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= 0, 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x-none" sz="3200">
                <a:latin typeface="Symbol"/>
                <a:ea typeface="Calibri"/>
                <a:cs typeface="Symbol"/>
              </a:rPr>
              <a:t>¹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0, параллельная оси </a:t>
            </a: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х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3200" b="1" i="1" dirty="0">
                <a:solidFill>
                  <a:srgbClr val="FF0066"/>
                </a:solidFill>
                <a:latin typeface="Times New Roman"/>
                <a:ea typeface="Calibri"/>
                <a:cs typeface="Times New Roman"/>
              </a:rPr>
              <a:t>у</a:t>
            </a:r>
            <a:r>
              <a:rPr lang="en-US" sz="3200" b="1" i="1" dirty="0">
                <a:solidFill>
                  <a:srgbClr val="FF0066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solidFill>
                  <a:srgbClr val="FF0066"/>
                </a:solidFill>
                <a:latin typeface="Times New Roman"/>
                <a:ea typeface="Calibri"/>
                <a:cs typeface="Times New Roman"/>
              </a:rPr>
              <a:t>=</a:t>
            </a:r>
            <a:r>
              <a:rPr lang="en-US" sz="3200" b="1" i="1" dirty="0">
                <a:solidFill>
                  <a:srgbClr val="FF0066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solidFill>
                  <a:srgbClr val="FF0066"/>
                </a:solidFill>
                <a:latin typeface="Times New Roman"/>
                <a:ea typeface="Calibri"/>
                <a:cs typeface="Times New Roman"/>
              </a:rPr>
              <a:t>0·х+</a:t>
            </a:r>
            <a:r>
              <a:rPr lang="en-US" sz="3200" b="1" i="1" dirty="0">
                <a:solidFill>
                  <a:srgbClr val="FF0066"/>
                </a:solidFill>
                <a:latin typeface="Times New Roman"/>
                <a:ea typeface="Calibri"/>
                <a:cs typeface="Times New Roman"/>
              </a:rPr>
              <a:t>b</a:t>
            </a:r>
            <a:endParaRPr lang="ru-RU" sz="3200" b="1" i="1" dirty="0">
              <a:solidFill>
                <a:srgbClr val="FF0066"/>
              </a:solidFill>
              <a:latin typeface="Times New Roman"/>
              <a:ea typeface="Calibri"/>
              <a:cs typeface="Times New Roman"/>
            </a:endParaRPr>
          </a:p>
          <a:p>
            <a:pPr marL="95250">
              <a:lnSpc>
                <a:spcPct val="10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Например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smtClean="0">
                <a:latin typeface="Times New Roman"/>
                <a:ea typeface="Calibri"/>
                <a:cs typeface="Times New Roman"/>
              </a:rPr>
              <a:t>y = </a:t>
            </a:r>
            <a:r>
              <a:rPr lang="ru-RU" sz="3200" b="1" i="1" dirty="0" smtClean="0">
                <a:latin typeface="Times New Roman"/>
                <a:ea typeface="Calibri"/>
                <a:cs typeface="Times New Roman"/>
              </a:rPr>
              <a:t>0·х+</a:t>
            </a:r>
            <a:r>
              <a:rPr lang="en-US" sz="3200" b="1" i="1" dirty="0" smtClean="0">
                <a:latin typeface="Times New Roman"/>
                <a:ea typeface="Calibri"/>
                <a:cs typeface="Times New Roman"/>
              </a:rPr>
              <a:t>4,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y = 4</a:t>
            </a:r>
            <a:endParaRPr lang="ru-RU" sz="3200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120887" y="1846306"/>
            <a:ext cx="6915370" cy="4470127"/>
            <a:chOff x="2339752" y="2160591"/>
            <a:chExt cx="6915370" cy="447012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339752" y="2160591"/>
              <a:ext cx="6915370" cy="4470127"/>
              <a:chOff x="1816045" y="2185700"/>
              <a:chExt cx="6653120" cy="4483660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4207798" y="21857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3" name="Прямая со стрелкой 42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 стрелкой 43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2342593" y="3041185"/>
              <a:ext cx="66452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2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69" y="22667"/>
            <a:ext cx="8964488" cy="159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>
              <a:lnSpc>
                <a:spcPct val="105000"/>
              </a:lnSpc>
              <a:spcAft>
                <a:spcPts val="0"/>
              </a:spcAft>
            </a:pPr>
            <a:r>
              <a:rPr lang="ru-RU" sz="3200" b="1" i="1" dirty="0">
                <a:latin typeface="Times New Roman"/>
                <a:ea typeface="Calibri"/>
                <a:cs typeface="Times New Roman"/>
              </a:rPr>
              <a:t>Графиком линейной функции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является прямая:</a:t>
            </a:r>
          </a:p>
          <a:p>
            <a:r>
              <a:rPr lang="ru-RU" sz="3200" dirty="0" smtClean="0">
                <a:latin typeface="Times New Roman"/>
                <a:ea typeface="Calibri"/>
              </a:rPr>
              <a:t>г</a:t>
            </a:r>
            <a:r>
              <a:rPr lang="ru-RU" sz="3200" dirty="0">
                <a:latin typeface="Times New Roman"/>
                <a:ea typeface="Calibri"/>
              </a:rPr>
              <a:t>) при </a:t>
            </a:r>
            <a:r>
              <a:rPr lang="ru-RU" sz="3200" i="1" dirty="0">
                <a:latin typeface="Times New Roman"/>
                <a:ea typeface="Calibri"/>
              </a:rPr>
              <a:t>k</a:t>
            </a:r>
            <a:r>
              <a:rPr lang="ru-RU" sz="3200" dirty="0">
                <a:latin typeface="Times New Roman"/>
                <a:ea typeface="Calibri"/>
              </a:rPr>
              <a:t> = 0, </a:t>
            </a:r>
            <a:r>
              <a:rPr lang="ru-RU" sz="3200" i="1" dirty="0">
                <a:latin typeface="Times New Roman"/>
                <a:ea typeface="Calibri"/>
              </a:rPr>
              <a:t>b</a:t>
            </a:r>
            <a:r>
              <a:rPr lang="ru-RU" sz="3200" dirty="0">
                <a:latin typeface="Times New Roman"/>
                <a:ea typeface="Calibri"/>
              </a:rPr>
              <a:t> = 0, совпадающая с осью </a:t>
            </a:r>
            <a:r>
              <a:rPr lang="ru-RU" sz="3200" i="1" dirty="0" smtClean="0">
                <a:latin typeface="Times New Roman"/>
                <a:ea typeface="Calibri"/>
              </a:rPr>
              <a:t>х</a:t>
            </a:r>
            <a:r>
              <a:rPr lang="en-US" sz="3200" dirty="0" smtClean="0">
                <a:latin typeface="Times New Roman"/>
                <a:ea typeface="Calibri"/>
              </a:rPr>
              <a:t>, </a:t>
            </a:r>
            <a:r>
              <a:rPr lang="en-US" sz="3200" b="1" i="1" dirty="0" smtClean="0">
                <a:solidFill>
                  <a:srgbClr val="FF0066"/>
                </a:solidFill>
                <a:latin typeface="Times New Roman"/>
                <a:ea typeface="Calibri"/>
              </a:rPr>
              <a:t>y=</a:t>
            </a:r>
            <a:r>
              <a:rPr lang="ru-RU" sz="3200" b="1" i="1" dirty="0">
                <a:solidFill>
                  <a:srgbClr val="FF0066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 smtClean="0">
                <a:solidFill>
                  <a:srgbClr val="FF0066"/>
                </a:solidFill>
                <a:latin typeface="Times New Roman"/>
                <a:ea typeface="Calibri"/>
                <a:cs typeface="Times New Roman"/>
              </a:rPr>
              <a:t>0·х+</a:t>
            </a:r>
            <a:r>
              <a:rPr lang="en-US" sz="3200" b="1" i="1" dirty="0" smtClean="0">
                <a:solidFill>
                  <a:srgbClr val="FF0066"/>
                </a:solidFill>
                <a:latin typeface="Times New Roman"/>
                <a:ea typeface="Calibri"/>
                <a:cs typeface="Times New Roman"/>
              </a:rPr>
              <a:t>0 </a:t>
            </a:r>
            <a:r>
              <a:rPr lang="ru-RU" sz="3200" dirty="0" smtClean="0">
                <a:latin typeface="Times New Roman"/>
                <a:ea typeface="Calibri"/>
              </a:rPr>
              <a:t>или </a:t>
            </a:r>
            <a:r>
              <a:rPr lang="en-US" sz="3200" b="1" i="1" dirty="0" smtClean="0">
                <a:solidFill>
                  <a:srgbClr val="FF0066"/>
                </a:solidFill>
                <a:latin typeface="Times New Roman"/>
                <a:ea typeface="Calibri"/>
                <a:cs typeface="Times New Roman"/>
              </a:rPr>
              <a:t>y = 0</a:t>
            </a:r>
            <a:r>
              <a:rPr lang="en-US" sz="3200" b="1" i="1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3200" b="1" i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120887" y="1846306"/>
            <a:ext cx="6915370" cy="4470127"/>
            <a:chOff x="2339752" y="2160591"/>
            <a:chExt cx="6915370" cy="447012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339752" y="2160591"/>
              <a:ext cx="6915370" cy="4470127"/>
              <a:chOff x="1816045" y="2185700"/>
              <a:chExt cx="6653120" cy="4483660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4207798" y="21857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3" name="Прямая со стрелкой 42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 стрелкой 43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2381130" y="4462773"/>
              <a:ext cx="66452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74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Группа 44"/>
          <p:cNvGrpSpPr/>
          <p:nvPr/>
        </p:nvGrpSpPr>
        <p:grpSpPr>
          <a:xfrm>
            <a:off x="142119" y="1922496"/>
            <a:ext cx="4345853" cy="3349476"/>
            <a:chOff x="0" y="2496707"/>
            <a:chExt cx="4345853" cy="3349476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0" y="2496707"/>
              <a:ext cx="4345853" cy="3097741"/>
              <a:chOff x="1816045" y="2159277"/>
              <a:chExt cx="6653120" cy="4510083"/>
            </a:xfrm>
          </p:grpSpPr>
          <p:cxnSp>
            <p:nvCxnSpPr>
              <p:cNvPr id="51" name="Прямая со стрелкой 50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3984374" y="2159277"/>
                <a:ext cx="364201" cy="523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86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8" name="Прямая со стрелкой 87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Прямая соединительная линия 49"/>
            <p:cNvCxnSpPr/>
            <p:nvPr/>
          </p:nvCxnSpPr>
          <p:spPr>
            <a:xfrm flipH="1" flipV="1">
              <a:off x="1311197" y="2496707"/>
              <a:ext cx="1019396" cy="334947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28" name="Picture 4" descr="C:\Users\123\AppData\Local\Microsoft\Windows\Temporary Internet Files\Content.IE5\989YGJ9M\MP9004490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83701" cy="141277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Группа 43"/>
          <p:cNvGrpSpPr/>
          <p:nvPr/>
        </p:nvGrpSpPr>
        <p:grpSpPr>
          <a:xfrm>
            <a:off x="4413074" y="1734393"/>
            <a:ext cx="4715554" cy="3545137"/>
            <a:chOff x="4428446" y="2420888"/>
            <a:chExt cx="4715554" cy="3545137"/>
          </a:xfrm>
        </p:grpSpPr>
        <p:grpSp>
          <p:nvGrpSpPr>
            <p:cNvPr id="90" name="Группа 89"/>
            <p:cNvGrpSpPr/>
            <p:nvPr/>
          </p:nvGrpSpPr>
          <p:grpSpPr>
            <a:xfrm>
              <a:off x="4428446" y="2420888"/>
              <a:ext cx="4715554" cy="3330780"/>
              <a:chOff x="1816045" y="2185700"/>
              <a:chExt cx="6653120" cy="4483660"/>
            </a:xfrm>
          </p:grpSpPr>
          <p:cxnSp>
            <p:nvCxnSpPr>
              <p:cNvPr id="93" name="Прямая соединительная линия 92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TextBox 121"/>
              <p:cNvSpPr txBox="1"/>
              <p:nvPr/>
            </p:nvSpPr>
            <p:spPr>
              <a:xfrm>
                <a:off x="3894892" y="21857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6" name="Прямая соединительная линия 125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9" name="Прямая со стрелкой 128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 стрелкой 129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Прямая соединительная линия 91"/>
            <p:cNvCxnSpPr/>
            <p:nvPr/>
          </p:nvCxnSpPr>
          <p:spPr>
            <a:xfrm flipV="1">
              <a:off x="5839822" y="2612170"/>
              <a:ext cx="1040963" cy="335385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91" name="Прямая соединительная линия 90"/>
          <p:cNvCxnSpPr/>
          <p:nvPr/>
        </p:nvCxnSpPr>
        <p:spPr>
          <a:xfrm flipV="1">
            <a:off x="6329706" y="1918117"/>
            <a:ext cx="1040963" cy="33538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1048785" y="1956212"/>
            <a:ext cx="1019396" cy="334947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179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00829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Алгоритм построения графика линейной функции:</a:t>
            </a:r>
          </a:p>
          <a:p>
            <a:pPr algn="just"/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1-й шаг. По формуле найти координаты двух точек графика.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2-й шаг. Отметить полученные точки на координатной плоскости.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3-й шаг. Провести через построенные точки прямую.</a:t>
            </a:r>
          </a:p>
        </p:txBody>
      </p:sp>
    </p:spTree>
    <p:extLst>
      <p:ext uri="{BB962C8B-B14F-4D97-AF65-F5344CB8AC3E}">
        <p14:creationId xmlns:p14="http://schemas.microsoft.com/office/powerpoint/2010/main" val="1143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79512" y="188640"/>
            <a:ext cx="7969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Упражнения.</a:t>
            </a:r>
            <a:endParaRPr lang="ru-RU" sz="4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1196752"/>
            <a:ext cx="7969373" cy="2821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 319 (а), 320 (а, б, в)</a:t>
            </a:r>
          </a:p>
          <a:p>
            <a:pPr>
              <a:lnSpc>
                <a:spcPct val="200000"/>
              </a:lnSpc>
            </a:pPr>
            <a:r>
              <a:rPr lang="ru-RU" sz="48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Дополнительно</a:t>
            </a: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№ 319 (е)</a:t>
            </a:r>
            <a:endParaRPr lang="ru-RU" sz="48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1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4597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самоподготовку.</a:t>
            </a:r>
            <a:endParaRPr lang="ru-RU" sz="4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96752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 314</a:t>
            </a:r>
            <a:r>
              <a:rPr lang="ru-RU" sz="4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(устно</a:t>
            </a: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), 316 (устно),</a:t>
            </a:r>
          </a:p>
          <a:p>
            <a:pPr>
              <a:lnSpc>
                <a:spcPct val="150000"/>
              </a:lnSpc>
            </a:pP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319 (г), 320 (г</a:t>
            </a:r>
            <a:r>
              <a:rPr lang="ru-RU" sz="4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Составить синквейн </a:t>
            </a:r>
            <a:r>
              <a:rPr lang="ru-RU" sz="4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понятие </a:t>
            </a: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«Линейная функция».</a:t>
            </a:r>
            <a:endParaRPr lang="ru-RU" sz="48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7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3810546" y="-39377"/>
            <a:ext cx="5333454" cy="2592288"/>
            <a:chOff x="2331164" y="1700808"/>
            <a:chExt cx="5333454" cy="2592288"/>
          </a:xfrm>
        </p:grpSpPr>
        <p:sp>
          <p:nvSpPr>
            <p:cNvPr id="5" name="Выноска-облако 4"/>
            <p:cNvSpPr/>
            <p:nvPr/>
          </p:nvSpPr>
          <p:spPr>
            <a:xfrm>
              <a:off x="2793504" y="1700808"/>
              <a:ext cx="4104456" cy="2592288"/>
            </a:xfrm>
            <a:prstGeom prst="cloudCallout">
              <a:avLst>
                <a:gd name="adj1" fmla="val -42432"/>
                <a:gd name="adj2" fmla="val -14306"/>
              </a:avLst>
            </a:prstGeom>
            <a:solidFill>
              <a:srgbClr val="00B0F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31164" y="2666633"/>
              <a:ext cx="533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Линейная функция</a:t>
              </a:r>
              <a:endPara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53555" y="1128623"/>
            <a:ext cx="1998689" cy="864096"/>
            <a:chOff x="601109" y="4005064"/>
            <a:chExt cx="1998689" cy="864096"/>
          </a:xfrm>
        </p:grpSpPr>
        <p:sp>
          <p:nvSpPr>
            <p:cNvPr id="12" name="Блок-схема: перфолента 11"/>
            <p:cNvSpPr/>
            <p:nvPr/>
          </p:nvSpPr>
          <p:spPr>
            <a:xfrm>
              <a:off x="683568" y="4005064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01109" y="4108159"/>
              <a:ext cx="199868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Аргумент</a:t>
              </a:r>
              <a:endParaRPr lang="ru-RU" sz="32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483768" y="2558454"/>
            <a:ext cx="2090420" cy="1012274"/>
            <a:chOff x="363794" y="2770078"/>
            <a:chExt cx="1833773" cy="889090"/>
          </a:xfrm>
        </p:grpSpPr>
        <p:sp>
          <p:nvSpPr>
            <p:cNvPr id="19" name="Блок-схема: перфолента 18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3794" y="2770078"/>
              <a:ext cx="1833773" cy="783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независимая переменная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24530" y="2934834"/>
            <a:ext cx="1833773" cy="864096"/>
            <a:chOff x="2645324" y="4172656"/>
            <a:chExt cx="1833773" cy="864096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2645324" y="4172656"/>
              <a:ext cx="1833773" cy="864096"/>
              <a:chOff x="363794" y="2795072"/>
              <a:chExt cx="1833773" cy="864096"/>
            </a:xfrm>
          </p:grpSpPr>
          <p:sp>
            <p:nvSpPr>
              <p:cNvPr id="22" name="Блок-схема: перфолента 21"/>
              <p:cNvSpPr/>
              <p:nvPr/>
            </p:nvSpPr>
            <p:spPr>
              <a:xfrm>
                <a:off x="363794" y="2795072"/>
                <a:ext cx="1833773" cy="864096"/>
              </a:xfrm>
              <a:prstGeom prst="flowChartPunchedTap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4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675513" y="2881945"/>
                <a:ext cx="10054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3200" b="1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Прямоугольник 23"/>
                <p:cNvSpPr/>
                <p:nvPr/>
              </p:nvSpPr>
              <p:spPr>
                <a:xfrm>
                  <a:off x="3170988" y="4259529"/>
                  <a:ext cx="577511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3600" b="1" i="0">
                            <a:latin typeface="Cambria Math"/>
                          </a:rPr>
                          <m:t>≠</m:t>
                        </m:r>
                      </m:oMath>
                    </m:oMathPara>
                  </a14:m>
                  <a:endParaRPr lang="ru-RU" sz="3600" b="1" dirty="0"/>
                </a:p>
              </p:txBody>
            </p:sp>
          </mc:Choice>
          <mc:Fallback xmlns="">
            <p:sp>
              <p:nvSpPr>
                <p:cNvPr id="24" name="Прямоугольник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0988" y="4259529"/>
                  <a:ext cx="577511" cy="64633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Группа 26"/>
          <p:cNvGrpSpPr/>
          <p:nvPr/>
        </p:nvGrpSpPr>
        <p:grpSpPr>
          <a:xfrm>
            <a:off x="179512" y="4861368"/>
            <a:ext cx="2154567" cy="1142838"/>
            <a:chOff x="363794" y="2795073"/>
            <a:chExt cx="1833773" cy="864096"/>
          </a:xfrm>
        </p:grpSpPr>
        <p:sp>
          <p:nvSpPr>
            <p:cNvPr id="29" name="Блок-схема: перфолента 28"/>
            <p:cNvSpPr/>
            <p:nvPr/>
          </p:nvSpPr>
          <p:spPr>
            <a:xfrm>
              <a:off x="363794" y="2795073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63794" y="2891692"/>
              <a:ext cx="1833773" cy="6748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некоторые числа</a:t>
              </a:r>
              <a:endParaRPr lang="ru-RU" sz="3200" b="1" dirty="0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-10521" y="-73344"/>
            <a:ext cx="7969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 Итог урока.</a:t>
            </a:r>
            <a:endParaRPr lang="ru-RU" sz="4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179512" y="3869113"/>
            <a:ext cx="1990384" cy="864096"/>
            <a:chOff x="363794" y="2795072"/>
            <a:chExt cx="1990384" cy="864096"/>
          </a:xfrm>
        </p:grpSpPr>
        <p:sp>
          <p:nvSpPr>
            <p:cNvPr id="34" name="Блок-схема: перфолента 33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63795" y="2881945"/>
              <a:ext cx="199038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3200" b="1" i="1" dirty="0" err="1" smtClean="0">
                  <a:latin typeface="Times New Roman" pitchFamily="18" charset="0"/>
                  <a:cs typeface="Times New Roman" pitchFamily="18" charset="0"/>
                </a:rPr>
                <a:t>kx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3200" b="1" i="1" dirty="0" err="1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200" b="1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53556" y="2006947"/>
            <a:ext cx="1992916" cy="864096"/>
            <a:chOff x="213181" y="2795072"/>
            <a:chExt cx="1992916" cy="864096"/>
          </a:xfrm>
        </p:grpSpPr>
        <p:sp>
          <p:nvSpPr>
            <p:cNvPr id="37" name="Блок-схема: перфолента 36"/>
            <p:cNvSpPr/>
            <p:nvPr/>
          </p:nvSpPr>
          <p:spPr>
            <a:xfrm>
              <a:off x="239137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Прямоугольник 37"/>
                <p:cNvSpPr/>
                <p:nvPr/>
              </p:nvSpPr>
              <p:spPr>
                <a:xfrm>
                  <a:off x="213181" y="2929154"/>
                  <a:ext cx="1992916" cy="5959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3200" b="1" i="1" dirty="0" smtClean="0">
                      <a:latin typeface="Times New Roman" pitchFamily="18" charset="0"/>
                      <a:cs typeface="Times New Roman" pitchFamily="18" charset="0"/>
                    </a:rPr>
                    <a:t>у</a:t>
                  </a:r>
                  <a:r>
                    <a:rPr lang="ru-RU" sz="3200" b="1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  <a:cs typeface="Times New Roman" pitchFamily="18" charset="0"/>
                            </a:rPr>
                            <m:t>𝒌𝒙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a14:m>
                  <a:r>
                    <a:rPr lang="en-US" sz="3200" b="1" i="1" dirty="0" smtClean="0">
                      <a:latin typeface="Times New Roman" pitchFamily="18" charset="0"/>
                      <a:cs typeface="Times New Roman" pitchFamily="18" charset="0"/>
                    </a:rPr>
                    <a:t>+b</a:t>
                  </a:r>
                  <a:endParaRPr lang="ru-RU" sz="3200" b="1" dirty="0"/>
                </a:p>
              </p:txBody>
            </p:sp>
          </mc:Choice>
          <mc:Fallback xmlns="">
            <p:sp>
              <p:nvSpPr>
                <p:cNvPr id="38" name="Прямоугольник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181" y="2929154"/>
                  <a:ext cx="1992916" cy="5959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5810" t="-13265" r="-5810" b="-3061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Группа 41"/>
          <p:cNvGrpSpPr/>
          <p:nvPr/>
        </p:nvGrpSpPr>
        <p:grpSpPr>
          <a:xfrm>
            <a:off x="1894266" y="4224766"/>
            <a:ext cx="2090420" cy="983817"/>
            <a:chOff x="363794" y="2795072"/>
            <a:chExt cx="1833773" cy="864096"/>
          </a:xfrm>
        </p:grpSpPr>
        <p:sp>
          <p:nvSpPr>
            <p:cNvPr id="43" name="Блок-схема: перфолента 42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63794" y="2970312"/>
              <a:ext cx="1833773" cy="5136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Функция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3515" y="585035"/>
            <a:ext cx="346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Определение линейной функции</a:t>
            </a:r>
            <a:endParaRPr lang="ru-RU" i="1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2210155" y="5661248"/>
            <a:ext cx="2090420" cy="1012274"/>
            <a:chOff x="363794" y="2770078"/>
            <a:chExt cx="1833773" cy="889090"/>
          </a:xfrm>
        </p:grpSpPr>
        <p:sp>
          <p:nvSpPr>
            <p:cNvPr id="46" name="Блок-схема: перфолента 45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63794" y="2770078"/>
              <a:ext cx="1833773" cy="7569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график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прямая линия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2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3809759" y="75215"/>
            <a:ext cx="5333454" cy="2592288"/>
            <a:chOff x="2331164" y="1700808"/>
            <a:chExt cx="5333454" cy="2592288"/>
          </a:xfrm>
        </p:grpSpPr>
        <p:sp>
          <p:nvSpPr>
            <p:cNvPr id="5" name="Выноска-облако 4"/>
            <p:cNvSpPr/>
            <p:nvPr/>
          </p:nvSpPr>
          <p:spPr>
            <a:xfrm>
              <a:off x="2793504" y="1700808"/>
              <a:ext cx="4104456" cy="2592288"/>
            </a:xfrm>
            <a:prstGeom prst="cloudCallout">
              <a:avLst>
                <a:gd name="adj1" fmla="val -42432"/>
                <a:gd name="adj2" fmla="val -14306"/>
              </a:avLst>
            </a:prstGeom>
            <a:solidFill>
              <a:srgbClr val="FF66CC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31164" y="2666633"/>
              <a:ext cx="533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Линейная функция</a:t>
              </a:r>
              <a:endPara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260527" y="1397567"/>
            <a:ext cx="1833773" cy="864096"/>
            <a:chOff x="363794" y="2795072"/>
            <a:chExt cx="1833773" cy="864096"/>
          </a:xfrm>
        </p:grpSpPr>
        <p:sp>
          <p:nvSpPr>
            <p:cNvPr id="10" name="Блок-схема: перфолента 9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75513" y="2881945"/>
              <a:ext cx="121700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3х</a:t>
              </a:r>
              <a:endParaRPr lang="ru-RU" sz="3200" b="1" dirty="0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0" y="-67968"/>
            <a:ext cx="7969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 Итог урока.</a:t>
            </a:r>
            <a:endParaRPr lang="ru-RU" sz="4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1369755" y="2950585"/>
            <a:ext cx="1833773" cy="864096"/>
            <a:chOff x="363794" y="2795072"/>
            <a:chExt cx="1833773" cy="864096"/>
          </a:xfrm>
        </p:grpSpPr>
        <p:sp>
          <p:nvSpPr>
            <p:cNvPr id="31" name="Блок-схема: перфолента 30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75513" y="2881945"/>
              <a:ext cx="135325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= -</a:t>
              </a:r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5х</a:t>
              </a:r>
              <a:endParaRPr lang="ru-RU" sz="3200" b="1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8587" y="4762180"/>
            <a:ext cx="1833773" cy="864096"/>
            <a:chOff x="363794" y="2795072"/>
            <a:chExt cx="1833773" cy="864096"/>
          </a:xfrm>
        </p:grpSpPr>
        <p:sp>
          <p:nvSpPr>
            <p:cNvPr id="34" name="Блок-схема: перфолента 33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75513" y="2881945"/>
              <a:ext cx="125066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= - 2</a:t>
              </a:r>
              <a:endParaRPr lang="ru-RU" sz="3200" b="1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69590" y="901379"/>
            <a:ext cx="1870159" cy="864096"/>
            <a:chOff x="363794" y="2795072"/>
            <a:chExt cx="1870159" cy="864096"/>
          </a:xfrm>
        </p:grpSpPr>
        <p:sp>
          <p:nvSpPr>
            <p:cNvPr id="37" name="Блок-схема: перфолента 36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675513" y="2881945"/>
              <a:ext cx="155844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= 2 - х</a:t>
              </a:r>
              <a:endParaRPr lang="ru-RU" sz="3200" b="1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55360" y="5652002"/>
            <a:ext cx="2052227" cy="864096"/>
            <a:chOff x="363794" y="2795072"/>
            <a:chExt cx="2052227" cy="864096"/>
          </a:xfrm>
        </p:grpSpPr>
        <p:sp>
          <p:nvSpPr>
            <p:cNvPr id="40" name="Блок-схема: перфолента 39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63794" y="2881945"/>
              <a:ext cx="205222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3 – 2 </a:t>
              </a:r>
              <a:endParaRPr lang="ru-RU" sz="3200" b="1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987439" y="4261846"/>
            <a:ext cx="1833773" cy="864096"/>
            <a:chOff x="363794" y="2795072"/>
            <a:chExt cx="1833773" cy="864096"/>
          </a:xfrm>
        </p:grpSpPr>
        <p:sp>
          <p:nvSpPr>
            <p:cNvPr id="43" name="Блок-схема: перфолента 42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675513" y="2881945"/>
              <a:ext cx="103425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х = 7</a:t>
              </a:r>
              <a:endParaRPr lang="ru-RU" sz="3200" b="1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28769" y="2295148"/>
            <a:ext cx="1833773" cy="864096"/>
            <a:chOff x="363794" y="2795072"/>
            <a:chExt cx="1833773" cy="864096"/>
          </a:xfrm>
        </p:grpSpPr>
        <p:sp>
          <p:nvSpPr>
            <p:cNvPr id="46" name="Блок-схема: перфолента 45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75513" y="2881945"/>
              <a:ext cx="13195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= 0,3</a:t>
              </a:r>
              <a:endParaRPr lang="ru-RU" sz="3200" b="1" dirty="0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44956" y="3854239"/>
            <a:ext cx="2023231" cy="864096"/>
            <a:chOff x="363794" y="2795072"/>
            <a:chExt cx="2023231" cy="864096"/>
          </a:xfrm>
        </p:grpSpPr>
        <p:sp>
          <p:nvSpPr>
            <p:cNvPr id="49" name="Блок-схема: перфолента 48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71215" y="2868714"/>
              <a:ext cx="20158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-0,1х+3</a:t>
              </a:r>
              <a:endParaRPr lang="ru-RU" sz="2800" b="1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83515" y="585035"/>
            <a:ext cx="300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Примеры линейной функции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173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1124744"/>
            <a:ext cx="65680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Начертить графики функций: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7969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Упражнение.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961800" y="3068960"/>
            <a:ext cx="1624163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627784" y="3068960"/>
            <a:ext cx="1713931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=–1,5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86117" y="3068960"/>
            <a:ext cx="1601721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1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168511" y="3050986"/>
            <a:ext cx="1601721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–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6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975" y="659597"/>
            <a:ext cx="2883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функции: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" y="-171400"/>
            <a:ext cx="7969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Упражнение.</a:t>
            </a:r>
            <a:endParaRPr lang="ru-RU" sz="4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937095" y="1053965"/>
            <a:ext cx="8318027" cy="5730146"/>
            <a:chOff x="937095" y="1053965"/>
            <a:chExt cx="8318027" cy="5730146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937095" y="1053965"/>
              <a:ext cx="8318027" cy="5540039"/>
              <a:chOff x="1816045" y="2185700"/>
              <a:chExt cx="6653120" cy="4483660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4207798" y="21857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Прямая со стрелкой 20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3211477" y="1205692"/>
              <a:ext cx="2754318" cy="557841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6" name="Прямоугольник 85"/>
          <p:cNvSpPr/>
          <p:nvPr/>
        </p:nvSpPr>
        <p:spPr>
          <a:xfrm>
            <a:off x="530301" y="1344565"/>
            <a:ext cx="1625766" cy="523220"/>
          </a:xfrm>
          <a:prstGeom prst="rect">
            <a:avLst/>
          </a:prstGeom>
          <a:ln w="38100">
            <a:noFill/>
            <a:prstDash val="sysDot"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1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353152"/>
              </p:ext>
            </p:extLst>
          </p:nvPr>
        </p:nvGraphicFramePr>
        <p:xfrm>
          <a:off x="6633404" y="683125"/>
          <a:ext cx="231591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972"/>
                <a:gridCol w="771972"/>
                <a:gridCol w="7719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6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975" y="659597"/>
            <a:ext cx="2883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функции: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" y="-171400"/>
            <a:ext cx="7969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Упражнение.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50460" y="1329131"/>
            <a:ext cx="1920719" cy="52322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= –1,5</a:t>
            </a:r>
            <a:r>
              <a:rPr lang="ru-RU" sz="28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ru-RU" b="1" dirty="0">
              <a:solidFill>
                <a:srgbClr val="660066"/>
              </a:solidFill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971600" y="1447522"/>
            <a:ext cx="8167766" cy="5221838"/>
            <a:chOff x="2123727" y="1881515"/>
            <a:chExt cx="6599444" cy="4676171"/>
          </a:xfrm>
        </p:grpSpPr>
        <p:grpSp>
          <p:nvGrpSpPr>
            <p:cNvPr id="69" name="Группа 68"/>
            <p:cNvGrpSpPr/>
            <p:nvPr/>
          </p:nvGrpSpPr>
          <p:grpSpPr>
            <a:xfrm>
              <a:off x="2123727" y="1881515"/>
              <a:ext cx="6599444" cy="4521031"/>
              <a:chOff x="1816045" y="2185700"/>
              <a:chExt cx="6653120" cy="4483660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4207798" y="21857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1" name="Прямая со стрелкой 70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 стрелкой 71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Прямая соединительная линия 67"/>
            <p:cNvCxnSpPr/>
            <p:nvPr/>
          </p:nvCxnSpPr>
          <p:spPr>
            <a:xfrm>
              <a:off x="3928200" y="2118664"/>
              <a:ext cx="2963909" cy="4439022"/>
            </a:xfrm>
            <a:prstGeom prst="line">
              <a:avLst/>
            </a:prstGeom>
            <a:ln>
              <a:solidFill>
                <a:srgbClr val="660066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350438"/>
              </p:ext>
            </p:extLst>
          </p:nvPr>
        </p:nvGraphicFramePr>
        <p:xfrm>
          <a:off x="5575111" y="659597"/>
          <a:ext cx="231591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972"/>
                <a:gridCol w="771972"/>
                <a:gridCol w="7719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2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975" y="659597"/>
            <a:ext cx="2883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функции: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" y="-171400"/>
            <a:ext cx="7969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Упражнение.</a:t>
            </a:r>
          </a:p>
        </p:txBody>
      </p:sp>
      <p:grpSp>
        <p:nvGrpSpPr>
          <p:cNvPr id="67" name="Группа 66"/>
          <p:cNvGrpSpPr/>
          <p:nvPr/>
        </p:nvGrpSpPr>
        <p:grpSpPr>
          <a:xfrm>
            <a:off x="1403648" y="1447522"/>
            <a:ext cx="7735718" cy="5221838"/>
            <a:chOff x="1924084" y="1733188"/>
            <a:chExt cx="6523915" cy="4216092"/>
          </a:xfrm>
        </p:grpSpPr>
        <p:grpSp>
          <p:nvGrpSpPr>
            <p:cNvPr id="69" name="Группа 68"/>
            <p:cNvGrpSpPr/>
            <p:nvPr/>
          </p:nvGrpSpPr>
          <p:grpSpPr>
            <a:xfrm>
              <a:off x="1924084" y="1733188"/>
              <a:ext cx="6523915" cy="4076216"/>
              <a:chOff x="1816045" y="2185700"/>
              <a:chExt cx="6653120" cy="4483660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4207798" y="21857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1" name="Прямая со стрелкой 70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 стрелкой 71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Прямая соединительная линия 69"/>
            <p:cNvCxnSpPr/>
            <p:nvPr/>
          </p:nvCxnSpPr>
          <p:spPr>
            <a:xfrm flipV="1">
              <a:off x="3779912" y="1844825"/>
              <a:ext cx="1440160" cy="410445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1" name="Прямоугольник 50"/>
          <p:cNvSpPr/>
          <p:nvPr/>
        </p:nvSpPr>
        <p:spPr>
          <a:xfrm>
            <a:off x="395473" y="1324180"/>
            <a:ext cx="1651414" cy="52322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569767"/>
              </p:ext>
            </p:extLst>
          </p:nvPr>
        </p:nvGraphicFramePr>
        <p:xfrm>
          <a:off x="5869253" y="705842"/>
          <a:ext cx="231591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972"/>
                <a:gridCol w="771972"/>
                <a:gridCol w="7719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5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975" y="659597"/>
            <a:ext cx="2883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функции: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" y="-171400"/>
            <a:ext cx="7969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Упражнение.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95536" y="1473919"/>
            <a:ext cx="1625766" cy="52322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–</a:t>
            </a:r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–2</a:t>
            </a:r>
            <a:endParaRPr lang="ru-RU" b="1" dirty="0">
              <a:solidFill>
                <a:srgbClr val="0033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997257" y="991777"/>
            <a:ext cx="7231662" cy="5410478"/>
            <a:chOff x="2539922" y="1447522"/>
            <a:chExt cx="6599444" cy="4819213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2539922" y="1447522"/>
              <a:ext cx="6599444" cy="4521031"/>
              <a:chOff x="1816045" y="2185700"/>
              <a:chExt cx="6653120" cy="4483660"/>
            </a:xfrm>
          </p:grpSpPr>
          <p:cxnSp>
            <p:nvCxnSpPr>
              <p:cNvPr id="58" name="Прямая со стрелкой 57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 стрелкой 58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TextBox 128"/>
              <p:cNvSpPr txBox="1"/>
              <p:nvPr/>
            </p:nvSpPr>
            <p:spPr>
              <a:xfrm>
                <a:off x="4207798" y="21857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3" name="Прямая соединительная линия 132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единительная линия 133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TextBox 134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8" name="Прямая соединительная линия 47"/>
            <p:cNvCxnSpPr/>
            <p:nvPr/>
          </p:nvCxnSpPr>
          <p:spPr>
            <a:xfrm flipH="1" flipV="1">
              <a:off x="4202238" y="1447522"/>
              <a:ext cx="1671834" cy="4819213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472755"/>
              </p:ext>
            </p:extLst>
          </p:nvPr>
        </p:nvGraphicFramePr>
        <p:xfrm>
          <a:off x="6633404" y="683125"/>
          <a:ext cx="231591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972"/>
                <a:gridCol w="771972"/>
                <a:gridCol w="7719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Группа 154"/>
          <p:cNvGrpSpPr/>
          <p:nvPr/>
        </p:nvGrpSpPr>
        <p:grpSpPr>
          <a:xfrm>
            <a:off x="2539922" y="1136033"/>
            <a:ext cx="6599444" cy="5130703"/>
            <a:chOff x="2537591" y="1055698"/>
            <a:chExt cx="6599444" cy="5130703"/>
          </a:xfrm>
        </p:grpSpPr>
        <p:grpSp>
          <p:nvGrpSpPr>
            <p:cNvPr id="101" name="Группа 100"/>
            <p:cNvGrpSpPr/>
            <p:nvPr/>
          </p:nvGrpSpPr>
          <p:grpSpPr>
            <a:xfrm>
              <a:off x="2537591" y="1188425"/>
              <a:ext cx="6599444" cy="4854933"/>
              <a:chOff x="2123727" y="1702753"/>
              <a:chExt cx="6599444" cy="4854933"/>
            </a:xfrm>
          </p:grpSpPr>
          <p:grpSp>
            <p:nvGrpSpPr>
              <p:cNvPr id="69" name="Группа 68"/>
              <p:cNvGrpSpPr/>
              <p:nvPr/>
            </p:nvGrpSpPr>
            <p:grpSpPr>
              <a:xfrm>
                <a:off x="2123727" y="1881515"/>
                <a:ext cx="6599444" cy="4676171"/>
                <a:chOff x="1924084" y="1733188"/>
                <a:chExt cx="6523915" cy="4216092"/>
              </a:xfrm>
            </p:grpSpPr>
            <p:grpSp>
              <p:nvGrpSpPr>
                <p:cNvPr id="5" name="Группа 4"/>
                <p:cNvGrpSpPr/>
                <p:nvPr/>
              </p:nvGrpSpPr>
              <p:grpSpPr>
                <a:xfrm>
                  <a:off x="1924084" y="1733188"/>
                  <a:ext cx="6523915" cy="4076216"/>
                  <a:chOff x="1816045" y="2185700"/>
                  <a:chExt cx="6653120" cy="4483660"/>
                </a:xfrm>
              </p:grpSpPr>
              <p:cxnSp>
                <p:nvCxnSpPr>
                  <p:cNvPr id="8" name="Прямая со стрелкой 7"/>
                  <p:cNvCxnSpPr/>
                  <p:nvPr/>
                </p:nvCxnSpPr>
                <p:spPr>
                  <a:xfrm flipV="1">
                    <a:off x="4572000" y="2420888"/>
                    <a:ext cx="0" cy="4248472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Прямая со стрелкой 9"/>
                  <p:cNvCxnSpPr/>
                  <p:nvPr/>
                </p:nvCxnSpPr>
                <p:spPr>
                  <a:xfrm>
                    <a:off x="1816045" y="4500497"/>
                    <a:ext cx="6356354" cy="19913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Прямая соединительная линия 10"/>
                  <p:cNvCxnSpPr/>
                  <p:nvPr/>
                </p:nvCxnSpPr>
                <p:spPr>
                  <a:xfrm>
                    <a:off x="493204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>
                    <a:off x="529208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единительная линия 12"/>
                  <p:cNvCxnSpPr/>
                  <p:nvPr/>
                </p:nvCxnSpPr>
                <p:spPr>
                  <a:xfrm>
                    <a:off x="565212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Прямая соединительная линия 13"/>
                  <p:cNvCxnSpPr/>
                  <p:nvPr/>
                </p:nvCxnSpPr>
                <p:spPr>
                  <a:xfrm>
                    <a:off x="601216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637220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673224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>
                    <a:off x="709228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>
                    <a:off x="745232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>
                    <a:off x="781236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>
                    <a:off x="817240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>
                    <a:off x="205172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Прямая соединительная линия 28"/>
                  <p:cNvCxnSpPr/>
                  <p:nvPr/>
                </p:nvCxnSpPr>
                <p:spPr>
                  <a:xfrm>
                    <a:off x="241176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Прямая соединительная линия 29"/>
                  <p:cNvCxnSpPr/>
                  <p:nvPr/>
                </p:nvCxnSpPr>
                <p:spPr>
                  <a:xfrm>
                    <a:off x="277180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Прямая соединительная линия 30"/>
                  <p:cNvCxnSpPr/>
                  <p:nvPr/>
                </p:nvCxnSpPr>
                <p:spPr>
                  <a:xfrm>
                    <a:off x="313184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Прямая соединительная линия 31"/>
                  <p:cNvCxnSpPr/>
                  <p:nvPr/>
                </p:nvCxnSpPr>
                <p:spPr>
                  <a:xfrm>
                    <a:off x="349188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Прямая соединительная линия 32"/>
                  <p:cNvCxnSpPr/>
                  <p:nvPr/>
                </p:nvCxnSpPr>
                <p:spPr>
                  <a:xfrm>
                    <a:off x="385192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Прямая соединительная линия 33"/>
                  <p:cNvCxnSpPr/>
                  <p:nvPr/>
                </p:nvCxnSpPr>
                <p:spPr>
                  <a:xfrm>
                    <a:off x="4211960" y="2420888"/>
                    <a:ext cx="0" cy="4248472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 flipH="1">
                    <a:off x="1961232" y="2708920"/>
                    <a:ext cx="639327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Прямая соединительная линия 35"/>
                  <p:cNvCxnSpPr/>
                  <p:nvPr/>
                </p:nvCxnSpPr>
                <p:spPr>
                  <a:xfrm flipH="1">
                    <a:off x="1961232" y="3068960"/>
                    <a:ext cx="639327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 flipH="1">
                    <a:off x="1961232" y="3429000"/>
                    <a:ext cx="639327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flipH="1">
                    <a:off x="1961232" y="3789040"/>
                    <a:ext cx="639327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единительная линия 38"/>
                  <p:cNvCxnSpPr/>
                  <p:nvPr/>
                </p:nvCxnSpPr>
                <p:spPr>
                  <a:xfrm flipH="1">
                    <a:off x="1961233" y="4149081"/>
                    <a:ext cx="6393269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Прямая соединительная линия 39"/>
                  <p:cNvCxnSpPr/>
                  <p:nvPr/>
                </p:nvCxnSpPr>
                <p:spPr>
                  <a:xfrm flipH="1">
                    <a:off x="1961232" y="4494852"/>
                    <a:ext cx="6507933" cy="46108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единительная линия 40"/>
                  <p:cNvCxnSpPr/>
                  <p:nvPr/>
                </p:nvCxnSpPr>
                <p:spPr>
                  <a:xfrm flipH="1" flipV="1">
                    <a:off x="1961232" y="4869160"/>
                    <a:ext cx="6507933" cy="31448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единительная линия 41"/>
                  <p:cNvCxnSpPr/>
                  <p:nvPr/>
                </p:nvCxnSpPr>
                <p:spPr>
                  <a:xfrm flipH="1">
                    <a:off x="1961232" y="5229200"/>
                    <a:ext cx="639327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 flipH="1">
                    <a:off x="1961233" y="5589240"/>
                    <a:ext cx="6393269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flipH="1">
                    <a:off x="1961233" y="5949280"/>
                    <a:ext cx="6393269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Прямая соединительная линия 44"/>
                  <p:cNvCxnSpPr/>
                  <p:nvPr/>
                </p:nvCxnSpPr>
                <p:spPr>
                  <a:xfrm flipH="1">
                    <a:off x="1961234" y="6309320"/>
                    <a:ext cx="6393268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/>
                  <p:nvPr/>
                </p:nvCxnSpPr>
                <p:spPr>
                  <a:xfrm flipH="1">
                    <a:off x="1961233" y="6669360"/>
                    <a:ext cx="6393269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4207798" y="2185700"/>
                    <a:ext cx="364202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2800" b="1" dirty="0" smtClean="0">
                        <a:latin typeface="Times New Roman" pitchFamily="18" charset="0"/>
                        <a:cs typeface="Times New Roman" pitchFamily="18" charset="0"/>
                      </a:rPr>
                      <a:t>у</a:t>
                    </a:r>
                    <a:endParaRPr lang="ru-RU" sz="28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7990299" y="4545124"/>
                    <a:ext cx="364202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2800" b="1" dirty="0" smtClean="0">
                        <a:latin typeface="Times New Roman" pitchFamily="18" charset="0"/>
                        <a:cs typeface="Times New Roman" pitchFamily="18" charset="0"/>
                      </a:rPr>
                      <a:t>х</a:t>
                    </a:r>
                    <a:endParaRPr lang="ru-RU" sz="28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4127464" y="4500497"/>
                    <a:ext cx="31290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ru-RU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4739583" y="4711899"/>
                    <a:ext cx="31290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51" name="Прямая соединительная линия 50"/>
                  <p:cNvCxnSpPr/>
                  <p:nvPr/>
                </p:nvCxnSpPr>
                <p:spPr>
                  <a:xfrm>
                    <a:off x="4932040" y="4435259"/>
                    <a:ext cx="0" cy="211402"/>
                  </a:xfrm>
                  <a:prstGeom prst="line">
                    <a:avLst/>
                  </a:prstGeom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Прямая соединительная линия 51"/>
                  <p:cNvCxnSpPr/>
                  <p:nvPr/>
                </p:nvCxnSpPr>
                <p:spPr>
                  <a:xfrm flipH="1">
                    <a:off x="4427984" y="4149080"/>
                    <a:ext cx="280367" cy="1"/>
                  </a:xfrm>
                  <a:prstGeom prst="line">
                    <a:avLst/>
                  </a:prstGeom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4076993" y="3949026"/>
                    <a:ext cx="31290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cxnSp>
              <p:nvCxnSpPr>
                <p:cNvPr id="3" name="Прямая соединительная линия 2"/>
                <p:cNvCxnSpPr/>
                <p:nvPr/>
              </p:nvCxnSpPr>
              <p:spPr>
                <a:xfrm flipV="1">
                  <a:off x="3779912" y="1844825"/>
                  <a:ext cx="1440160" cy="4104455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3651749" y="1702753"/>
                <a:ext cx="3205815" cy="4854933"/>
              </a:xfrm>
              <a:prstGeom prst="line">
                <a:avLst/>
              </a:prstGeom>
              <a:ln>
                <a:solidFill>
                  <a:srgbClr val="660066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4342064" y="1491006"/>
              <a:ext cx="2185250" cy="4552352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 flipV="1">
              <a:off x="4065613" y="1055698"/>
              <a:ext cx="1806128" cy="5130703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99" name="Прямоугольник 98"/>
            <p:cNvSpPr/>
            <p:nvPr/>
          </p:nvSpPr>
          <p:spPr>
            <a:xfrm>
              <a:off x="7271428" y="5263567"/>
              <a:ext cx="1713931" cy="523220"/>
            </a:xfrm>
            <a:prstGeom prst="rect">
              <a:avLst/>
            </a:prstGeom>
            <a:ln w="57150">
              <a:solidFill>
                <a:srgbClr val="660066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800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                  </a:t>
              </a:r>
              <a:endParaRPr lang="ru-RU" dirty="0"/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2537591" y="2257809"/>
              <a:ext cx="1713931" cy="523220"/>
            </a:xfrm>
            <a:prstGeom prst="rect">
              <a:avLst/>
            </a:prstGeom>
            <a:ln w="57150">
              <a:solidFill>
                <a:srgbClr val="00330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800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                  </a:t>
              </a:r>
              <a:endParaRPr lang="ru-RU" dirty="0"/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6236122" y="1734589"/>
              <a:ext cx="1713931" cy="523220"/>
            </a:xfrm>
            <a:prstGeom prst="rect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800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                  </a:t>
              </a:r>
              <a:endParaRPr lang="ru-RU" dirty="0"/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2760700" y="4638916"/>
              <a:ext cx="1713931" cy="523220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800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                  </a:t>
              </a:r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-1" y="658979"/>
            <a:ext cx="937322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Установить формулы около соответствующих графиков функций: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" y="-171400"/>
            <a:ext cx="7969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Кластер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215967" y="3295861"/>
            <a:ext cx="1624163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64413" y="2517101"/>
            <a:ext cx="1713931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=–1,5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86117" y="1772816"/>
            <a:ext cx="1601721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1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215967" y="4024838"/>
            <a:ext cx="1601721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–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4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964488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>
              <a:lnSpc>
                <a:spcPct val="105000"/>
              </a:lnSpc>
              <a:spcAft>
                <a:spcPts val="0"/>
              </a:spcAft>
            </a:pPr>
            <a:r>
              <a:rPr lang="ru-RU" sz="3200" b="1" i="1" dirty="0">
                <a:latin typeface="Times New Roman"/>
                <a:ea typeface="Calibri"/>
                <a:cs typeface="Times New Roman"/>
              </a:rPr>
              <a:t>Графиком линейной функции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является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прямая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:</a:t>
            </a:r>
          </a:p>
          <a:p>
            <a:pPr marL="95250">
              <a:lnSpc>
                <a:spcPct val="10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а) при 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k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x-none" sz="3200">
                <a:latin typeface="Symbol"/>
                <a:ea typeface="Calibri"/>
                <a:cs typeface="Symbol"/>
              </a:rPr>
              <a:t>¹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0 и 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b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= 0, проходящая через </a:t>
            </a:r>
            <a:r>
              <a:rPr lang="ru-RU" sz="3200" b="1" dirty="0">
                <a:solidFill>
                  <a:srgbClr val="006600"/>
                </a:solidFill>
                <a:latin typeface="Times New Roman"/>
                <a:ea typeface="Calibri"/>
                <a:cs typeface="Times New Roman"/>
              </a:rPr>
              <a:t>начало координат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и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совпадающая с графиком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функции   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у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= </a:t>
            </a:r>
            <a:r>
              <a:rPr lang="ru-RU" sz="3200" i="1" dirty="0" err="1" smtClean="0">
                <a:latin typeface="Times New Roman"/>
                <a:ea typeface="Calibri"/>
                <a:cs typeface="Times New Roman"/>
              </a:rPr>
              <a:t>kx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,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у=kх+0</a:t>
            </a:r>
            <a:r>
              <a:rPr lang="en-US" sz="3200" i="1" dirty="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Например</a:t>
            </a: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у=2х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+0, y=2x</a:t>
            </a:r>
            <a:endParaRPr lang="ru-RU" sz="3200" b="1" i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339752" y="2160591"/>
            <a:ext cx="6915370" cy="4543479"/>
            <a:chOff x="2339752" y="2160591"/>
            <a:chExt cx="6915370" cy="4543479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2339752" y="2160591"/>
              <a:ext cx="6915370" cy="4470127"/>
              <a:chOff x="1816045" y="2185700"/>
              <a:chExt cx="6653120" cy="4483660"/>
            </a:xfrm>
          </p:grpSpPr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4207798" y="21857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5" name="Прямая со стрелкой 84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 стрелкой 85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4037175" y="2202975"/>
              <a:ext cx="2289861" cy="4501095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85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5201" y="188640"/>
            <a:ext cx="896448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algn="just">
              <a:lnSpc>
                <a:spcPct val="105000"/>
              </a:lnSpc>
              <a:spcAft>
                <a:spcPts val="0"/>
              </a:spcAft>
            </a:pPr>
            <a:r>
              <a:rPr lang="ru-RU" sz="3200" b="1" i="1" dirty="0">
                <a:latin typeface="Times New Roman"/>
                <a:ea typeface="Calibri"/>
                <a:cs typeface="Times New Roman"/>
              </a:rPr>
              <a:t>Графиком линейной функции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является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прямая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:</a:t>
            </a:r>
          </a:p>
          <a:p>
            <a:pPr marL="95250" lvl="0" algn="just">
              <a:lnSpc>
                <a:spcPct val="105000"/>
              </a:lnSpc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б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) при 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k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x-none" sz="3200" b="1">
                <a:latin typeface="Symbol"/>
                <a:ea typeface="Calibri"/>
                <a:cs typeface="Symbol"/>
              </a:rPr>
              <a:t>¹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0 и 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x-none" sz="3200" b="1">
                <a:latin typeface="Symbol"/>
                <a:ea typeface="Calibri"/>
                <a:cs typeface="Symbol"/>
              </a:rPr>
              <a:t>¹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0, </a:t>
            </a:r>
            <a:r>
              <a:rPr lang="ru-RU" sz="3200" b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параллельная</a:t>
            </a:r>
            <a:r>
              <a:rPr lang="ru-RU" sz="3200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графику функции 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у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= </a:t>
            </a:r>
            <a:r>
              <a:rPr lang="ru-RU" sz="3200" i="1" dirty="0" err="1" smtClean="0">
                <a:latin typeface="Times New Roman"/>
                <a:ea typeface="Calibri"/>
                <a:cs typeface="Times New Roman"/>
              </a:rPr>
              <a:t>kx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. Например </a:t>
            </a:r>
            <a:endParaRPr lang="ru-RU" sz="32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1425" y="1710596"/>
            <a:ext cx="336435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0" algn="just">
              <a:lnSpc>
                <a:spcPct val="105000"/>
              </a:lnSpc>
            </a:pPr>
            <a:r>
              <a:rPr lang="ru-RU" sz="32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= –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en-US" sz="3200" b="1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&lt;0</a:t>
            </a:r>
            <a:endParaRPr lang="ru-RU" sz="3200" b="1" dirty="0">
              <a:solidFill>
                <a:srgbClr val="008000"/>
              </a:solidFill>
              <a:latin typeface="Times New Roman"/>
              <a:ea typeface="Calibri"/>
              <a:cs typeface="Times New Roman"/>
            </a:endParaRPr>
          </a:p>
        </p:txBody>
      </p:sp>
      <p:grpSp>
        <p:nvGrpSpPr>
          <p:cNvPr id="92" name="Группа 91"/>
          <p:cNvGrpSpPr/>
          <p:nvPr/>
        </p:nvGrpSpPr>
        <p:grpSpPr>
          <a:xfrm>
            <a:off x="38947" y="2549593"/>
            <a:ext cx="4345853" cy="3367624"/>
            <a:chOff x="83106" y="2482938"/>
            <a:chExt cx="4345853" cy="3367624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83106" y="2482938"/>
              <a:ext cx="4345853" cy="3097741"/>
              <a:chOff x="1816045" y="2159277"/>
              <a:chExt cx="6653120" cy="4510083"/>
            </a:xfrm>
          </p:grpSpPr>
          <p:cxnSp>
            <p:nvCxnSpPr>
              <p:cNvPr id="49" name="Прямая со стрелкой 48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3984374" y="2159277"/>
                <a:ext cx="364201" cy="523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0" name="Прямая со стрелкой 49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Прямая соединительная линия 47"/>
            <p:cNvCxnSpPr/>
            <p:nvPr/>
          </p:nvCxnSpPr>
          <p:spPr>
            <a:xfrm flipH="1" flipV="1">
              <a:off x="1177772" y="2501086"/>
              <a:ext cx="1019396" cy="3349476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flipH="1" flipV="1">
              <a:off x="1394303" y="2482938"/>
              <a:ext cx="1019396" cy="334947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7" name="Прямоугольник 86"/>
          <p:cNvSpPr/>
          <p:nvPr/>
        </p:nvSpPr>
        <p:spPr>
          <a:xfrm>
            <a:off x="5651721" y="1700808"/>
            <a:ext cx="304846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0" algn="just">
              <a:lnSpc>
                <a:spcPct val="105000"/>
              </a:lnSpc>
            </a:pP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en-US" sz="3200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&gt;0</a:t>
            </a:r>
            <a:endParaRPr lang="ru-RU" sz="3200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grpSp>
        <p:nvGrpSpPr>
          <p:cNvPr id="90" name="Группа 89"/>
          <p:cNvGrpSpPr/>
          <p:nvPr/>
        </p:nvGrpSpPr>
        <p:grpSpPr>
          <a:xfrm>
            <a:off x="4387614" y="2420888"/>
            <a:ext cx="4715554" cy="3545137"/>
            <a:chOff x="4320942" y="2360188"/>
            <a:chExt cx="4715554" cy="354513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320942" y="2360188"/>
              <a:ext cx="4715554" cy="3330780"/>
              <a:chOff x="1816045" y="2185700"/>
              <a:chExt cx="6653120" cy="4483660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3894892" y="21857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3" name="Прямая со стрелкой 42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 стрелкой 43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5513849" y="2436007"/>
              <a:ext cx="1040963" cy="335385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V="1">
              <a:off x="5732318" y="2551470"/>
              <a:ext cx="1040963" cy="335385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00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515</Words>
  <Application>Microsoft Office PowerPoint</Application>
  <PresentationFormat>Экран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121</cp:revision>
  <dcterms:created xsi:type="dcterms:W3CDTF">2012-11-04T16:40:22Z</dcterms:created>
  <dcterms:modified xsi:type="dcterms:W3CDTF">2012-11-11T18:00:00Z</dcterms:modified>
</cp:coreProperties>
</file>