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5" r:id="rId4"/>
    <p:sldId id="272" r:id="rId5"/>
    <p:sldId id="267" r:id="rId6"/>
    <p:sldId id="268" r:id="rId7"/>
    <p:sldId id="269" r:id="rId8"/>
    <p:sldId id="270" r:id="rId9"/>
    <p:sldId id="271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99"/>
    <a:srgbClr val="008000"/>
    <a:srgbClr val="CC0099"/>
    <a:srgbClr val="66FFFF"/>
    <a:srgbClr val="FF66CC"/>
    <a:srgbClr val="FFFF66"/>
    <a:srgbClr val="FF0066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660"/>
  </p:normalViewPr>
  <p:slideViewPr>
    <p:cSldViewPr>
      <p:cViewPr>
        <p:scale>
          <a:sx n="70" d="100"/>
          <a:sy n="70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8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5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A29B-89BA-4308-9E72-1A7A102DA969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123\AppData\Local\Microsoft\Windows\Temporary Internet Files\Content.IE5\989YGJ9M\MP9004490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03" y="219557"/>
            <a:ext cx="8817672" cy="661325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521" y="1844824"/>
            <a:ext cx="9061637" cy="212365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34000"/>
                </a:schemeClr>
              </a:gs>
              <a:gs pos="35000">
                <a:schemeClr val="accent1">
                  <a:tint val="37000"/>
                  <a:satMod val="300000"/>
                  <a:alpha val="80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функция и её график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42013" y="5732837"/>
            <a:ext cx="5868145" cy="40011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25000"/>
                </a:schemeClr>
              </a:gs>
              <a:gs pos="35000">
                <a:schemeClr val="accent1">
                  <a:tint val="37000"/>
                  <a:satMod val="300000"/>
                  <a:alpha val="58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49783" y="5567767"/>
            <a:ext cx="1708632" cy="365125"/>
          </a:xfrm>
        </p:spPr>
        <p:txBody>
          <a:bodyPr/>
          <a:lstStyle/>
          <a:p>
            <a:fld id="{33D54441-D21A-4B86-8402-889E002506BA}" type="datetime1"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11.11.2012</a:t>
            </a:fld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3783816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Урок 3</a:t>
            </a:r>
            <a:endParaRPr lang="ru-RU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9597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Постройте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график функции, заданной формулой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–2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+ 0,5.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Линейная функция задана формулой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12. Найдите: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значение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1,2; –3;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значение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при котором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0; –1,5.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Постройте график функции, заданной формулой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–3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1,5.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Линейная функция задана формулой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–4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+ 7. Найдите: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значение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–1,3; 8;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значение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при котором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–2,8; 0.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0288" y="-17140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4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4597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самоподготовку.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8784976" cy="4299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319 (д), 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325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329, 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336(</a:t>
            </a:r>
            <a:r>
              <a:rPr lang="ru-RU" sz="48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повт</a:t>
            </a:r>
            <a:r>
              <a:rPr lang="ru-RU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.), составить синквейн на понятие «График линейной функции»</a:t>
            </a:r>
            <a:endParaRPr lang="ru-RU" sz="4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10521" y="-73344"/>
            <a:ext cx="2494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48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1762" y="111321"/>
            <a:ext cx="3952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Примеры </a:t>
            </a:r>
            <a:r>
              <a:rPr lang="ru-RU" sz="2400" i="1" dirty="0" smtClean="0"/>
              <a:t>линейной функции</a:t>
            </a:r>
            <a:endParaRPr lang="ru-RU" sz="2400" i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126873" y="803761"/>
            <a:ext cx="1879207" cy="1301337"/>
            <a:chOff x="164080" y="1052736"/>
            <a:chExt cx="2008055" cy="1301337"/>
          </a:xfrm>
        </p:grpSpPr>
        <p:sp>
          <p:nvSpPr>
            <p:cNvPr id="48" name="Выноска-облако 47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43183" y="1436925"/>
              <a:ext cx="18950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2,5</a:t>
              </a:r>
              <a:r>
                <a:rPr lang="ru-RU" sz="28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– 7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3216" y="1808905"/>
            <a:ext cx="1879207" cy="1301337"/>
            <a:chOff x="164080" y="1052736"/>
            <a:chExt cx="2008055" cy="1301337"/>
          </a:xfrm>
        </p:grpSpPr>
        <p:sp>
          <p:nvSpPr>
            <p:cNvPr id="50" name="Выноска-облако 49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Прямоугольник 50"/>
                <p:cNvSpPr/>
                <p:nvPr/>
              </p:nvSpPr>
              <p:spPr>
                <a:xfrm>
                  <a:off x="355055" y="1436925"/>
                  <a:ext cx="1671324" cy="7126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14:m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ru-RU" sz="28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х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51" name="Прямоугольник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055" y="1436925"/>
                  <a:ext cx="1671324" cy="7126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393" b="-940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Группа 51"/>
          <p:cNvGrpSpPr/>
          <p:nvPr/>
        </p:nvGrpSpPr>
        <p:grpSpPr>
          <a:xfrm>
            <a:off x="192132" y="3958093"/>
            <a:ext cx="1879207" cy="1301337"/>
            <a:chOff x="164080" y="1052736"/>
            <a:chExt cx="2008055" cy="1301337"/>
          </a:xfrm>
        </p:grpSpPr>
        <p:sp>
          <p:nvSpPr>
            <p:cNvPr id="53" name="Выноска-облако 52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Прямоугольник 53"/>
                <p:cNvSpPr/>
                <p:nvPr/>
              </p:nvSpPr>
              <p:spPr>
                <a:xfrm>
                  <a:off x="296175" y="1392645"/>
                  <a:ext cx="1658032" cy="739177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14:m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ru-RU" sz="3200" b="1" i="1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х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54" name="Прямоугольник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175" y="1392645"/>
                  <a:ext cx="1658032" cy="7391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874" b="-661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Группа 54"/>
          <p:cNvGrpSpPr/>
          <p:nvPr/>
        </p:nvGrpSpPr>
        <p:grpSpPr>
          <a:xfrm>
            <a:off x="49609" y="5145292"/>
            <a:ext cx="1879207" cy="940084"/>
            <a:chOff x="164080" y="1052736"/>
            <a:chExt cx="2008055" cy="1301337"/>
          </a:xfrm>
        </p:grpSpPr>
        <p:sp>
          <p:nvSpPr>
            <p:cNvPr id="56" name="Выноска-облако 55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22100" y="1351750"/>
              <a:ext cx="1737237" cy="52321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– 5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949944" y="5151980"/>
            <a:ext cx="1879207" cy="733311"/>
            <a:chOff x="-69524" y="1551856"/>
            <a:chExt cx="2008055" cy="1301337"/>
          </a:xfrm>
        </p:grpSpPr>
        <p:sp>
          <p:nvSpPr>
            <p:cNvPr id="59" name="Выноска-облако 58"/>
            <p:cNvSpPr/>
            <p:nvPr/>
          </p:nvSpPr>
          <p:spPr>
            <a:xfrm>
              <a:off x="-69524" y="155185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83935" y="1733739"/>
              <a:ext cx="1737237" cy="52322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7 – 2х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095348" y="4125251"/>
            <a:ext cx="1398825" cy="1059338"/>
            <a:chOff x="164080" y="1052736"/>
            <a:chExt cx="2008055" cy="1301337"/>
          </a:xfrm>
        </p:grpSpPr>
        <p:sp>
          <p:nvSpPr>
            <p:cNvPr id="62" name="Выноска-облако 61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Прямоугольник 62"/>
                <p:cNvSpPr/>
                <p:nvPr/>
              </p:nvSpPr>
              <p:spPr>
                <a:xfrm>
                  <a:off x="717782" y="1174944"/>
                  <a:ext cx="945871" cy="714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63" name="Прямоугольник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82" y="1174944"/>
                  <a:ext cx="945871" cy="71468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5185" r="-12037" b="-3473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Группа 63"/>
          <p:cNvGrpSpPr/>
          <p:nvPr/>
        </p:nvGrpSpPr>
        <p:grpSpPr>
          <a:xfrm>
            <a:off x="5084214" y="749669"/>
            <a:ext cx="2807780" cy="1537976"/>
            <a:chOff x="289364" y="2795072"/>
            <a:chExt cx="2070749" cy="864096"/>
          </a:xfrm>
        </p:grpSpPr>
        <p:sp>
          <p:nvSpPr>
            <p:cNvPr id="65" name="Блок-схема: перфолента 64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rgbClr val="CC3399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89364" y="2923238"/>
              <a:ext cx="2070749" cy="605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>
                  <a:latin typeface="Times New Roman" pitchFamily="18" charset="0"/>
                  <a:cs typeface="Times New Roman" pitchFamily="18" charset="0"/>
                </a:rPr>
                <a:t>Линейная 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функция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1958452" y="1449560"/>
            <a:ext cx="1414574" cy="791917"/>
            <a:chOff x="164080" y="1052736"/>
            <a:chExt cx="2008055" cy="1301337"/>
          </a:xfrm>
        </p:grpSpPr>
        <p:sp>
          <p:nvSpPr>
            <p:cNvPr id="68" name="Выноска-облако 67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05792" y="1321565"/>
              <a:ext cx="9698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2095348" y="3546355"/>
            <a:ext cx="1172637" cy="628090"/>
            <a:chOff x="164080" y="1052736"/>
            <a:chExt cx="2008055" cy="1301337"/>
          </a:xfrm>
        </p:grpSpPr>
        <p:sp>
          <p:nvSpPr>
            <p:cNvPr id="71" name="Выноска-облако 70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703864" y="1052736"/>
              <a:ext cx="99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х = 6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26873" y="2988410"/>
            <a:ext cx="1879207" cy="1163958"/>
            <a:chOff x="164080" y="1052736"/>
            <a:chExt cx="2008055" cy="1301337"/>
          </a:xfrm>
        </p:grpSpPr>
        <p:sp>
          <p:nvSpPr>
            <p:cNvPr id="74" name="Выноска-облако 73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Прямоугольник 74"/>
                <p:cNvSpPr/>
                <p:nvPr/>
              </p:nvSpPr>
              <p:spPr>
                <a:xfrm>
                  <a:off x="352962" y="1312834"/>
                  <a:ext cx="1677284" cy="7148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ru-RU" sz="2800" b="1" i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у</a:t>
                  </a:r>
                  <a:r>
                    <a:rPr lang="ru-RU" sz="2800" b="1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8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= -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х+</m:t>
                          </m:r>
                          <m:r>
                            <a:rPr lang="ru-RU" sz="28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a14:m>
                  <a:endPara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75" name="Прямоугольник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62" y="1312834"/>
                  <a:ext cx="1677284" cy="71481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7782" b="-2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Группа 75"/>
          <p:cNvGrpSpPr/>
          <p:nvPr/>
        </p:nvGrpSpPr>
        <p:grpSpPr>
          <a:xfrm>
            <a:off x="2054270" y="2440560"/>
            <a:ext cx="1068452" cy="669682"/>
            <a:chOff x="164080" y="1052736"/>
            <a:chExt cx="2008055" cy="1301337"/>
          </a:xfrm>
        </p:grpSpPr>
        <p:sp>
          <p:nvSpPr>
            <p:cNvPr id="77" name="Выноска-облако 76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11391" y="1113409"/>
              <a:ext cx="969852" cy="523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= 0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2076665" y="735442"/>
            <a:ext cx="1074651" cy="718987"/>
            <a:chOff x="164080" y="1052736"/>
            <a:chExt cx="2008055" cy="1301337"/>
          </a:xfrm>
        </p:grpSpPr>
        <p:sp>
          <p:nvSpPr>
            <p:cNvPr id="80" name="Выноска-облако 79"/>
            <p:cNvSpPr/>
            <p:nvPr/>
          </p:nvSpPr>
          <p:spPr>
            <a:xfrm>
              <a:off x="164080" y="1052736"/>
              <a:ext cx="2008055" cy="1301337"/>
            </a:xfrm>
            <a:prstGeom prst="cloudCallout">
              <a:avLst>
                <a:gd name="adj1" fmla="val -47509"/>
                <a:gd name="adj2" fmla="val 11281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94659" y="1216376"/>
              <a:ext cx="992118" cy="523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х = 0</a:t>
              </a:r>
              <a:endPara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117395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рисунках изображены графики функций. Какие из этих функций являются линейными?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83568" y="836712"/>
            <a:ext cx="3960440" cy="2704961"/>
            <a:chOff x="683568" y="836712"/>
            <a:chExt cx="3960440" cy="2704961"/>
          </a:xfrm>
        </p:grpSpPr>
        <p:pic>
          <p:nvPicPr>
            <p:cNvPr id="6" name="Рисунок 5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836712"/>
              <a:ext cx="3960440" cy="270496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763512" y="83671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а)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83568" y="3717032"/>
            <a:ext cx="3960440" cy="2554362"/>
            <a:chOff x="683568" y="3717032"/>
            <a:chExt cx="3960440" cy="2554362"/>
          </a:xfrm>
        </p:grpSpPr>
        <p:pic>
          <p:nvPicPr>
            <p:cNvPr id="8" name="Рисунок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719771"/>
              <a:ext cx="3960440" cy="25516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763512" y="371703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б)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860032" y="836713"/>
            <a:ext cx="4163903" cy="2704960"/>
            <a:chOff x="4860032" y="836713"/>
            <a:chExt cx="4163903" cy="2704960"/>
          </a:xfrm>
        </p:grpSpPr>
        <p:pic>
          <p:nvPicPr>
            <p:cNvPr id="7" name="Рисунок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836713"/>
              <a:ext cx="4163903" cy="27049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004048" y="836713"/>
              <a:ext cx="4988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в)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860031" y="3697868"/>
            <a:ext cx="4163903" cy="2573526"/>
            <a:chOff x="4860031" y="3697868"/>
            <a:chExt cx="4163903" cy="2573526"/>
          </a:xfrm>
        </p:grpSpPr>
        <p:pic>
          <p:nvPicPr>
            <p:cNvPr id="9" name="Рисунок 8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1" y="3719771"/>
              <a:ext cx="4163903" cy="25516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5004047" y="3697868"/>
              <a:ext cx="4683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г)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5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496" y="692696"/>
            <a:ext cx="90584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= 0,5х+6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– 12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у =0,5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12) + 6 = – 6 + 6 = 0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 =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+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 =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+ 6 =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+ 6 =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ln w="1905"/>
                <a:solidFill>
                  <a:srgbClr val="00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– 16,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–16 = 0,5х+6; 0,5х = –22; х </a:t>
            </a:r>
            <a:r>
              <a:rPr lang="ru-RU" sz="3000" dirty="0" smtClean="0">
                <a:ln w="1905"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22:0,5; х=</a:t>
            </a:r>
            <a:r>
              <a:rPr lang="ru-RU" sz="3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44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ln w="1905"/>
                <a:solidFill>
                  <a:srgbClr val="00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= 0,5х+6;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0,5х = –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6;  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 = –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6:0,5</a:t>
            </a:r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 х=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–12</a:t>
            </a:r>
            <a:endParaRPr lang="ru-RU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b="1" dirty="0">
                <a:ln w="1905"/>
                <a:solidFill>
                  <a:srgbClr val="00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8,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0,5х+6; 0,5х = 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ru-RU" sz="3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 0,5х </a:t>
            </a:r>
            <a:r>
              <a:rPr lang="ru-RU" sz="3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2; </a:t>
            </a:r>
            <a:r>
              <a:rPr lang="ru-RU" sz="3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х= </a:t>
            </a:r>
            <a:r>
              <a:rPr lang="ru-RU" sz="3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2:0,5; х = 4</a:t>
            </a:r>
            <a:endParaRPr lang="ru-RU" sz="3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8674"/>
            <a:ext cx="6013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 317 (решение)</a:t>
            </a:r>
          </a:p>
        </p:txBody>
      </p:sp>
    </p:spTree>
    <p:extLst>
      <p:ext uri="{BB962C8B-B14F-4D97-AF65-F5344CB8AC3E}">
        <p14:creationId xmlns:p14="http://schemas.microsoft.com/office/powerpoint/2010/main" val="3154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88640"/>
            <a:ext cx="6905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графики функций: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4961800" y="3068960"/>
            <a:ext cx="1444626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627784" y="3068960"/>
            <a:ext cx="1083951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– 3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86117" y="3068960"/>
            <a:ext cx="1422184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Прямоугольник 86"/>
              <p:cNvSpPr/>
              <p:nvPr/>
            </p:nvSpPr>
            <p:spPr>
              <a:xfrm>
                <a:off x="6978053" y="2893238"/>
                <a:ext cx="1928733" cy="874663"/>
              </a:xfrm>
              <a:prstGeom prst="rect">
                <a:avLst/>
              </a:prstGeom>
              <a:ln w="38100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у</a:t>
                </a:r>
                <a:r>
                  <a:rPr lang="ru-RU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+2</a:t>
                </a:r>
                <a:endParaRPr lang="ru-RU" dirty="0"/>
              </a:p>
            </p:txBody>
          </p:sp>
        </mc:Choice>
        <mc:Fallback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53" y="2893238"/>
                <a:ext cx="1928733" cy="874663"/>
              </a:xfrm>
              <a:prstGeom prst="rect">
                <a:avLst/>
              </a:prstGeom>
              <a:blipFill rotWithShape="1">
                <a:blip r:embed="rId2"/>
                <a:stretch>
                  <a:fillRect l="-5590" r="-4348" b="-8725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2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8458" y="13637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37095" y="336350"/>
            <a:ext cx="8318027" cy="6257655"/>
            <a:chOff x="937095" y="336350"/>
            <a:chExt cx="8318027" cy="625765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937095" y="336350"/>
              <a:ext cx="8318027" cy="6257655"/>
              <a:chOff x="1816045" y="1604920"/>
              <a:chExt cx="6653120" cy="5064441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182920" y="160492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4568167" y="1776763"/>
                <a:ext cx="3834" cy="48925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>
              <a:off x="4155042" y="397987"/>
              <a:ext cx="2928499" cy="5623301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22759"/>
              </p:ext>
            </p:extLst>
          </p:nvPr>
        </p:nvGraphicFramePr>
        <p:xfrm>
          <a:off x="6633404" y="683125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Прямоугольник 57"/>
          <p:cNvSpPr/>
          <p:nvPr/>
        </p:nvSpPr>
        <p:spPr>
          <a:xfrm>
            <a:off x="286117" y="865853"/>
            <a:ext cx="1422184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0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8458" y="13637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37095" y="1053965"/>
            <a:ext cx="8318027" cy="5540039"/>
            <a:chOff x="937095" y="1053965"/>
            <a:chExt cx="8318027" cy="554003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937095" y="1053965"/>
              <a:ext cx="8318027" cy="5540039"/>
              <a:chOff x="1816045" y="2185700"/>
              <a:chExt cx="6653120" cy="4483660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207798" y="218570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V="1">
                <a:off x="4572000" y="2420888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18617" y="5259401"/>
              <a:ext cx="7537805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8" name="Прямоугольник 57"/>
          <p:cNvSpPr/>
          <p:nvPr/>
        </p:nvSpPr>
        <p:spPr>
          <a:xfrm>
            <a:off x="286117" y="865853"/>
            <a:ext cx="1173719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8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8458" y="13637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37095" y="336350"/>
            <a:ext cx="8318027" cy="6257655"/>
            <a:chOff x="937095" y="336350"/>
            <a:chExt cx="8318027" cy="625765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937095" y="336350"/>
              <a:ext cx="8318027" cy="6257655"/>
              <a:chOff x="1816045" y="1604920"/>
              <a:chExt cx="6653120" cy="5064441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182920" y="160492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4568167" y="1776763"/>
                <a:ext cx="3834" cy="48925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051720" y="865853"/>
              <a:ext cx="4464496" cy="4507364"/>
            </a:xfrm>
            <a:prstGeom prst="line">
              <a:avLst/>
            </a:prstGeom>
            <a:ln>
              <a:solidFill>
                <a:srgbClr val="CC0099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7377"/>
              </p:ext>
            </p:extLst>
          </p:nvPr>
        </p:nvGraphicFramePr>
        <p:xfrm>
          <a:off x="6633404" y="683125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Прямоугольник 57"/>
          <p:cNvSpPr/>
          <p:nvPr/>
        </p:nvSpPr>
        <p:spPr>
          <a:xfrm>
            <a:off x="286117" y="865853"/>
            <a:ext cx="1444626" cy="52322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+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6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8458" y="136377"/>
            <a:ext cx="2883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функции: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37095" y="336350"/>
            <a:ext cx="8318027" cy="6257655"/>
            <a:chOff x="937095" y="336350"/>
            <a:chExt cx="8318027" cy="625765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937095" y="336350"/>
              <a:ext cx="8318027" cy="6257655"/>
              <a:chOff x="1816045" y="1604920"/>
              <a:chExt cx="6653120" cy="5064441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9320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2920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6521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0121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63722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67322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922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4523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8123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81724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0517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24117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77180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3184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49188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385192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211960" y="2420888"/>
                <a:ext cx="0" cy="424847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961232" y="270892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961232" y="306896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961232" y="34290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961232" y="378904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961233" y="4149081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1961232" y="4494852"/>
                <a:ext cx="6507933" cy="4610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1961232" y="4869160"/>
                <a:ext cx="6507933" cy="31448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1961232" y="5229200"/>
                <a:ext cx="639327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H="1">
                <a:off x="1961233" y="558924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1961233" y="594928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1961234" y="6309320"/>
                <a:ext cx="6393268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1961233" y="6669360"/>
                <a:ext cx="6393269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182920" y="1604920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90299" y="45451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127464" y="4500497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39583" y="4711899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4932040" y="4435259"/>
                <a:ext cx="0" cy="211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4427984" y="4149080"/>
                <a:ext cx="280367" cy="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076993" y="394902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816045" y="4500497"/>
                <a:ext cx="6356354" cy="199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4568167" y="1776763"/>
                <a:ext cx="3834" cy="48925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>
              <a:off x="2582162" y="2025967"/>
              <a:ext cx="6074260" cy="3347249"/>
            </a:xfrm>
            <a:prstGeom prst="line">
              <a:avLst/>
            </a:prstGeom>
            <a:ln>
              <a:solidFill>
                <a:srgbClr val="CC0099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412603"/>
              </p:ext>
            </p:extLst>
          </p:nvPr>
        </p:nvGraphicFramePr>
        <p:xfrm>
          <a:off x="6633404" y="683125"/>
          <a:ext cx="231591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972"/>
                <a:gridCol w="771972"/>
                <a:gridCol w="7719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9" name="Прямоугольник 58"/>
              <p:cNvSpPr/>
              <p:nvPr/>
            </p:nvSpPr>
            <p:spPr>
              <a:xfrm>
                <a:off x="267379" y="907233"/>
                <a:ext cx="2069797" cy="874663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у</a:t>
                </a:r>
                <a:r>
                  <a:rPr lang="ru-RU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600" b="1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28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+2</a:t>
                </a:r>
                <a:endParaRPr lang="ru-RU" b="1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79" y="907233"/>
                <a:ext cx="2069797" cy="874663"/>
              </a:xfrm>
              <a:prstGeom prst="rect">
                <a:avLst/>
              </a:prstGeom>
              <a:blipFill rotWithShape="1">
                <a:blip r:embed="rId2"/>
                <a:stretch>
                  <a:fillRect l="-6195" r="-5310" b="-11189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9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477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170</cp:revision>
  <dcterms:created xsi:type="dcterms:W3CDTF">2012-11-04T16:40:22Z</dcterms:created>
  <dcterms:modified xsi:type="dcterms:W3CDTF">2012-11-11T18:00:15Z</dcterms:modified>
</cp:coreProperties>
</file>