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78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235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960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888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542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758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1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159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97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882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256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EA29B-89BA-4308-9E72-1A7A102DA969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187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521" y="1844824"/>
            <a:ext cx="9061637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6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Прямая пропорциональность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9783" y="404664"/>
            <a:ext cx="242989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Московское СВУ</a:t>
            </a:r>
            <a:endParaRPr lang="ru-RU" sz="20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84972" y="6132947"/>
            <a:ext cx="586814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Преподаватель математики Каримова С.Р.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207531" cy="365125"/>
          </a:xfrm>
        </p:spPr>
        <p:txBody>
          <a:bodyPr/>
          <a:lstStyle/>
          <a:p>
            <a:fld id="{33D54441-D21A-4B86-8402-889E002506BA}" type="datetime1">
              <a:rPr lang="ru-RU" sz="1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05.11.2012</a:t>
            </a:fld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19044" y="4437112"/>
            <a:ext cx="842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Урок 1</a:t>
            </a:r>
            <a:endParaRPr lang="ru-RU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72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24597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9. Задание на самоподготовку.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36084" y="709527"/>
            <a:ext cx="8640960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№ 299.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Один килограмм конфет стоит 98 рублей. Записать правило, выражающее зависимость стоимости 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(в р.) от массы конфет 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(в кг).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Дана функция 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4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Заполнить таблицу: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 310; № 311.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304443"/>
              </p:ext>
            </p:extLst>
          </p:nvPr>
        </p:nvGraphicFramePr>
        <p:xfrm>
          <a:off x="676144" y="4653136"/>
          <a:ext cx="7560839" cy="1176528"/>
        </p:xfrm>
        <a:graphic>
          <a:graphicData uri="http://schemas.openxmlformats.org/drawingml/2006/table">
            <a:tbl>
              <a:tblPr/>
              <a:tblGrid>
                <a:gridCol w="1077225"/>
                <a:gridCol w="1087356"/>
                <a:gridCol w="1090733"/>
                <a:gridCol w="1087356"/>
                <a:gridCol w="1063718"/>
                <a:gridCol w="1090733"/>
                <a:gridCol w="106371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32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3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–2</a:t>
                      </a:r>
                      <a:endParaRPr lang="ru-RU" sz="3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3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3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3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3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3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3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–2</a:t>
                      </a:r>
                      <a:endParaRPr lang="ru-RU" sz="3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974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5008" y="1124744"/>
            <a:ext cx="89289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Найдите  значение  функции  у =                для  следующих  значений аргумента: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а) 0;		б)  –2.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Проверьте,  принадлежат  ли  графику  функции,  заданной  формулой у = 2х + 14, следующие точки: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а) С (–7; 0);  б) D (7; 0).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Решите уравнение.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а) 3х = 12;	б) х – 15 = 2.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24597"/>
            <a:ext cx="55446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Устная работа.</a:t>
            </a:r>
          </a:p>
        </p:txBody>
      </p:sp>
      <p:pic>
        <p:nvPicPr>
          <p:cNvPr id="9" name="Рисунок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124744"/>
            <a:ext cx="1152128" cy="7509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744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4597"/>
            <a:ext cx="55446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2. Задача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8117" y="1412776"/>
            <a:ext cx="828092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Вычислить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площадь прямоугольника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(S=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основание которого равно 3, а высота равна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Если искомую площадь обозначить буквой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то ответ можно записать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формулой: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= 3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077072"/>
            <a:ext cx="3456384" cy="864096"/>
          </a:xfrm>
          <a:prstGeom prst="rect">
            <a:avLst/>
          </a:prstGeom>
          <a:solidFill>
            <a:srgbClr val="00B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12845" y="515719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4201565"/>
            <a:ext cx="3674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32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93299" y="515719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460684" y="4194679"/>
            <a:ext cx="3674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32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62248" y="5837883"/>
            <a:ext cx="13452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600" b="1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36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05685" y="5741967"/>
            <a:ext cx="13452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6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3x</a:t>
            </a:r>
            <a:endParaRPr lang="ru-RU" sz="36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70458" y="4061904"/>
            <a:ext cx="3456384" cy="864096"/>
          </a:xfrm>
          <a:prstGeom prst="rect">
            <a:avLst/>
          </a:prstGeom>
          <a:solidFill>
            <a:srgbClr val="00B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 w="5715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98715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4597"/>
            <a:ext cx="49685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Определение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4510" y="1176349"/>
            <a:ext cx="850997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Прямой пропорциональностью</a:t>
            </a:r>
            <a:r>
              <a:rPr lang="ru-RU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называется функция, которую можно задать формулой вида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kх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где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– независимая переменная,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– не равное нулю число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6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– коэффициент пропорциональности</a:t>
            </a:r>
            <a:endParaRPr lang="ru-RU" sz="36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715779"/>
            <a:ext cx="74888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Составить кластер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0541" y="5639108"/>
            <a:ext cx="887345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Выбрать и расположить под понятием его качественные характеристики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5166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3635896" y="75215"/>
            <a:ext cx="5333454" cy="2592288"/>
            <a:chOff x="2157301" y="1700808"/>
            <a:chExt cx="5333454" cy="2592288"/>
          </a:xfrm>
        </p:grpSpPr>
        <p:sp>
          <p:nvSpPr>
            <p:cNvPr id="5" name="Выноска-облако 4"/>
            <p:cNvSpPr/>
            <p:nvPr/>
          </p:nvSpPr>
          <p:spPr>
            <a:xfrm>
              <a:off x="2793504" y="1700808"/>
              <a:ext cx="4104456" cy="2592288"/>
            </a:xfrm>
            <a:prstGeom prst="cloudCallout">
              <a:avLst>
                <a:gd name="adj1" fmla="val -42432"/>
                <a:gd name="adj2" fmla="val -14306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157301" y="2276872"/>
              <a:ext cx="5333454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32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Прямая </a:t>
              </a:r>
              <a:endParaRPr lang="ru-RU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lvl="0" algn="ctr"/>
              <a:r>
                <a:rPr lang="ru-RU" sz="32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пропорциональность</a:t>
              </a:r>
              <a:endPara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283260" y="1268760"/>
            <a:ext cx="1914307" cy="864096"/>
            <a:chOff x="283260" y="1268760"/>
            <a:chExt cx="1914307" cy="864096"/>
          </a:xfrm>
        </p:grpSpPr>
        <p:sp>
          <p:nvSpPr>
            <p:cNvPr id="8" name="Блок-схема: перфолента 7"/>
            <p:cNvSpPr/>
            <p:nvPr/>
          </p:nvSpPr>
          <p:spPr>
            <a:xfrm>
              <a:off x="323528" y="1268760"/>
              <a:ext cx="1833773" cy="864096"/>
            </a:xfrm>
            <a:prstGeom prst="flowChartPunchedTap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83260" y="1408420"/>
              <a:ext cx="1914307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Функция</a:t>
              </a:r>
              <a:endParaRPr lang="ru-RU" sz="3200" dirty="0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1152900" y="2407642"/>
            <a:ext cx="1833773" cy="864096"/>
            <a:chOff x="363794" y="2795072"/>
            <a:chExt cx="1833773" cy="864096"/>
          </a:xfrm>
        </p:grpSpPr>
        <p:sp>
          <p:nvSpPr>
            <p:cNvPr id="10" name="Блок-схема: перфолента 9"/>
            <p:cNvSpPr/>
            <p:nvPr/>
          </p:nvSpPr>
          <p:spPr>
            <a:xfrm>
              <a:off x="363794" y="2795072"/>
              <a:ext cx="1833773" cy="864096"/>
            </a:xfrm>
            <a:prstGeom prst="flowChartPunchedTap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675513" y="2881945"/>
              <a:ext cx="121700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у</a:t>
              </a:r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ru-RU" sz="3200" b="1" i="1" dirty="0" err="1" smtClean="0">
                  <a:latin typeface="Times New Roman" pitchFamily="18" charset="0"/>
                  <a:cs typeface="Times New Roman" pitchFamily="18" charset="0"/>
                </a:rPr>
                <a:t>kх</a:t>
              </a:r>
              <a:endParaRPr lang="ru-RU" sz="3200" b="1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1563522" y="219231"/>
            <a:ext cx="1998689" cy="864096"/>
            <a:chOff x="601109" y="4005064"/>
            <a:chExt cx="1998689" cy="864096"/>
          </a:xfrm>
        </p:grpSpPr>
        <p:sp>
          <p:nvSpPr>
            <p:cNvPr id="12" name="Блок-схема: перфолента 11"/>
            <p:cNvSpPr/>
            <p:nvPr/>
          </p:nvSpPr>
          <p:spPr>
            <a:xfrm>
              <a:off x="683568" y="4005064"/>
              <a:ext cx="1833773" cy="864096"/>
            </a:xfrm>
            <a:prstGeom prst="flowChartPunchedTap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601109" y="4108159"/>
              <a:ext cx="199868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Аргумент</a:t>
              </a:r>
              <a:endParaRPr lang="ru-RU" sz="3200" b="1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110583" y="3477614"/>
            <a:ext cx="1833773" cy="864096"/>
            <a:chOff x="363794" y="2795072"/>
            <a:chExt cx="1833773" cy="864096"/>
          </a:xfrm>
        </p:grpSpPr>
        <p:sp>
          <p:nvSpPr>
            <p:cNvPr id="19" name="Блок-схема: перфолента 18"/>
            <p:cNvSpPr/>
            <p:nvPr/>
          </p:nvSpPr>
          <p:spPr>
            <a:xfrm>
              <a:off x="363794" y="2795072"/>
              <a:ext cx="1833773" cy="864096"/>
            </a:xfrm>
            <a:prstGeom prst="flowChartPunchedTap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675513" y="2881945"/>
              <a:ext cx="121700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3200" b="1" i="1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  <a:endParaRPr lang="ru-RU" sz="3200" b="1" dirty="0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841181" y="4341710"/>
            <a:ext cx="1833773" cy="864096"/>
            <a:chOff x="2645324" y="4172656"/>
            <a:chExt cx="1833773" cy="864096"/>
          </a:xfrm>
        </p:grpSpPr>
        <p:grpSp>
          <p:nvGrpSpPr>
            <p:cNvPr id="21" name="Группа 20"/>
            <p:cNvGrpSpPr/>
            <p:nvPr/>
          </p:nvGrpSpPr>
          <p:grpSpPr>
            <a:xfrm>
              <a:off x="2645324" y="4172656"/>
              <a:ext cx="1833773" cy="864096"/>
              <a:chOff x="363794" y="2795072"/>
              <a:chExt cx="1833773" cy="864096"/>
            </a:xfrm>
          </p:grpSpPr>
          <p:sp>
            <p:nvSpPr>
              <p:cNvPr id="22" name="Блок-схема: перфолента 21"/>
              <p:cNvSpPr/>
              <p:nvPr/>
            </p:nvSpPr>
            <p:spPr>
              <a:xfrm>
                <a:off x="363794" y="2795072"/>
                <a:ext cx="1833773" cy="864096"/>
              </a:xfrm>
              <a:prstGeom prst="flowChartPunchedTap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40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" name="Прямоугольник 22"/>
              <p:cNvSpPr/>
              <p:nvPr/>
            </p:nvSpPr>
            <p:spPr>
              <a:xfrm>
                <a:off x="675513" y="2881945"/>
                <a:ext cx="100540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i="1" dirty="0" smtClean="0"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ru-RU" sz="32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en-US" sz="3200" b="1" dirty="0"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ru-RU" sz="3200" b="1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Прямоугольник 23"/>
                <p:cNvSpPr/>
                <p:nvPr/>
              </p:nvSpPr>
              <p:spPr>
                <a:xfrm>
                  <a:off x="3170988" y="4259529"/>
                  <a:ext cx="577511" cy="64633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3600" b="1" i="0">
                            <a:latin typeface="Cambria Math"/>
                          </a:rPr>
                          <m:t>≠</m:t>
                        </m:r>
                      </m:oMath>
                    </m:oMathPara>
                  </a14:m>
                  <a:endParaRPr lang="ru-RU" sz="3600" b="1" dirty="0"/>
                </a:p>
              </p:txBody>
            </p:sp>
          </mc:Choice>
          <mc:Fallback xmlns="">
            <p:sp>
              <p:nvSpPr>
                <p:cNvPr id="24" name="Прямоугольник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70988" y="4259529"/>
                  <a:ext cx="577511" cy="646331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" name="Группа 26"/>
          <p:cNvGrpSpPr/>
          <p:nvPr/>
        </p:nvGrpSpPr>
        <p:grpSpPr>
          <a:xfrm>
            <a:off x="680502" y="5577031"/>
            <a:ext cx="2527708" cy="1308263"/>
            <a:chOff x="363794" y="2795072"/>
            <a:chExt cx="2151358" cy="989173"/>
          </a:xfrm>
        </p:grpSpPr>
        <p:sp>
          <p:nvSpPr>
            <p:cNvPr id="29" name="Блок-схема: перфолента 28"/>
            <p:cNvSpPr/>
            <p:nvPr/>
          </p:nvSpPr>
          <p:spPr>
            <a:xfrm>
              <a:off x="363794" y="2795072"/>
              <a:ext cx="1833773" cy="864096"/>
            </a:xfrm>
            <a:prstGeom prst="flowChartPunchedTap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363794" y="2891693"/>
              <a:ext cx="2151358" cy="892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i="1" dirty="0" smtClean="0"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ru-RU" sz="3200" dirty="0" smtClean="0">
                  <a:latin typeface="Times New Roman" pitchFamily="18" charset="0"/>
                  <a:cs typeface="Times New Roman" pitchFamily="18" charset="0"/>
                </a:rPr>
                <a:t> – 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независимая</a:t>
              </a:r>
              <a:endParaRPr lang="en-US" sz="2000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 переменная</a:t>
              </a:r>
              <a:endParaRPr lang="ru-RU"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49214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888614"/>
            <a:ext cx="7560841" cy="219656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323528" y="548680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2913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Название функции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связано со следующей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пропорцией: 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kх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806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3528" y="1087289"/>
            <a:ext cx="8136904" cy="2896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2913">
              <a:lnSpc>
                <a:spcPct val="20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Прочитать примеры 1, 2, 3 по учебнику (стр.66).</a:t>
            </a:r>
          </a:p>
          <a:p>
            <a:pPr indent="442913">
              <a:lnSpc>
                <a:spcPct val="20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Привести свои примеры из жизни.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24597"/>
            <a:ext cx="49685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5. Примеры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00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24597"/>
            <a:ext cx="49685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6. Упражнения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947927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№ 297, № 298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(устно).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Книга  стоит  150  рублей.  Выразите  формулой  зависимость  между купленным  количеством  (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 данных  книг  и  уплаченной  суммой  (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в рублях.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Автомобиль «Лада» движется по шоссе со скоростью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80 км/ч. Записать формулу, выражающую зависимость длины пути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(в км) от времени движения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(в ч). Чему равно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(3),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(5,4)?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 Зависимость между переменными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выражена формулой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kх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Определить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если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–5 при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2,5.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5. Дана таблица значений функции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kх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Найти k и заполнить пропущенные клетки.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951174"/>
              </p:ext>
            </p:extLst>
          </p:nvPr>
        </p:nvGraphicFramePr>
        <p:xfrm>
          <a:off x="1331640" y="5013176"/>
          <a:ext cx="6552728" cy="1048512"/>
        </p:xfrm>
        <a:graphic>
          <a:graphicData uri="http://schemas.openxmlformats.org/drawingml/2006/table">
            <a:tbl>
              <a:tblPr/>
              <a:tblGrid>
                <a:gridCol w="900655"/>
                <a:gridCol w="909126"/>
                <a:gridCol w="911949"/>
                <a:gridCol w="909126"/>
                <a:gridCol w="889361"/>
                <a:gridCol w="911949"/>
                <a:gridCol w="112056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3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3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1,4</a:t>
                      </a:r>
                      <a:endParaRPr lang="ru-RU" sz="3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2,1</a:t>
                      </a:r>
                      <a:endParaRPr lang="ru-RU" sz="3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3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3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3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4,2</a:t>
                      </a:r>
                      <a:endParaRPr lang="ru-RU" sz="3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9,6</a:t>
                      </a:r>
                      <a:endParaRPr lang="ru-RU" sz="3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693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24597"/>
            <a:ext cx="90364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7. Самостоятельная работа по вариантам.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1779" y="1794798"/>
            <a:ext cx="90364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8. Итог урока.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2924944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Сформулируйте определение прямой пропорциональности.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Приведите примеры прямой пропорциональности.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Как называется число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 записи формулы прямой пропорциональности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kх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? Какое это число?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Почему данная функция получила свое название?</a:t>
            </a:r>
          </a:p>
        </p:txBody>
      </p:sp>
    </p:spTree>
    <p:extLst>
      <p:ext uri="{BB962C8B-B14F-4D97-AF65-F5344CB8AC3E}">
        <p14:creationId xmlns:p14="http://schemas.microsoft.com/office/powerpoint/2010/main" val="272921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359</Words>
  <Application>Microsoft Office PowerPoint</Application>
  <PresentationFormat>Экран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123</dc:creator>
  <cp:lastModifiedBy>123</cp:lastModifiedBy>
  <cp:revision>22</cp:revision>
  <dcterms:created xsi:type="dcterms:W3CDTF">2012-11-04T16:40:22Z</dcterms:created>
  <dcterms:modified xsi:type="dcterms:W3CDTF">2012-11-05T14:02:37Z</dcterms:modified>
</cp:coreProperties>
</file>