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handoutMasterIdLst>
    <p:handoutMasterId r:id="rId19"/>
  </p:handoutMasterIdLst>
  <p:sldIdLst>
    <p:sldId id="256" r:id="rId2"/>
    <p:sldId id="258" r:id="rId3"/>
    <p:sldId id="259" r:id="rId4"/>
    <p:sldId id="275" r:id="rId5"/>
    <p:sldId id="260" r:id="rId6"/>
    <p:sldId id="261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2" r:id="rId15"/>
    <p:sldId id="284" r:id="rId16"/>
    <p:sldId id="285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C56"/>
    <a:srgbClr val="0033CC"/>
    <a:srgbClr val="6699FF"/>
    <a:srgbClr val="33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219E35-1320-4B60-80AA-17A0035E313A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B1742D-7B38-4273-9C08-6C36F0A22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DB08A-2409-4DE5-96E7-ED5534051316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12B3-B22B-4C9C-8A47-88496F745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D14EA-92CF-432A-8BA1-028D01B155FD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0133-E0E3-4685-BB48-180B07AAC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9613" y="274638"/>
            <a:ext cx="1874837" cy="59737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2113" cy="59737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42D55-FC8B-47B4-9DA5-793A9A582D5E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7394-8F44-42B9-91ED-A8B396205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08ED-8608-406F-A084-D07BCE5DE91C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4ECB-94A9-451F-B8E8-1C63FF453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403D5-25FD-49EF-BB06-1C4A37182E2E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C10A7-C934-43DB-B738-F931F01D4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5B35-BE41-4084-856B-A6C8BA1A7524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5C52-5D30-40CD-8D0F-778665097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11DE-0A1A-443C-853A-93B92EB4D75A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8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4AD8-A0D6-4FEF-B855-45F60AF08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E3329-C86A-4523-BE9F-1EB52AAFE05C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4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E21DC-B146-4E96-AEF7-99C04D63E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A960E-C00C-4083-9D52-B49D2D337A76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3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5759C-982F-4575-BC44-4E5D03405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0B5D-DCB0-4959-90C8-EB35C3CF2F9F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164C-48A3-41F1-93C8-B0E65680B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206E-B3B2-4638-8438-D9B3FCA3012B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9C77F-52A4-48A9-9D33-DA311C327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7" name="Заголовок 4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8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6" name="Дата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230A2C1-AF23-46FD-A2C5-D0494FF4848B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17" name="Нижний колонтитул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818D26-6FF9-4D84-BF4F-3C70FB978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>
          <a:solidFill>
            <a:schemeClr val="tx1"/>
          </a:solidFill>
          <a:latin typeface="+mn-lt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541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113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685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257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20.gif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3" descr="x_de7364c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2708275"/>
            <a:ext cx="3673475" cy="36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27200" y="476250"/>
            <a:ext cx="7416800" cy="151288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ru-RU" b="1">
                <a:solidFill>
                  <a:srgbClr val="161C5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«КВН» по русскому языку</a:t>
            </a:r>
            <a:br>
              <a:rPr lang="ru-RU" b="1">
                <a:solidFill>
                  <a:srgbClr val="161C5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>
                <a:solidFill>
                  <a:srgbClr val="161C5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в начальной школе.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1979613" y="0"/>
            <a:ext cx="6954837" cy="126841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161C56"/>
                </a:solidFill>
              </a:rPr>
              <a:t>5.Конкурс « Путаница».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1331913" y="1125538"/>
            <a:ext cx="7602537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/>
              <a:t>Прочитать стихотворение К.И.Чуковского. Разделить его на предложения, поставить точки.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В реке там рыба на бугре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мычит корова в конуре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собака лает на заборе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поёт синичка в коридоре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играют дети на стене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висит картина на окне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узоры инея в печурке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горят дрова в руках девчурки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нарядная там кукла в клетке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ручной щегол поёт салфетки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там на столе лежат коньки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к зиме готовят там очки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лежат для бабушки тетрадки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всегда содержатся в порядке.</a:t>
            </a:r>
          </a:p>
        </p:txBody>
      </p:sp>
      <p:pic>
        <p:nvPicPr>
          <p:cNvPr id="23555" name="Picture 4" descr="Рисунок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1628775"/>
            <a:ext cx="15224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Рисунок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141663"/>
            <a:ext cx="15224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Рисунок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4797425"/>
            <a:ext cx="15224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900" b="1" smtClean="0"/>
              <a:t>	</a:t>
            </a:r>
            <a:r>
              <a:rPr lang="ru-RU" sz="3900" b="1" smtClean="0">
                <a:solidFill>
                  <a:srgbClr val="161C56"/>
                </a:solidFill>
              </a:rPr>
              <a:t>Конкурс болельщиков 	«Дополни пословицу».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Без труда …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Век живи -  …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Нет друга - …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Друзья …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За двумя зайцами …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Поспешишь…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Семеро …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Цыплят по …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Красна птица пером, …</a:t>
            </a:r>
          </a:p>
        </p:txBody>
      </p:sp>
      <p:pic>
        <p:nvPicPr>
          <p:cNvPr id="24579" name="Picture 8" descr="44431acf4de133bcf3daf5da5a9b61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628775"/>
            <a:ext cx="1054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8" descr="44431acf4de133bcf3daf5da5a9b61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781300"/>
            <a:ext cx="1054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8" descr="44431acf4de133bcf3daf5da5a9b61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4076700"/>
            <a:ext cx="1054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 </a:t>
            </a:r>
            <a:r>
              <a:rPr lang="ru-RU" sz="4000" b="1" smtClean="0">
                <a:solidFill>
                  <a:srgbClr val="161C56"/>
                </a:solidFill>
              </a:rPr>
              <a:t>6. Конкурс « Отгадай слово».</a:t>
            </a:r>
          </a:p>
        </p:txBody>
      </p:sp>
      <p:sp>
        <p:nvSpPr>
          <p:cNvPr id="2560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971550" y="1341438"/>
            <a:ext cx="3743325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ko-KR" sz="2800" b="1" u="sng" smtClean="0">
                <a:solidFill>
                  <a:srgbClr val="0070C0"/>
                </a:solidFill>
                <a:ea typeface="HY엽서L"/>
                <a:cs typeface="HY엽서L"/>
              </a:rPr>
              <a:t>	1 команда</a:t>
            </a: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Корень  из слова </a:t>
            </a:r>
            <a:r>
              <a:rPr lang="ru-RU" sz="2000" smtClean="0"/>
              <a:t> </a:t>
            </a:r>
            <a:r>
              <a:rPr lang="ru-RU" sz="2000" b="1" smtClean="0"/>
              <a:t>СКАЗКА</a:t>
            </a:r>
            <a:r>
              <a:rPr lang="ru-RU" sz="2400" smtClean="0"/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Суффикс, что и в слове </a:t>
            </a:r>
            <a:r>
              <a:rPr lang="ru-RU" sz="2000" b="1" smtClean="0"/>
              <a:t>ИЗВОЗЧИК</a:t>
            </a:r>
            <a:r>
              <a:rPr lang="ru-RU" sz="2400" smtClean="0"/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Приставка в слове </a:t>
            </a:r>
            <a:r>
              <a:rPr lang="ru-RU" sz="1800" b="1" smtClean="0"/>
              <a:t>РАСХОД</a:t>
            </a:r>
            <a:r>
              <a:rPr lang="ru-RU" sz="2400" smtClean="0"/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Окончание в слове </a:t>
            </a:r>
            <a:r>
              <a:rPr lang="ru-RU" sz="2000" b="1" smtClean="0"/>
              <a:t>ДОМ</a:t>
            </a:r>
            <a:r>
              <a:rPr lang="ru-RU" sz="2000" smtClean="0"/>
              <a:t>.</a:t>
            </a:r>
            <a:r>
              <a:rPr lang="ru-RU" sz="2400" smtClean="0"/>
              <a:t> </a:t>
            </a:r>
          </a:p>
        </p:txBody>
      </p:sp>
      <p:sp>
        <p:nvSpPr>
          <p:cNvPr id="2560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5076825" y="1412875"/>
            <a:ext cx="3857625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ko-KR" sz="2800" b="1" u="sng" smtClean="0">
                <a:solidFill>
                  <a:srgbClr val="0070C0"/>
                </a:solidFill>
                <a:ea typeface="HY엽서L"/>
                <a:cs typeface="HY엽서L"/>
              </a:rPr>
              <a:t>2 	команда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Корень в слове </a:t>
            </a:r>
            <a:r>
              <a:rPr lang="ru-RU" sz="2400" b="1" smtClean="0"/>
              <a:t>ВЯЗАТЬ</a:t>
            </a:r>
            <a:r>
              <a:rPr lang="ru-RU" sz="2400" smtClean="0"/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Приставка в слове </a:t>
            </a:r>
            <a:r>
              <a:rPr lang="ru-RU" sz="2400" b="1" smtClean="0"/>
              <a:t>ЗАМОЛЧАТЬ</a:t>
            </a:r>
            <a:r>
              <a:rPr lang="ru-RU" sz="2400" smtClean="0"/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Суффикс  в слове </a:t>
            </a:r>
            <a:r>
              <a:rPr lang="ru-RU" sz="2400" b="1" smtClean="0"/>
              <a:t>СКАЗКА</a:t>
            </a:r>
            <a:r>
              <a:rPr lang="ru-RU" sz="2400" smtClean="0"/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Окончание в  слове </a:t>
            </a:r>
            <a:r>
              <a:rPr lang="ru-RU" sz="2400" b="1" smtClean="0"/>
              <a:t>РЫБА</a:t>
            </a:r>
            <a:r>
              <a:rPr lang="ru-RU" sz="2400" smtClean="0"/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400" b="1" u="sng" smtClean="0">
              <a:solidFill>
                <a:srgbClr val="0070C0"/>
              </a:solidFill>
              <a:ea typeface="HY엽서L"/>
              <a:cs typeface="HY엽서L"/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2463800" y="3255963"/>
            <a:ext cx="419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8" name="Picture 16" descr="AN3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4868863"/>
            <a:ext cx="1873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6" descr="AN3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868863"/>
            <a:ext cx="1873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900" b="1" smtClean="0"/>
              <a:t>	</a:t>
            </a:r>
            <a:r>
              <a:rPr lang="ru-RU" sz="3900" b="1" smtClean="0">
                <a:solidFill>
                  <a:srgbClr val="161C56"/>
                </a:solidFill>
              </a:rPr>
              <a:t>Конкурс болельщиков 				«Ребусы».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	С </a:t>
            </a:r>
            <a:r>
              <a:rPr lang="ru-RU" smtClean="0">
                <a:solidFill>
                  <a:srgbClr val="FF0000"/>
                </a:solidFill>
              </a:rPr>
              <a:t>100</a:t>
            </a:r>
            <a:r>
              <a:rPr lang="ru-RU" smtClean="0"/>
              <a:t>ЛИЦА                   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	Р</a:t>
            </a:r>
            <a:r>
              <a:rPr lang="ru-RU" smtClean="0">
                <a:solidFill>
                  <a:srgbClr val="FF0000"/>
                </a:solidFill>
              </a:rPr>
              <a:t>1</a:t>
            </a:r>
            <a:r>
              <a:rPr lang="ru-RU" smtClean="0"/>
              <a:t>А                                  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	С</a:t>
            </a:r>
            <a:r>
              <a:rPr lang="ru-RU" smtClean="0">
                <a:solidFill>
                  <a:srgbClr val="FF0000"/>
                </a:solidFill>
              </a:rPr>
              <a:t>3</a:t>
            </a:r>
            <a:r>
              <a:rPr lang="ru-RU" smtClean="0"/>
              <a:t>ЖИ                            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	</a:t>
            </a:r>
            <a:r>
              <a:rPr lang="ru-RU" smtClean="0">
                <a:solidFill>
                  <a:srgbClr val="FF0000"/>
                </a:solidFill>
              </a:rPr>
              <a:t>7</a:t>
            </a:r>
            <a:r>
              <a:rPr lang="ru-RU" smtClean="0"/>
              <a:t>я 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6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205038"/>
            <a:ext cx="302577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>
            <a:spLocks noGrp="1"/>
          </p:cNvSpPr>
          <p:nvPr>
            <p:ph type="title" sz="quarter" idx="4294967295"/>
          </p:nvPr>
        </p:nvSpPr>
        <p:spPr/>
        <p:txBody>
          <a:bodyPr/>
          <a:lstStyle/>
          <a:p>
            <a:pPr eaLnBrk="1" hangingPunct="1"/>
            <a:r>
              <a:rPr lang="ru-RU" sz="3900" b="1" smtClean="0"/>
              <a:t>	</a:t>
            </a:r>
            <a:r>
              <a:rPr lang="ru-RU" sz="3900" b="1" smtClean="0">
                <a:solidFill>
                  <a:srgbClr val="161C56"/>
                </a:solidFill>
              </a:rPr>
              <a:t>Конкурс болельщиков 				«Ребусы».</a:t>
            </a:r>
          </a:p>
        </p:txBody>
      </p:sp>
      <p:pic>
        <p:nvPicPr>
          <p:cNvPr id="27650" name="Picture 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35100" y="3924300"/>
            <a:ext cx="3424238" cy="2170113"/>
          </a:xfrm>
        </p:spPr>
      </p:pic>
      <p:pic>
        <p:nvPicPr>
          <p:cNvPr id="27651" name="Picture 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545138" y="3889375"/>
            <a:ext cx="3384550" cy="2159000"/>
          </a:xfrm>
        </p:spPr>
      </p:pic>
      <p:pic>
        <p:nvPicPr>
          <p:cNvPr id="27652" name="Picture 1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5508625" y="1484313"/>
            <a:ext cx="3384550" cy="2087562"/>
          </a:xfrm>
        </p:spPr>
      </p:pic>
      <p:pic>
        <p:nvPicPr>
          <p:cNvPr id="27653" name="Picture 1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1435100" y="1447800"/>
            <a:ext cx="3352800" cy="2120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>
          <a:xfrm>
            <a:off x="1692275" y="620713"/>
            <a:ext cx="7216775" cy="89376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161C56"/>
                </a:solidFill>
              </a:rPr>
              <a:t>7.Конкурс «Слова –змейки».</a:t>
            </a:r>
            <a:r>
              <a:rPr lang="ru-RU" sz="4000" b="1" smtClean="0"/>
              <a:t>	</a:t>
            </a:r>
            <a:r>
              <a:rPr lang="ru-RU" b="1" smtClean="0"/>
              <a:t> 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	Члены команд цепочкой  называют имена существительные,  начинающие с последней буквы слова, сказанного предыдущим участником.</a:t>
            </a:r>
          </a:p>
        </p:txBody>
      </p:sp>
      <p:pic>
        <p:nvPicPr>
          <p:cNvPr id="28675" name="Picture 3" descr="4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4581525"/>
            <a:ext cx="1511300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3" descr="4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4652963"/>
            <a:ext cx="151130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3" descr="4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4652963"/>
            <a:ext cx="151130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3" descr="4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652963"/>
            <a:ext cx="151130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3" descr="4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4652963"/>
            <a:ext cx="151130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3" descr="4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4652963"/>
            <a:ext cx="151130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3" descr="4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4652963"/>
            <a:ext cx="151130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>
          <a:xfrm>
            <a:off x="1677988" y="368300"/>
            <a:ext cx="7216775" cy="892175"/>
          </a:xfrm>
        </p:spPr>
        <p:txBody>
          <a:bodyPr/>
          <a:lstStyle/>
          <a:p>
            <a:pPr eaLnBrk="1" hangingPunct="1"/>
            <a:r>
              <a:rPr lang="ru-RU" sz="3900" b="1" smtClean="0">
                <a:solidFill>
                  <a:srgbClr val="161C56"/>
                </a:solidFill>
              </a:rPr>
              <a:t>8. Конкурс </a:t>
            </a:r>
            <a:br>
              <a:rPr lang="ru-RU" sz="3900" b="1" smtClean="0">
                <a:solidFill>
                  <a:srgbClr val="161C56"/>
                </a:solidFill>
              </a:rPr>
            </a:br>
            <a:r>
              <a:rPr lang="ru-RU" sz="3900" b="1" smtClean="0">
                <a:solidFill>
                  <a:srgbClr val="161C56"/>
                </a:solidFill>
              </a:rPr>
              <a:t>	«Крылатые выражения».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1403350" y="1628775"/>
            <a:ext cx="7499350" cy="4800600"/>
          </a:xfrm>
        </p:spPr>
        <p:txBody>
          <a:bodyPr/>
          <a:lstStyle/>
          <a:p>
            <a:pPr eaLnBrk="1" hangingPunct="1"/>
            <a:r>
              <a:rPr lang="ru-RU" sz="2800" smtClean="0"/>
              <a:t>Во весь дух –</a:t>
            </a:r>
          </a:p>
          <a:p>
            <a:pPr eaLnBrk="1" hangingPunct="1"/>
            <a:r>
              <a:rPr lang="ru-RU" sz="2800" smtClean="0"/>
              <a:t>Рукой подать –</a:t>
            </a:r>
          </a:p>
          <a:p>
            <a:pPr eaLnBrk="1" hangingPunct="1"/>
            <a:r>
              <a:rPr lang="ru-RU" sz="2800" smtClean="0"/>
              <a:t>Прикусить язык –</a:t>
            </a:r>
          </a:p>
          <a:p>
            <a:pPr eaLnBrk="1" hangingPunct="1"/>
            <a:r>
              <a:rPr lang="ru-RU" sz="2800" smtClean="0"/>
              <a:t>Сломя голову –</a:t>
            </a:r>
          </a:p>
          <a:p>
            <a:pPr eaLnBrk="1" hangingPunct="1"/>
            <a:r>
              <a:rPr lang="ru-RU" sz="2800" smtClean="0"/>
              <a:t>Оказаться у разбитого корыта –</a:t>
            </a:r>
          </a:p>
          <a:p>
            <a:pPr eaLnBrk="1" hangingPunct="1"/>
            <a:r>
              <a:rPr lang="ru-RU" sz="2800" smtClean="0"/>
              <a:t>Крокодиловые слёзы –</a:t>
            </a:r>
          </a:p>
          <a:p>
            <a:pPr eaLnBrk="1" hangingPunct="1"/>
            <a:r>
              <a:rPr lang="ru-RU" sz="2800" smtClean="0"/>
              <a:t>Знать на зубок –</a:t>
            </a:r>
          </a:p>
          <a:p>
            <a:pPr eaLnBrk="1" hangingPunct="1"/>
            <a:r>
              <a:rPr lang="ru-RU" sz="2800" smtClean="0"/>
              <a:t>Пропустить мимо ушей –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</p:txBody>
      </p:sp>
      <p:pic>
        <p:nvPicPr>
          <p:cNvPr id="29699" name="Picture 9" descr="0b08a3d46ea0846f232dc75cb7941a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4588" y="2205038"/>
            <a:ext cx="291941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kern="120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243888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7" descr="35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75" y="0"/>
            <a:ext cx="29400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5" fill="hold"/>
                                        <p:tgtEl>
                                          <p:spTgt spid="11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92275" y="620713"/>
            <a:ext cx="7216775" cy="9493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smtClean="0">
                <a:solidFill>
                  <a:srgbClr val="161C5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«Мой верный друг!.. Мой царь! Мой раб! Родной язык» -</a:t>
            </a:r>
            <a:r>
              <a:rPr lang="ru-RU" sz="2000" b="1" smtClean="0">
                <a:solidFill>
                  <a:srgbClr val="161C5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Валерий Брюсов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800" b="1" smtClean="0"/>
              <a:t>Этебор Ахунова пишет: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mtClean="0"/>
              <a:t> </a:t>
            </a:r>
            <a:r>
              <a:rPr lang="ru-RU" sz="2800" smtClean="0"/>
              <a:t>«На столе моём – книги,</a:t>
            </a:r>
            <a:br>
              <a:rPr lang="ru-RU" sz="2800" smtClean="0"/>
            </a:br>
            <a:r>
              <a:rPr lang="ru-RU" sz="2800" smtClean="0"/>
              <a:t> Много радостных книг!</a:t>
            </a:r>
            <a:br>
              <a:rPr lang="ru-RU" sz="2800" smtClean="0"/>
            </a:br>
            <a:r>
              <a:rPr lang="ru-RU" sz="2800" smtClean="0"/>
              <a:t> Их открыл мне учитель –</a:t>
            </a:r>
            <a:br>
              <a:rPr lang="ru-RU" sz="2800" smtClean="0"/>
            </a:br>
            <a:r>
              <a:rPr lang="ru-RU" sz="2800" smtClean="0"/>
              <a:t> Мудрый русский язык!</a:t>
            </a:r>
            <a:br>
              <a:rPr lang="ru-RU" sz="2800" smtClean="0"/>
            </a:br>
            <a:r>
              <a:rPr lang="ru-RU" sz="2800" smtClean="0"/>
              <a:t> Он к сокровищам знаний – </a:t>
            </a:r>
            <a:br>
              <a:rPr lang="ru-RU" sz="2800" smtClean="0"/>
            </a:br>
            <a:r>
              <a:rPr lang="ru-RU" sz="2800" smtClean="0"/>
              <a:t> Ключ волшебный в руке.</a:t>
            </a:r>
            <a:br>
              <a:rPr lang="ru-RU" sz="2800" smtClean="0"/>
            </a:br>
            <a:r>
              <a:rPr lang="ru-RU" sz="2800" smtClean="0"/>
              <a:t> Говорю я с целым миром</a:t>
            </a:r>
            <a:br>
              <a:rPr lang="ru-RU" sz="2800" smtClean="0"/>
            </a:br>
            <a:r>
              <a:rPr lang="ru-RU" sz="2800" smtClean="0"/>
              <a:t> на этом языке».</a:t>
            </a:r>
          </a:p>
        </p:txBody>
      </p:sp>
      <p:pic>
        <p:nvPicPr>
          <p:cNvPr id="15363" name="Picture 5" descr="stacked-books-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5675" y="2708275"/>
            <a:ext cx="3108325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900" b="1">
                <a:solidFill>
                  <a:srgbClr val="161C5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Конкурс «Шифровальщик».</a:t>
            </a:r>
            <a:br>
              <a:rPr lang="ru-RU" sz="3900" b="1">
                <a:solidFill>
                  <a:srgbClr val="161C5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900" b="1">
              <a:solidFill>
                <a:srgbClr val="161C5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ko-KR" u="sng" smtClean="0">
                <a:ea typeface="HY엽서L"/>
                <a:cs typeface="HY엽서L"/>
              </a:rPr>
              <a:t>1команда  </a:t>
            </a:r>
            <a:r>
              <a:rPr lang="ru-RU" altLang="ko-KR" smtClean="0">
                <a:ea typeface="HY엽서L"/>
                <a:cs typeface="HY엽서L"/>
              </a:rPr>
              <a:t>   	                      </a:t>
            </a:r>
            <a:r>
              <a:rPr lang="ru-RU" altLang="ko-KR" u="sng" smtClean="0">
                <a:ea typeface="HY엽서L"/>
                <a:cs typeface="HY엽서L"/>
              </a:rPr>
              <a:t>2 команда</a:t>
            </a:r>
          </a:p>
          <a:p>
            <a:pPr eaLnBrk="1" hangingPunct="1"/>
            <a:r>
              <a:rPr lang="ru-RU" altLang="ko-KR" smtClean="0">
                <a:ea typeface="HY엽서L"/>
                <a:cs typeface="HY엽서L"/>
              </a:rPr>
              <a:t>      </a:t>
            </a:r>
            <a:r>
              <a:rPr lang="ru-RU" altLang="ko-KR" sz="2800" smtClean="0">
                <a:ea typeface="HY엽서L"/>
                <a:cs typeface="HY엽서L"/>
              </a:rPr>
              <a:t>Ланпе                       		Чкару</a:t>
            </a:r>
          </a:p>
          <a:p>
            <a:pPr eaLnBrk="1" hangingPunct="1"/>
            <a:r>
              <a:rPr lang="ru-RU" altLang="ko-KR" sz="2800" smtClean="0">
                <a:ea typeface="HY엽서L"/>
                <a:cs typeface="HY엽서L"/>
              </a:rPr>
              <a:t>      Тарпа                            	 Кисарк</a:t>
            </a:r>
          </a:p>
          <a:p>
            <a:pPr eaLnBrk="1" hangingPunct="1"/>
            <a:r>
              <a:rPr lang="ru-RU" altLang="ko-KR" sz="2800" smtClean="0">
                <a:ea typeface="HY엽서L"/>
                <a:cs typeface="HY엽서L"/>
              </a:rPr>
              <a:t>      Ганик                  		Вонзок</a:t>
            </a:r>
          </a:p>
          <a:p>
            <a:pPr eaLnBrk="1" hangingPunct="1"/>
            <a:r>
              <a:rPr lang="ru-RU" altLang="ko-KR" sz="2800" smtClean="0">
                <a:ea typeface="HY엽서L"/>
                <a:cs typeface="HY엽서L"/>
              </a:rPr>
              <a:t>      Ватра                      		Елонь</a:t>
            </a:r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smtClean="0"/>
          </a:p>
        </p:txBody>
      </p:sp>
      <p:pic>
        <p:nvPicPr>
          <p:cNvPr id="16387" name="Picture 7" descr="1316779355_32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4076700"/>
            <a:ext cx="2846388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1677988" y="311150"/>
            <a:ext cx="7216775" cy="893763"/>
          </a:xfrm>
        </p:spPr>
        <p:txBody>
          <a:bodyPr/>
          <a:lstStyle/>
          <a:p>
            <a:pPr eaLnBrk="1" hangingPunct="1"/>
            <a:r>
              <a:rPr lang="ru-RU" sz="3900" b="1" smtClean="0">
                <a:solidFill>
                  <a:srgbClr val="161C56"/>
                </a:solidFill>
              </a:rPr>
              <a:t>Конкурс болельщиков «Образуй существительные».</a:t>
            </a:r>
          </a:p>
        </p:txBody>
      </p:sp>
      <p:sp>
        <p:nvSpPr>
          <p:cNvPr id="1741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435100" y="1447800"/>
            <a:ext cx="3713163" cy="5149850"/>
          </a:xfrm>
        </p:spPr>
        <p:txBody>
          <a:bodyPr/>
          <a:lstStyle/>
          <a:p>
            <a:pPr eaLnBrk="1" hangingPunct="1"/>
            <a:r>
              <a:rPr lang="ru-RU" sz="2800" smtClean="0"/>
              <a:t>Хвастливый – …</a:t>
            </a:r>
          </a:p>
          <a:p>
            <a:pPr eaLnBrk="1" hangingPunct="1"/>
            <a:r>
              <a:rPr lang="ru-RU" sz="2800" smtClean="0"/>
              <a:t>Сильный – …</a:t>
            </a:r>
          </a:p>
          <a:p>
            <a:pPr eaLnBrk="1" hangingPunct="1"/>
            <a:r>
              <a:rPr lang="ru-RU" sz="2800" smtClean="0"/>
              <a:t>Ленивый – …</a:t>
            </a:r>
          </a:p>
          <a:p>
            <a:pPr eaLnBrk="1" hangingPunct="1"/>
            <a:r>
              <a:rPr lang="ru-RU" sz="2800" smtClean="0"/>
              <a:t>Глупый –… </a:t>
            </a:r>
          </a:p>
          <a:p>
            <a:pPr eaLnBrk="1" hangingPunct="1"/>
            <a:r>
              <a:rPr lang="ru-RU" sz="2800" smtClean="0"/>
              <a:t>Смелый – …</a:t>
            </a:r>
          </a:p>
          <a:p>
            <a:pPr eaLnBrk="1" hangingPunct="1"/>
            <a:r>
              <a:rPr lang="ru-RU" sz="2800" smtClean="0"/>
              <a:t>Старый – …</a:t>
            </a:r>
          </a:p>
          <a:p>
            <a:pPr eaLnBrk="1" hangingPunct="1"/>
            <a:r>
              <a:rPr lang="ru-RU" sz="2800" smtClean="0"/>
              <a:t>Болтливый – …</a:t>
            </a:r>
          </a:p>
          <a:p>
            <a:pPr eaLnBrk="1" hangingPunct="1"/>
            <a:r>
              <a:rPr lang="ru-RU" sz="2800" smtClean="0"/>
              <a:t>Крепкий – …</a:t>
            </a:r>
          </a:p>
        </p:txBody>
      </p:sp>
      <p:sp>
        <p:nvSpPr>
          <p:cNvPr id="17411" name="Rectangle 5"/>
          <p:cNvSpPr>
            <a:spLocks noGrp="1"/>
          </p:cNvSpPr>
          <p:nvPr>
            <p:ph type="body" sz="half" idx="4294967295"/>
          </p:nvPr>
        </p:nvSpPr>
        <p:spPr>
          <a:xfrm>
            <a:off x="5260975" y="1447800"/>
            <a:ext cx="3775075" cy="5221288"/>
          </a:xfrm>
        </p:spPr>
        <p:txBody>
          <a:bodyPr/>
          <a:lstStyle/>
          <a:p>
            <a:pPr marL="539750" indent="-457200" eaLnBrk="1" hangingPunct="1">
              <a:tabLst>
                <a:tab pos="896938" algn="l"/>
              </a:tabLst>
            </a:pPr>
            <a:r>
              <a:rPr lang="ru-RU" sz="2800" smtClean="0"/>
              <a:t>Храбрый – …</a:t>
            </a:r>
          </a:p>
          <a:p>
            <a:pPr marL="539750" indent="-457200" eaLnBrk="1" hangingPunct="1">
              <a:tabLst>
                <a:tab pos="896938" algn="l"/>
              </a:tabLst>
            </a:pPr>
            <a:r>
              <a:rPr lang="ru-RU" sz="2800" smtClean="0"/>
              <a:t>Шаловливый – … </a:t>
            </a:r>
          </a:p>
          <a:p>
            <a:pPr marL="539750" indent="-457200" eaLnBrk="1" hangingPunct="1">
              <a:tabLst>
                <a:tab pos="896938" algn="l"/>
              </a:tabLst>
            </a:pPr>
            <a:r>
              <a:rPr lang="ru-RU" sz="2800" smtClean="0"/>
              <a:t>Богатый – …</a:t>
            </a:r>
          </a:p>
          <a:p>
            <a:pPr marL="539750" indent="-457200" eaLnBrk="1" hangingPunct="1">
              <a:tabLst>
                <a:tab pos="896938" algn="l"/>
              </a:tabLst>
            </a:pPr>
            <a:r>
              <a:rPr lang="ru-RU" sz="2800" smtClean="0"/>
              <a:t>Мудрый – …</a:t>
            </a:r>
          </a:p>
          <a:p>
            <a:pPr marL="539750" indent="-457200" eaLnBrk="1" hangingPunct="1">
              <a:tabLst>
                <a:tab pos="896938" algn="l"/>
              </a:tabLst>
            </a:pPr>
            <a:r>
              <a:rPr lang="ru-RU" sz="2800" smtClean="0"/>
              <a:t>Крикливый – …</a:t>
            </a:r>
          </a:p>
          <a:p>
            <a:pPr marL="539750" indent="-457200" eaLnBrk="1" hangingPunct="1">
              <a:tabLst>
                <a:tab pos="896938" algn="l"/>
              </a:tabLst>
            </a:pPr>
            <a:r>
              <a:rPr lang="ru-RU" sz="2800" smtClean="0"/>
              <a:t>Маленький – … </a:t>
            </a:r>
          </a:p>
          <a:p>
            <a:pPr marL="539750" indent="-457200" eaLnBrk="1" hangingPunct="1">
              <a:tabLst>
                <a:tab pos="896938" algn="l"/>
              </a:tabLst>
            </a:pPr>
            <a:r>
              <a:rPr lang="ru-RU" sz="2800" smtClean="0"/>
              <a:t>Добрый – … </a:t>
            </a:r>
          </a:p>
          <a:p>
            <a:pPr marL="539750" indent="-457200" eaLnBrk="1" hangingPunct="1">
              <a:tabLst>
                <a:tab pos="896938" algn="l"/>
              </a:tabLst>
            </a:pPr>
            <a:r>
              <a:rPr lang="ru-RU" sz="2800" smtClean="0"/>
              <a:t>Грубый – … </a:t>
            </a:r>
          </a:p>
        </p:txBody>
      </p:sp>
      <p:pic>
        <p:nvPicPr>
          <p:cNvPr id="7" name="Picture 17" descr="5dacfd824d63b97e31b59394d030c4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4941888"/>
            <a:ext cx="10795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7" descr="5dacfd824d63b97e31b59394d030c4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5013325"/>
            <a:ext cx="10795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4000" b="1" smtClean="0">
                <a:solidFill>
                  <a:srgbClr val="161C5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.Конкурс «Замени одним глаголом»</a:t>
            </a:r>
            <a:r>
              <a:rPr lang="ru-RU" sz="4000" smtClean="0">
                <a:solidFill>
                  <a:srgbClr val="161C5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smtClean="0">
                <a:solidFill>
                  <a:srgbClr val="161C5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smtClean="0">
              <a:solidFill>
                <a:srgbClr val="161C5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4" name="Rectangle 5"/>
          <p:cNvSpPr>
            <a:spLocks noGrp="1"/>
          </p:cNvSpPr>
          <p:nvPr>
            <p:ph type="body" sz="half" idx="4294967295"/>
          </p:nvPr>
        </p:nvSpPr>
        <p:spPr>
          <a:xfrm>
            <a:off x="1435100" y="1447800"/>
            <a:ext cx="3673475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altLang="ko-KR" sz="2800" b="1" u="sng" smtClean="0">
              <a:solidFill>
                <a:srgbClr val="0070C0"/>
              </a:solidFill>
              <a:ea typeface="HY엽서L"/>
              <a:cs typeface="HY엽서L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altLang="ko-KR" sz="2800" b="1" u="sng" smtClean="0">
                <a:solidFill>
                  <a:srgbClr val="0070C0"/>
                </a:solidFill>
                <a:ea typeface="HY엽서L"/>
                <a:cs typeface="HY엽서L"/>
              </a:rPr>
              <a:t>1 команда</a:t>
            </a:r>
          </a:p>
          <a:p>
            <a:pPr eaLnBrk="1" hangingPunct="1"/>
            <a:r>
              <a:rPr lang="ru-RU" sz="2800" smtClean="0"/>
              <a:t>Совать нос –</a:t>
            </a:r>
          </a:p>
          <a:p>
            <a:pPr eaLnBrk="1" hangingPunct="1"/>
            <a:r>
              <a:rPr lang="ru-RU" sz="2800" smtClean="0"/>
              <a:t>Надуть губы - </a:t>
            </a:r>
          </a:p>
          <a:p>
            <a:pPr eaLnBrk="1" hangingPunct="1"/>
            <a:r>
              <a:rPr lang="ru-RU" sz="2800" smtClean="0"/>
              <a:t>Выходить из себя - </a:t>
            </a:r>
          </a:p>
          <a:p>
            <a:pPr eaLnBrk="1" hangingPunct="1"/>
            <a:r>
              <a:rPr lang="ru-RU" sz="2800" smtClean="0"/>
              <a:t>Зарубить на носу –  </a:t>
            </a:r>
          </a:p>
          <a:p>
            <a:pPr eaLnBrk="1" hangingPunct="1"/>
            <a:r>
              <a:rPr lang="ru-RU" sz="2800" smtClean="0"/>
              <a:t>Заговаривать зубы -</a:t>
            </a:r>
          </a:p>
        </p:txBody>
      </p:sp>
      <p:sp>
        <p:nvSpPr>
          <p:cNvPr id="18435" name="Rectangle 6"/>
          <p:cNvSpPr>
            <a:spLocks noGrp="1"/>
          </p:cNvSpPr>
          <p:nvPr>
            <p:ph type="body" sz="half" idx="4294967295"/>
          </p:nvPr>
        </p:nvSpPr>
        <p:spPr>
          <a:xfrm>
            <a:off x="5260975" y="1447800"/>
            <a:ext cx="3673475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altLang="ko-KR" sz="2800" u="sng" smtClean="0">
              <a:solidFill>
                <a:srgbClr val="0070C0"/>
              </a:solidFill>
              <a:ea typeface="HY엽서L"/>
              <a:cs typeface="HY엽서L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altLang="ko-KR" sz="2800" b="1" u="sng" smtClean="0">
                <a:solidFill>
                  <a:srgbClr val="0070C0"/>
                </a:solidFill>
                <a:ea typeface="HY엽서L"/>
                <a:cs typeface="HY엽서L"/>
              </a:rPr>
              <a:t>2 команда</a:t>
            </a:r>
          </a:p>
          <a:p>
            <a:pPr eaLnBrk="1" hangingPunct="1"/>
            <a:r>
              <a:rPr lang="ru-RU" sz="2800" smtClean="0"/>
              <a:t>Чесать языки -</a:t>
            </a:r>
          </a:p>
          <a:p>
            <a:pPr eaLnBrk="1" hangingPunct="1"/>
            <a:r>
              <a:rPr lang="ru-RU" sz="2800" smtClean="0"/>
              <a:t>Водить за нос –</a:t>
            </a:r>
          </a:p>
          <a:p>
            <a:pPr eaLnBrk="1" hangingPunct="1"/>
            <a:r>
              <a:rPr lang="ru-RU" sz="2800" smtClean="0"/>
              <a:t>Унести ноги –</a:t>
            </a:r>
          </a:p>
          <a:p>
            <a:pPr eaLnBrk="1" hangingPunct="1"/>
            <a:r>
              <a:rPr lang="ru-RU" sz="2800" smtClean="0"/>
              <a:t>Ломать голову –</a:t>
            </a:r>
          </a:p>
          <a:p>
            <a:pPr eaLnBrk="1" hangingPunct="1"/>
            <a:r>
              <a:rPr lang="ru-RU" sz="2800" smtClean="0"/>
              <a:t>Клевать носом – </a:t>
            </a:r>
          </a:p>
        </p:txBody>
      </p:sp>
      <p:pic>
        <p:nvPicPr>
          <p:cNvPr id="18436" name="Picture 2" descr="G:\Папка Иры\рисунки\photo156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5057775"/>
            <a:ext cx="26638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3900" b="1" smtClean="0">
                <a:solidFill>
                  <a:srgbClr val="161C56"/>
                </a:solidFill>
              </a:rPr>
              <a:t>Конкурс болельщиков.</a:t>
            </a:r>
            <a:br>
              <a:rPr lang="ru-RU" sz="3900" b="1" smtClean="0">
                <a:solidFill>
                  <a:srgbClr val="161C56"/>
                </a:solidFill>
              </a:rPr>
            </a:br>
            <a:r>
              <a:rPr lang="ru-RU" sz="3200" smtClean="0">
                <a:solidFill>
                  <a:srgbClr val="161C56"/>
                </a:solidFill>
              </a:rPr>
              <a:t>Найти слова, которые спрятались.</a:t>
            </a:r>
            <a:endParaRPr lang="ru-RU" sz="3900" b="1" smtClean="0">
              <a:solidFill>
                <a:srgbClr val="161C56"/>
              </a:solidFill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1644650" y="404813"/>
            <a:ext cx="74993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9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/>
            </a:r>
            <a:br>
              <a:rPr lang="ru-RU" sz="39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</a:br>
            <a:endParaRPr lang="ru-RU" sz="390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1835150" y="620713"/>
            <a:ext cx="74993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9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/>
            </a:r>
            <a:br>
              <a:rPr lang="ru-RU" sz="39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</a:br>
            <a:endParaRPr lang="ru-RU" sz="390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19460" name="Rectangle 16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700213"/>
            <a:ext cx="7499350" cy="4800600"/>
          </a:xfrm>
        </p:spPr>
        <p:txBody>
          <a:bodyPr/>
          <a:lstStyle/>
          <a:p>
            <a:pPr marL="1897063" lvl="3" indent="-228600">
              <a:buFont typeface="Wingdings 2" pitchFamily="18" charset="2"/>
              <a:buNone/>
              <a:tabLst>
                <a:tab pos="358775" algn="l"/>
                <a:tab pos="623888" algn="l"/>
              </a:tabLst>
            </a:pPr>
            <a:endParaRPr lang="ru-RU" sz="1800" smtClean="0"/>
          </a:p>
          <a:p>
            <a:pPr marL="623888" indent="-530225">
              <a:tabLst>
                <a:tab pos="358775" algn="l"/>
                <a:tab pos="623888" algn="l"/>
              </a:tabLst>
            </a:pPr>
            <a:r>
              <a:rPr lang="ru-RU" sz="2800" smtClean="0"/>
              <a:t>Укол -…</a:t>
            </a:r>
          </a:p>
          <a:p>
            <a:pPr marL="623888" indent="-530225">
              <a:tabLst>
                <a:tab pos="358775" algn="l"/>
                <a:tab pos="623888" algn="l"/>
              </a:tabLst>
            </a:pPr>
            <a:r>
              <a:rPr lang="ru-RU" sz="2800" smtClean="0"/>
              <a:t>Удочка -… </a:t>
            </a:r>
          </a:p>
          <a:p>
            <a:pPr marL="623888" indent="-530225">
              <a:tabLst>
                <a:tab pos="358775" algn="l"/>
                <a:tab pos="623888" algn="l"/>
              </a:tabLst>
            </a:pPr>
            <a:r>
              <a:rPr lang="ru-RU" sz="2800" smtClean="0"/>
              <a:t>Хлев -... </a:t>
            </a:r>
          </a:p>
          <a:p>
            <a:pPr marL="623888" indent="-530225">
              <a:tabLst>
                <a:tab pos="358775" algn="l"/>
                <a:tab pos="623888" algn="l"/>
              </a:tabLst>
            </a:pPr>
            <a:r>
              <a:rPr lang="ru-RU" sz="2800" smtClean="0"/>
              <a:t>Точки -…</a:t>
            </a:r>
          </a:p>
          <a:p>
            <a:pPr marL="623888" indent="-530225">
              <a:tabLst>
                <a:tab pos="358775" algn="l"/>
                <a:tab pos="623888" algn="l"/>
              </a:tabLst>
            </a:pPr>
            <a:r>
              <a:rPr lang="ru-RU" sz="2800" smtClean="0"/>
              <a:t>Хлев – …</a:t>
            </a:r>
          </a:p>
          <a:p>
            <a:pPr marL="623888" indent="-530225">
              <a:tabLst>
                <a:tab pos="358775" algn="l"/>
                <a:tab pos="623888" algn="l"/>
              </a:tabLst>
            </a:pPr>
            <a:r>
              <a:rPr lang="ru-RU" sz="2800" smtClean="0"/>
              <a:t>Коса - …</a:t>
            </a:r>
          </a:p>
          <a:p>
            <a:pPr marL="623888" indent="-530225">
              <a:tabLst>
                <a:tab pos="358775" algn="l"/>
                <a:tab pos="623888" algn="l"/>
              </a:tabLst>
            </a:pPr>
            <a:r>
              <a:rPr lang="ru-RU" sz="2800" smtClean="0"/>
              <a:t>Зубр - …</a:t>
            </a:r>
          </a:p>
          <a:p>
            <a:pPr marL="623888" indent="-530225">
              <a:tabLst>
                <a:tab pos="358775" algn="l"/>
                <a:tab pos="623888" algn="l"/>
              </a:tabLst>
            </a:pPr>
            <a:r>
              <a:rPr lang="ru-RU" sz="2800" smtClean="0"/>
              <a:t>Столб -…</a:t>
            </a:r>
          </a:p>
        </p:txBody>
      </p:sp>
      <p:pic>
        <p:nvPicPr>
          <p:cNvPr id="5" name="Picture 6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2420938"/>
            <a:ext cx="338455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b="1" smtClean="0">
                <a:solidFill>
                  <a:srgbClr val="161C5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3.Конкурс « Составьте слова»</a:t>
            </a:r>
            <a:r>
              <a:rPr lang="ru-RU" sz="4000" smtClean="0">
                <a:solidFill>
                  <a:srgbClr val="161C5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smtClean="0">
                <a:solidFill>
                  <a:srgbClr val="161C5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smtClean="0">
              <a:solidFill>
                <a:srgbClr val="161C5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		Из букв одного слова нужно составить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 			       другие слова: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			</a:t>
            </a:r>
            <a:r>
              <a:rPr lang="ru-RU" sz="3600" b="1" smtClean="0">
                <a:solidFill>
                  <a:srgbClr val="161C56"/>
                </a:solidFill>
              </a:rPr>
              <a:t>ГРАММАТИКА</a:t>
            </a:r>
            <a:endParaRPr lang="ru-RU" sz="3600" smtClean="0">
              <a:solidFill>
                <a:srgbClr val="161C56"/>
              </a:solidFill>
            </a:endParaRPr>
          </a:p>
        </p:txBody>
      </p:sp>
      <p:pic>
        <p:nvPicPr>
          <p:cNvPr id="4" name="Picture 8" descr="j03433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3500438"/>
            <a:ext cx="307181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1619250" y="333375"/>
            <a:ext cx="7216775" cy="893763"/>
          </a:xfrm>
        </p:spPr>
        <p:txBody>
          <a:bodyPr/>
          <a:lstStyle/>
          <a:p>
            <a:pPr eaLnBrk="1" hangingPunct="1"/>
            <a:r>
              <a:rPr lang="ru-RU" sz="3900" b="1" smtClean="0">
                <a:solidFill>
                  <a:srgbClr val="161C56"/>
                </a:solidFill>
              </a:rPr>
              <a:t>Конкурс болельщиков «Весёлые вопросы».</a:t>
            </a:r>
          </a:p>
        </p:txBody>
      </p:sp>
      <p:sp>
        <p:nvSpPr>
          <p:cNvPr id="21506" name="Rectangle 3"/>
          <p:cNvSpPr>
            <a:spLocks/>
          </p:cNvSpPr>
          <p:nvPr/>
        </p:nvSpPr>
        <p:spPr bwMode="auto">
          <a:xfrm>
            <a:off x="1258888" y="1628775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>
                <a:latin typeface="Corbel" pitchFamily="34" charset="0"/>
              </a:rPr>
              <a:t>1.  Что можно видеть с закрытыми глазами? </a:t>
            </a:r>
          </a:p>
          <a:p>
            <a:pPr marL="365125" indent="-282575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>
                <a:latin typeface="Corbel" pitchFamily="34" charset="0"/>
              </a:rPr>
              <a:t>2.  Ты за ней, она от тебя, ты от неё, она за тобой?</a:t>
            </a:r>
          </a:p>
          <a:p>
            <a:pPr marL="365125" indent="-282575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>
                <a:latin typeface="Corbel" pitchFamily="34" charset="0"/>
              </a:rPr>
              <a:t>3.  Чем больше из неё берёшь, тем больше она становится?</a:t>
            </a:r>
          </a:p>
          <a:p>
            <a:pPr marL="365125" indent="-282575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>
                <a:latin typeface="Corbel" pitchFamily="34" charset="0"/>
              </a:rPr>
              <a:t>4.  Какой болезнью никто на земле не болел? </a:t>
            </a:r>
          </a:p>
          <a:p>
            <a:pPr marL="365125" indent="-282575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>
                <a:latin typeface="Corbel" pitchFamily="34" charset="0"/>
              </a:rPr>
              <a:t>5.  Каким гребнем голову не расчешешь? </a:t>
            </a:r>
          </a:p>
          <a:p>
            <a:pPr marL="365125" indent="-282575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>
                <a:latin typeface="Corbel" pitchFamily="34" charset="0"/>
              </a:rPr>
              <a:t>6.  Что самое первое мы делаем утром? </a:t>
            </a:r>
          </a:p>
          <a:p>
            <a:pPr marL="365125" indent="-282575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>
                <a:latin typeface="Corbel" pitchFamily="34" charset="0"/>
              </a:rPr>
              <a:t>7.  Сколько горошин может войти в стакан? </a:t>
            </a:r>
          </a:p>
          <a:p>
            <a:pPr marL="365125" indent="-282575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>
                <a:latin typeface="Corbel" pitchFamily="34" charset="0"/>
              </a:rPr>
              <a:t>8.  За чем во рту язык? </a:t>
            </a:r>
          </a:p>
          <a:p>
            <a:pPr marL="365125" indent="-282575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>
                <a:latin typeface="Corbel" pitchFamily="34" charset="0"/>
              </a:rPr>
              <a:t>9.  У кого есть шляпа без головы, нога без сапога? </a:t>
            </a:r>
          </a:p>
          <a:p>
            <a:pPr marL="365125" indent="-282575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>
                <a:latin typeface="Corbel" pitchFamily="34" charset="0"/>
              </a:rPr>
              <a:t>10. Может ли страус назвать себя птицей? </a:t>
            </a:r>
          </a:p>
        </p:txBody>
      </p:sp>
      <p:pic>
        <p:nvPicPr>
          <p:cNvPr id="5" name="Picture 6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7875" y="115888"/>
            <a:ext cx="2016125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900" b="1" smtClean="0">
                <a:solidFill>
                  <a:srgbClr val="161C56"/>
                </a:solidFill>
              </a:rPr>
              <a:t>4. Конкурс капитанов «Словесная перестрелка».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Кто больше назовёт существительных на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букву  </a:t>
            </a:r>
            <a:r>
              <a:rPr lang="ru-RU" sz="2800" b="1" smtClean="0"/>
              <a:t>Д</a:t>
            </a:r>
            <a:r>
              <a:rPr lang="ru-RU" sz="2800" smtClean="0"/>
              <a:t>?</a:t>
            </a:r>
          </a:p>
        </p:txBody>
      </p:sp>
      <p:pic>
        <p:nvPicPr>
          <p:cNvPr id="4" name="Picture 6" descr="j04344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500438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олнцестояние">
  <a:themeElements>
    <a:clrScheme name="Солнцестояние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FFFFF"/>
      </a:accent3>
      <a:accent4>
        <a:srgbClr val="000000"/>
      </a:accent4>
      <a:accent5>
        <a:srgbClr val="AEC7D0"/>
      </a:accent5>
      <a:accent6>
        <a:srgbClr val="E6A608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Солнцестояние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E6A608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429</Words>
  <Application>Microsoft Office PowerPoint</Application>
  <PresentationFormat>Экран (4:3)</PresentationFormat>
  <Paragraphs>136</Paragraphs>
  <Slides>17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Corbel</vt:lpstr>
      <vt:lpstr>Wingdings 2</vt:lpstr>
      <vt:lpstr>Verdana</vt:lpstr>
      <vt:lpstr>Calibri</vt:lpstr>
      <vt:lpstr>HY엽서L</vt:lpstr>
      <vt:lpstr>Солнцестояние</vt:lpstr>
      <vt:lpstr>«КВН» по русскому языку        в начальной школе.</vt:lpstr>
      <vt:lpstr>«Мой верный друг!.. Мой царь! Мой раб! Родной язык» -Валерий Брюсов</vt:lpstr>
      <vt:lpstr>1 Конкурс «Шифровальщик». </vt:lpstr>
      <vt:lpstr>Конкурс болельщиков «Образуй существительные».</vt:lpstr>
      <vt:lpstr>2 .Конкурс «Замени одним глаголом» </vt:lpstr>
      <vt:lpstr>Конкурс болельщиков. Найти слова, которые спрятались.</vt:lpstr>
      <vt:lpstr>3.Конкурс « Составьте слова» </vt:lpstr>
      <vt:lpstr>Конкурс болельщиков «Весёлые вопросы».</vt:lpstr>
      <vt:lpstr>4. Конкурс капитанов «Словесная перестрелка».</vt:lpstr>
      <vt:lpstr>5.Конкурс « Путаница».</vt:lpstr>
      <vt:lpstr> Конкурс болельщиков  «Дополни пословицу».</vt:lpstr>
      <vt:lpstr> 6. Конкурс « Отгадай слово».</vt:lpstr>
      <vt:lpstr> Конкурс болельщиков     «Ребусы».</vt:lpstr>
      <vt:lpstr> Конкурс болельщиков     «Ребусы».</vt:lpstr>
      <vt:lpstr>7.Конкурс «Слова –змейки».  </vt:lpstr>
      <vt:lpstr>8. Конкурс   «Крылатые выражения».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«КВН» по русскому языку                   в 4 «Б» классе</dc:title>
  <dc:creator>User</dc:creator>
  <cp:lastModifiedBy>Юрий</cp:lastModifiedBy>
  <cp:revision>48</cp:revision>
  <dcterms:created xsi:type="dcterms:W3CDTF">2002-12-31T23:46:51Z</dcterms:created>
  <dcterms:modified xsi:type="dcterms:W3CDTF">2012-04-19T19:57:39Z</dcterms:modified>
</cp:coreProperties>
</file>