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9" d="100"/>
          <a:sy n="39" d="100"/>
        </p:scale>
        <p:origin x="-7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E9ABAA-F1EF-4C78-A322-BF649D3E8475}" type="datetimeFigureOut">
              <a:rPr lang="ru-RU" smtClean="0"/>
              <a:t>19.04.2013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53B4E-AC1D-46A3-830C-FCFE08C9DA2F}"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37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91B770-A496-41E2-A3F3-17590E94B96D}" type="slidenum">
              <a:rPr lang="ru-RU" smtClean="0"/>
              <a:pPr/>
              <a:t>7</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bwMode="auto">
          <a:noFill/>
          <a:ln>
            <a:solidFill>
              <a:srgbClr val="000000"/>
            </a:solidFill>
            <a:miter lim="800000"/>
            <a:headEnd/>
            <a:tailEnd/>
          </a:ln>
        </p:spPr>
      </p:sp>
      <p:sp>
        <p:nvSpPr>
          <p:cNvPr id="747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47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18C8ED-70A4-4DB8-8ACB-41D19FE482E5}" type="slidenum">
              <a:rPr lang="ru-RU" smtClean="0"/>
              <a:pPr/>
              <a:t>35</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bwMode="auto">
          <a:noFill/>
          <a:ln>
            <a:solidFill>
              <a:srgbClr val="000000"/>
            </a:solidFill>
            <a:miter lim="800000"/>
            <a:headEnd/>
            <a:tailEnd/>
          </a:ln>
        </p:spPr>
      </p:sp>
      <p:sp>
        <p:nvSpPr>
          <p:cNvPr id="757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57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F644DD-4FE4-4659-A42A-38A5E31C37BF}" type="slidenum">
              <a:rPr lang="ru-RU" smtClean="0"/>
              <a:pPr/>
              <a:t>37</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p:spPr>
      </p:sp>
      <p:sp>
        <p:nvSpPr>
          <p:cNvPr id="768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68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9A32AE-1096-46F1-829F-7EBAF38BD9AE}" type="slidenum">
              <a:rPr lang="ru-RU" smtClean="0"/>
              <a:pPr/>
              <a:t>39</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noFill/>
          <a:ln>
            <a:solidFill>
              <a:srgbClr val="000000"/>
            </a:solidFill>
            <a:miter lim="800000"/>
            <a:headEnd/>
            <a:tailEnd/>
          </a:ln>
        </p:spPr>
      </p:sp>
      <p:sp>
        <p:nvSpPr>
          <p:cNvPr id="7782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782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158761-B368-48EA-BE3E-30DC55876E31}" type="slidenum">
              <a:rPr lang="ru-RU" smtClean="0"/>
              <a:pPr/>
              <a:t>43</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Образ слайда 1"/>
          <p:cNvSpPr>
            <a:spLocks noGrp="1" noRot="1" noChangeAspect="1" noTextEdit="1"/>
          </p:cNvSpPr>
          <p:nvPr>
            <p:ph type="sldImg"/>
          </p:nvPr>
        </p:nvSpPr>
        <p:spPr bwMode="auto">
          <a:noFill/>
          <a:ln>
            <a:solidFill>
              <a:srgbClr val="000000"/>
            </a:solidFill>
            <a:miter lim="800000"/>
            <a:headEnd/>
            <a:tailEnd/>
          </a:ln>
        </p:spPr>
      </p:sp>
      <p:sp>
        <p:nvSpPr>
          <p:cNvPr id="788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88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7ED710-1FB3-4C8A-9809-90702ED3E468}" type="slidenum">
              <a:rPr lang="ru-RU" smtClean="0"/>
              <a:pPr/>
              <a:t>44</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bwMode="auto">
          <a:noFill/>
          <a:ln>
            <a:solidFill>
              <a:srgbClr val="000000"/>
            </a:solidFill>
            <a:miter lim="800000"/>
            <a:headEnd/>
            <a:tailEnd/>
          </a:ln>
        </p:spPr>
      </p:sp>
      <p:sp>
        <p:nvSpPr>
          <p:cNvPr id="798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798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122AFD-F0CA-4766-A107-3FAB282E4397}" type="slidenum">
              <a:rPr lang="ru-RU" smtClean="0"/>
              <a:pPr/>
              <a:t>64</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pPr>
              <a:defRPr/>
            </a:pPr>
            <a:fld id="{41551547-BC45-4701-B404-997D8364EFF0}"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01C9CF49-4290-4332-96F0-46A875C3B154}"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E22EFF1C-08C2-4034-91EF-A002818789B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Заголовок 3"/>
          <p:cNvSpPr>
            <a:spLocks noGrp="1"/>
          </p:cNvSpPr>
          <p:nvPr>
            <p:ph type="ctrTitle"/>
          </p:nvPr>
        </p:nvSpPr>
        <p:spPr>
          <a:xfrm>
            <a:off x="214313" y="357188"/>
            <a:ext cx="8715375" cy="3243262"/>
          </a:xfrm>
        </p:spPr>
        <p:txBody>
          <a:bodyPr>
            <a:normAutofit fontScale="90000"/>
          </a:bodyPr>
          <a:lstStyle/>
          <a:p>
            <a:pPr>
              <a:defRPr/>
            </a:pPr>
            <a:r>
              <a:rPr lang="ru-RU" b="1" dirty="0" smtClean="0">
                <a:effectLst>
                  <a:outerShdw blurRad="38100" dist="38100" dir="2700000" algn="tl">
                    <a:srgbClr val="000000">
                      <a:alpha val="43137"/>
                    </a:srgbClr>
                  </a:outerShdw>
                </a:effectLst>
                <a:latin typeface="Sylfaen" pitchFamily="18" charset="0"/>
              </a:rPr>
              <a:t>Предмет </a:t>
            </a:r>
            <a:br>
              <a:rPr lang="ru-RU" b="1" dirty="0" smtClean="0">
                <a:effectLst>
                  <a:outerShdw blurRad="38100" dist="38100" dir="2700000" algn="tl">
                    <a:srgbClr val="000000">
                      <a:alpha val="43137"/>
                    </a:srgbClr>
                  </a:outerShdw>
                </a:effectLst>
                <a:latin typeface="Sylfaen" pitchFamily="18" charset="0"/>
              </a:rPr>
            </a:br>
            <a:r>
              <a:rPr lang="ru-RU" b="1" dirty="0" smtClean="0">
                <a:effectLst>
                  <a:outerShdw blurRad="38100" dist="38100" dir="2700000" algn="tl">
                    <a:srgbClr val="000000">
                      <a:alpha val="43137"/>
                    </a:srgbClr>
                  </a:outerShdw>
                </a:effectLst>
                <a:latin typeface="Sylfaen" pitchFamily="18" charset="0"/>
              </a:rPr>
              <a:t>«Основы религиозной культуры и светской этики» </a:t>
            </a:r>
            <a:br>
              <a:rPr lang="ru-RU" b="1" dirty="0" smtClean="0">
                <a:effectLst>
                  <a:outerShdw blurRad="38100" dist="38100" dir="2700000" algn="tl">
                    <a:srgbClr val="000000">
                      <a:alpha val="43137"/>
                    </a:srgbClr>
                  </a:outerShdw>
                </a:effectLst>
                <a:latin typeface="Sylfaen" pitchFamily="18" charset="0"/>
              </a:rPr>
            </a:br>
            <a:r>
              <a:rPr lang="ru-RU" b="1" dirty="0" smtClean="0">
                <a:effectLst>
                  <a:outerShdw blurRad="38100" dist="38100" dir="2700000" algn="tl">
                    <a:srgbClr val="000000">
                      <a:alpha val="43137"/>
                    </a:srgbClr>
                  </a:outerShdw>
                </a:effectLst>
                <a:latin typeface="Sylfaen" pitchFamily="18" charset="0"/>
              </a:rPr>
              <a:t>Модуль </a:t>
            </a:r>
            <a:br>
              <a:rPr lang="ru-RU" b="1" dirty="0" smtClean="0">
                <a:effectLst>
                  <a:outerShdw blurRad="38100" dist="38100" dir="2700000" algn="tl">
                    <a:srgbClr val="000000">
                      <a:alpha val="43137"/>
                    </a:srgbClr>
                  </a:outerShdw>
                </a:effectLst>
                <a:latin typeface="Sylfaen" pitchFamily="18" charset="0"/>
              </a:rPr>
            </a:br>
            <a:r>
              <a:rPr lang="ru-RU" b="1" dirty="0" smtClean="0">
                <a:effectLst>
                  <a:outerShdw blurRad="38100" dist="38100" dir="2700000" algn="tl">
                    <a:srgbClr val="000000">
                      <a:alpha val="43137"/>
                    </a:srgbClr>
                  </a:outerShdw>
                </a:effectLst>
                <a:latin typeface="Sylfaen" pitchFamily="18" charset="0"/>
              </a:rPr>
              <a:t>«Основы православной культуры»</a:t>
            </a:r>
            <a:endParaRPr lang="ru-RU" b="1" dirty="0">
              <a:effectLst>
                <a:outerShdw blurRad="38100" dist="38100" dir="2700000" algn="tl">
                  <a:srgbClr val="000000">
                    <a:alpha val="43137"/>
                  </a:srgbClr>
                </a:outerShdw>
              </a:effectLst>
              <a:latin typeface="Sylfaen" pitchFamily="18" charset="0"/>
            </a:endParaRPr>
          </a:p>
        </p:txBody>
      </p:sp>
      <p:sp>
        <p:nvSpPr>
          <p:cNvPr id="5" name="Подзаголовок 4"/>
          <p:cNvSpPr>
            <a:spLocks noGrp="1"/>
          </p:cNvSpPr>
          <p:nvPr>
            <p:ph type="subTitle" idx="1"/>
          </p:nvPr>
        </p:nvSpPr>
        <p:spPr>
          <a:xfrm>
            <a:off x="1371600" y="3643313"/>
            <a:ext cx="6400800" cy="1995487"/>
          </a:xfrm>
        </p:spPr>
        <p:txBody>
          <a:bodyPr>
            <a:normAutofit fontScale="92500" lnSpcReduction="20000"/>
          </a:bodyPr>
          <a:lstStyle/>
          <a:p>
            <a:pPr>
              <a:defRPr/>
            </a:pPr>
            <a:r>
              <a:rPr lang="ru-RU" b="1" dirty="0" smtClean="0">
                <a:solidFill>
                  <a:srgbClr val="C00000"/>
                </a:solidFill>
                <a:effectLst>
                  <a:outerShdw blurRad="38100" dist="38100" dir="2700000" algn="tl">
                    <a:srgbClr val="000000">
                      <a:alpha val="43137"/>
                    </a:srgbClr>
                  </a:outerShdw>
                </a:effectLst>
                <a:latin typeface="Sylfaen" pitchFamily="18" charset="0"/>
              </a:rPr>
              <a:t>Обзор тем: «Заповеди», «Милосердие и сострадание», «Храм», «Икона».</a:t>
            </a:r>
          </a:p>
          <a:p>
            <a:pPr>
              <a:defRPr/>
            </a:pPr>
            <a:endParaRPr lang="ru-RU" sz="2400" b="1" dirty="0" smtClean="0">
              <a:solidFill>
                <a:schemeClr val="tx1"/>
              </a:solidFill>
              <a:effectLst>
                <a:outerShdw blurRad="38100" dist="38100" dir="2700000" algn="tl">
                  <a:srgbClr val="000000">
                    <a:alpha val="43137"/>
                  </a:srgbClr>
                </a:outerShdw>
              </a:effectLst>
              <a:latin typeface="Sylfaen" pitchFamily="18" charset="0"/>
            </a:endParaRPr>
          </a:p>
          <a:p>
            <a:pPr>
              <a:defRPr/>
            </a:pPr>
            <a:r>
              <a:rPr lang="ru-RU" sz="2400" b="1" dirty="0" smtClean="0">
                <a:solidFill>
                  <a:schemeClr val="tx1"/>
                </a:solidFill>
                <a:effectLst>
                  <a:outerShdw blurRad="38100" dist="38100" dir="2700000" algn="tl">
                    <a:srgbClr val="000000">
                      <a:alpha val="43137"/>
                    </a:srgbClr>
                  </a:outerShdw>
                </a:effectLst>
                <a:latin typeface="Sylfaen" pitchFamily="18" charset="0"/>
              </a:rPr>
              <a:t>Учитель ОПК МБОУ СОШ 5 </a:t>
            </a:r>
            <a:r>
              <a:rPr lang="ru-RU" sz="2400" b="1" dirty="0" err="1" smtClean="0">
                <a:solidFill>
                  <a:schemeClr val="tx1"/>
                </a:solidFill>
                <a:effectLst>
                  <a:outerShdw blurRad="38100" dist="38100" dir="2700000" algn="tl">
                    <a:srgbClr val="000000">
                      <a:alpha val="43137"/>
                    </a:srgbClr>
                  </a:outerShdw>
                </a:effectLst>
                <a:latin typeface="Sylfaen" pitchFamily="18" charset="0"/>
              </a:rPr>
              <a:t>Горбулина</a:t>
            </a:r>
            <a:r>
              <a:rPr lang="ru-RU" sz="2400" b="1" dirty="0" smtClean="0">
                <a:solidFill>
                  <a:schemeClr val="tx1"/>
                </a:solidFill>
                <a:effectLst>
                  <a:outerShdw blurRad="38100" dist="38100" dir="2700000" algn="tl">
                    <a:srgbClr val="000000">
                      <a:alpha val="43137"/>
                    </a:srgbClr>
                  </a:outerShdw>
                </a:effectLst>
                <a:latin typeface="Sylfaen" pitchFamily="18" charset="0"/>
              </a:rPr>
              <a:t> Т.Г. </a:t>
            </a:r>
          </a:p>
          <a:p>
            <a:pPr>
              <a:defRPr/>
            </a:pPr>
            <a:r>
              <a:rPr lang="ru-RU" sz="2400" b="1" dirty="0" err="1" smtClean="0">
                <a:solidFill>
                  <a:schemeClr val="tx1"/>
                </a:solidFill>
                <a:effectLst>
                  <a:outerShdw blurRad="38100" dist="38100" dir="2700000" algn="tl">
                    <a:srgbClr val="000000">
                      <a:alpha val="43137"/>
                    </a:srgbClr>
                  </a:outerShdw>
                </a:effectLst>
                <a:latin typeface="Sylfaen" pitchFamily="18" charset="0"/>
              </a:rPr>
              <a:t>Белореченский</a:t>
            </a:r>
            <a:r>
              <a:rPr lang="ru-RU" sz="2400" b="1" dirty="0" smtClean="0">
                <a:solidFill>
                  <a:schemeClr val="tx1"/>
                </a:solidFill>
                <a:effectLst>
                  <a:outerShdw blurRad="38100" dist="38100" dir="2700000" algn="tl">
                    <a:srgbClr val="000000">
                      <a:alpha val="43137"/>
                    </a:srgbClr>
                  </a:outerShdw>
                </a:effectLst>
                <a:latin typeface="Sylfaen" pitchFamily="18" charset="0"/>
              </a:rPr>
              <a:t> район</a:t>
            </a:r>
            <a:endParaRPr lang="ru-RU" sz="2400" b="1" dirty="0">
              <a:solidFill>
                <a:schemeClr val="tx1"/>
              </a:solidFill>
              <a:effectLst>
                <a:outerShdw blurRad="38100" dist="38100" dir="2700000" algn="tl">
                  <a:srgbClr val="000000">
                    <a:alpha val="43137"/>
                  </a:srgbClr>
                </a:outerShdw>
              </a:effectLst>
              <a:latin typeface="Sylfae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9" name="Rectangle 2"/>
          <p:cNvSpPr>
            <a:spLocks noGrp="1" noChangeArrowheads="1"/>
          </p:cNvSpPr>
          <p:nvPr>
            <p:ph type="title"/>
          </p:nvPr>
        </p:nvSpPr>
        <p:spPr/>
        <p:txBody>
          <a:bodyPr/>
          <a:lstStyle/>
          <a:p>
            <a:pPr eaLnBrk="1" hangingPunct="1"/>
            <a:r>
              <a:rPr lang="ru-RU" smtClean="0">
                <a:latin typeface="Sylfaen" pitchFamily="18" charset="0"/>
              </a:rPr>
              <a:t>Работа с учебником.</a:t>
            </a:r>
          </a:p>
        </p:txBody>
      </p:sp>
      <p:sp>
        <p:nvSpPr>
          <p:cNvPr id="14340" name="Rectangle 3"/>
          <p:cNvSpPr>
            <a:spLocks noGrp="1" noChangeArrowheads="1"/>
          </p:cNvSpPr>
          <p:nvPr>
            <p:ph type="body" idx="1"/>
          </p:nvPr>
        </p:nvSpPr>
        <p:spPr>
          <a:xfrm>
            <a:off x="457200" y="1285875"/>
            <a:ext cx="8472488" cy="4840288"/>
          </a:xfrm>
        </p:spPr>
        <p:txBody>
          <a:bodyPr/>
          <a:lstStyle/>
          <a:p>
            <a:pPr marL="609600" indent="-609600" eaLnBrk="1" hangingPunct="1">
              <a:buFontTx/>
              <a:buNone/>
              <a:defRPr/>
            </a:pPr>
            <a:r>
              <a:rPr lang="ru-RU" b="1" dirty="0" smtClean="0">
                <a:latin typeface="Sylfaen" pitchFamily="18" charset="0"/>
              </a:rPr>
              <a:t>Исследовательская работа с текстом</a:t>
            </a:r>
            <a:r>
              <a:rPr lang="ru-RU" dirty="0" smtClean="0">
                <a:latin typeface="Sylfaen" pitchFamily="18" charset="0"/>
              </a:rPr>
              <a:t> </a:t>
            </a:r>
            <a:r>
              <a:rPr lang="ru-RU" b="1" dirty="0" smtClean="0">
                <a:latin typeface="Sylfaen" pitchFamily="18" charset="0"/>
              </a:rPr>
              <a:t>а)Опережающие вопросы</a:t>
            </a:r>
          </a:p>
          <a:p>
            <a:pPr marL="609600" indent="-609600" eaLnBrk="1" hangingPunct="1">
              <a:buFont typeface="Arial" charset="0"/>
              <a:buNone/>
              <a:defRPr/>
            </a:pPr>
            <a:r>
              <a:rPr lang="ru-RU" dirty="0" smtClean="0">
                <a:latin typeface="Sylfaen" pitchFamily="18" charset="0"/>
              </a:rPr>
              <a:t>Что нового вы узнаете из текста? Отмечайте новую информацию.</a:t>
            </a:r>
            <a:endParaRPr lang="ru-RU" b="1" dirty="0" smtClean="0">
              <a:latin typeface="Sylfaen" pitchFamily="18" charset="0"/>
            </a:endParaRPr>
          </a:p>
          <a:p>
            <a:pPr marL="609600" indent="-609600" eaLnBrk="1" hangingPunct="1">
              <a:buFontTx/>
              <a:buNone/>
              <a:defRPr/>
            </a:pPr>
            <a:r>
              <a:rPr lang="ru-RU" b="1" dirty="0" smtClean="0">
                <a:latin typeface="Sylfaen" pitchFamily="18" charset="0"/>
              </a:rPr>
              <a:t>      б)Чтение текста</a:t>
            </a:r>
          </a:p>
          <a:p>
            <a:pPr eaLnBrk="1" hangingPunct="1">
              <a:lnSpc>
                <a:spcPct val="90000"/>
              </a:lnSpc>
              <a:defRPr/>
            </a:pPr>
            <a:r>
              <a:rPr lang="ru-RU" dirty="0" smtClean="0">
                <a:latin typeface="Sylfaen" pitchFamily="18" charset="0"/>
              </a:rPr>
              <a:t>Чтение фрагмента текста из учебника о Моисее. </a:t>
            </a:r>
          </a:p>
          <a:p>
            <a:pPr eaLnBrk="1" hangingPunct="1">
              <a:lnSpc>
                <a:spcPct val="90000"/>
              </a:lnSpc>
              <a:defRPr/>
            </a:pPr>
            <a:r>
              <a:rPr lang="ru-RU" dirty="0" smtClean="0">
                <a:latin typeface="Sylfaen" pitchFamily="18" charset="0"/>
              </a:rPr>
              <a:t>Размышлениям над некоторыми заповедями Моисея.</a:t>
            </a:r>
            <a:endParaRPr lang="ru-RU" b="1" dirty="0" smtClean="0">
              <a:latin typeface="Sylfaen" pitchFamily="18" charset="0"/>
            </a:endParaRPr>
          </a:p>
          <a:p>
            <a:pPr marL="609600" indent="-609600" eaLnBrk="1" hangingPunct="1">
              <a:buFontTx/>
              <a:buNone/>
              <a:defRPr/>
            </a:pPr>
            <a:endParaRPr lang="ru-RU" b="1" dirty="0" smtClean="0">
              <a:latin typeface="Sylfae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body" idx="4294967295"/>
          </p:nvPr>
        </p:nvSpPr>
        <p:spPr>
          <a:xfrm>
            <a:off x="742950" y="381000"/>
            <a:ext cx="8186738" cy="5745163"/>
          </a:xfrm>
        </p:spPr>
        <p:txBody>
          <a:bodyPr/>
          <a:lstStyle/>
          <a:p>
            <a:pPr eaLnBrk="1" hangingPunct="1">
              <a:buFont typeface="Arial" charset="0"/>
              <a:buNone/>
            </a:pPr>
            <a:r>
              <a:rPr lang="ru-RU" b="1" smtClean="0">
                <a:latin typeface="Sylfaen" pitchFamily="18" charset="0"/>
              </a:rPr>
              <a:t>Работа с заданиями учебника рубрики «Вопросы и задания» и дополнительными вопросами</a:t>
            </a:r>
            <a:r>
              <a:rPr lang="ru-RU" smtClean="0">
                <a:latin typeface="Sylfaen" pitchFamily="18" charset="0"/>
              </a:rPr>
              <a:t>. </a:t>
            </a:r>
          </a:p>
          <a:p>
            <a:pPr algn="just" eaLnBrk="1" hangingPunct="1"/>
            <a:r>
              <a:rPr lang="ru-RU" smtClean="0">
                <a:latin typeface="Sylfaen" pitchFamily="18" charset="0"/>
              </a:rPr>
              <a:t>Попросим детей самостоятельно дать определение слова заповедь. Затем даем определение: </a:t>
            </a:r>
            <a:r>
              <a:rPr lang="ru-RU" b="1" smtClean="0">
                <a:latin typeface="Sylfaen" pitchFamily="18" charset="0"/>
              </a:rPr>
              <a:t>Заповедь</a:t>
            </a:r>
            <a:r>
              <a:rPr lang="ru-RU" smtClean="0">
                <a:latin typeface="Sylfaen" pitchFamily="18" charset="0"/>
              </a:rPr>
              <a:t> – норма, правило, следование традиции.</a:t>
            </a:r>
          </a:p>
          <a:p>
            <a:pPr algn="just" eaLnBrk="1" hangingPunct="1"/>
            <a:r>
              <a:rPr lang="ru-RU" b="1" u="sng" smtClean="0">
                <a:latin typeface="Sylfaen" pitchFamily="18" charset="0"/>
              </a:rPr>
              <a:t>Проблемный вопрос: </a:t>
            </a:r>
            <a:r>
              <a:rPr lang="ru-RU" b="1" smtClean="0">
                <a:solidFill>
                  <a:srgbClr val="C00000"/>
                </a:solidFill>
                <a:latin typeface="Sylfaen" pitchFamily="18" charset="0"/>
              </a:rPr>
              <a:t>для чего нужны человеку заповеди</a:t>
            </a:r>
            <a:r>
              <a:rPr lang="en-US" b="1" smtClean="0">
                <a:solidFill>
                  <a:srgbClr val="C00000"/>
                </a:solidFill>
                <a:latin typeface="Sylfaen" pitchFamily="18" charset="0"/>
              </a:rPr>
              <a:t>?</a:t>
            </a:r>
            <a:endParaRPr lang="ru-RU" b="1" smtClean="0">
              <a:solidFill>
                <a:srgbClr val="C00000"/>
              </a:solidFill>
              <a:latin typeface="Sylfaen" pitchFamily="18" charset="0"/>
            </a:endParaRPr>
          </a:p>
          <a:p>
            <a:pPr algn="just" eaLnBrk="1" hangingPunct="1">
              <a:buFont typeface="Arial" charset="0"/>
              <a:buNone/>
            </a:pPr>
            <a:endParaRPr lang="ru-RU" b="1" smtClean="0">
              <a:solidFill>
                <a:srgbClr val="C00000"/>
              </a:solidFill>
              <a:latin typeface="Sylfaen" pitchFamily="18" charset="0"/>
            </a:endParaRPr>
          </a:p>
          <a:p>
            <a:pPr algn="just" eaLnBrk="1" hangingPunct="1"/>
            <a:endParaRPr lang="ru-RU" b="1" smtClean="0">
              <a:solidFill>
                <a:srgbClr val="C00000"/>
              </a:solidFill>
              <a:latin typeface="Sylfae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7" name="Заголовок 1"/>
          <p:cNvSpPr>
            <a:spLocks noGrp="1"/>
          </p:cNvSpPr>
          <p:nvPr>
            <p:ph type="title"/>
          </p:nvPr>
        </p:nvSpPr>
        <p:spPr/>
        <p:txBody>
          <a:bodyPr/>
          <a:lstStyle/>
          <a:p>
            <a:r>
              <a:rPr lang="ru-RU" b="1" smtClean="0">
                <a:latin typeface="Sylfaen" pitchFamily="18" charset="0"/>
              </a:rPr>
              <a:t>Обретение Заповедей</a:t>
            </a:r>
          </a:p>
        </p:txBody>
      </p:sp>
      <p:sp>
        <p:nvSpPr>
          <p:cNvPr id="16388" name="Содержимое 2"/>
          <p:cNvSpPr>
            <a:spLocks noGrp="1"/>
          </p:cNvSpPr>
          <p:nvPr>
            <p:ph idx="1"/>
          </p:nvPr>
        </p:nvSpPr>
        <p:spPr/>
        <p:txBody>
          <a:bodyPr/>
          <a:lstStyle/>
          <a:p>
            <a:pPr algn="just"/>
            <a:r>
              <a:rPr lang="ru-RU" smtClean="0">
                <a:latin typeface="Sylfaen" pitchFamily="18" charset="0"/>
              </a:rPr>
              <a:t>Работа с текстом учебника</a:t>
            </a:r>
          </a:p>
          <a:p>
            <a:pPr algn="just"/>
            <a:r>
              <a:rPr lang="ru-RU" smtClean="0">
                <a:latin typeface="Sylfaen" pitchFamily="18" charset="0"/>
              </a:rPr>
              <a:t>Видеофильм «Десять Заповедей»</a:t>
            </a:r>
          </a:p>
          <a:p>
            <a:pPr algn="just"/>
            <a:r>
              <a:rPr lang="ru-RU" smtClean="0">
                <a:latin typeface="Sylfaen" pitchFamily="18" charset="0"/>
              </a:rPr>
              <a:t>Мультимедийная презентация</a:t>
            </a:r>
          </a:p>
          <a:p>
            <a:pPr algn="just">
              <a:buFont typeface="Arial" charset="0"/>
              <a:buNone/>
            </a:pPr>
            <a:r>
              <a:rPr lang="ru-RU" b="1" i="1" smtClean="0">
                <a:latin typeface="Sylfaen" pitchFamily="18" charset="0"/>
              </a:rPr>
              <a:t>   Форма урока: </a:t>
            </a:r>
            <a:r>
              <a:rPr lang="ru-RU" b="1" smtClean="0">
                <a:latin typeface="Sylfaen" pitchFamily="18" charset="0"/>
              </a:rPr>
              <a:t>путешествие.</a:t>
            </a:r>
          </a:p>
        </p:txBody>
      </p:sp>
      <p:pic>
        <p:nvPicPr>
          <p:cNvPr id="16389" name="Picture 6" descr="F:\К заповедям рисунки\Lei_de_Deus_061.jpg"/>
          <p:cNvPicPr>
            <a:picLocks noChangeAspect="1" noChangeArrowheads="1"/>
          </p:cNvPicPr>
          <p:nvPr/>
        </p:nvPicPr>
        <p:blipFill>
          <a:blip r:embed="rId3">
            <a:lum bright="-10000"/>
          </a:blip>
          <a:srcRect/>
          <a:stretch>
            <a:fillRect/>
          </a:stretch>
        </p:blipFill>
        <p:spPr bwMode="auto">
          <a:xfrm>
            <a:off x="5214938" y="4000500"/>
            <a:ext cx="2214562" cy="2214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Мои документы\Моя музыка\Мои рисунки\Фон 1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7410" name="TextBox 1"/>
          <p:cNvSpPr txBox="1">
            <a:spLocks noChangeArrowheads="1"/>
          </p:cNvSpPr>
          <p:nvPr/>
        </p:nvSpPr>
        <p:spPr bwMode="auto">
          <a:xfrm>
            <a:off x="214313" y="214313"/>
            <a:ext cx="5786437" cy="4524375"/>
          </a:xfrm>
          <a:prstGeom prst="rect">
            <a:avLst/>
          </a:prstGeom>
          <a:noFill/>
          <a:ln w="9525">
            <a:noFill/>
            <a:miter lim="800000"/>
            <a:headEnd/>
            <a:tailEnd/>
          </a:ln>
        </p:spPr>
        <p:txBody>
          <a:bodyPr>
            <a:spAutoFit/>
          </a:bodyPr>
          <a:lstStyle/>
          <a:p>
            <a:pPr algn="just"/>
            <a:r>
              <a:rPr lang="ru-RU" sz="2400" b="1">
                <a:latin typeface="Sylfaen" pitchFamily="18" charset="0"/>
              </a:rPr>
              <a:t>Здесь Моисей взошел на гору, и Господь сказал ему: «Так скажи сынам израилевым: если будете слушаться голоса Моего, то будете Моим народом».</a:t>
            </a:r>
          </a:p>
          <a:p>
            <a:pPr algn="just"/>
            <a:r>
              <a:rPr lang="ru-RU" sz="2400" b="1">
                <a:latin typeface="Sylfaen" pitchFamily="18" charset="0"/>
              </a:rPr>
              <a:t>Когда Моисей сошел с горы, он передал народу волю Божию. Евреи отвечали: «Все, что сказал Господь, исполним и будем послушны».</a:t>
            </a:r>
          </a:p>
          <a:p>
            <a:pPr algn="just"/>
            <a:r>
              <a:rPr lang="ru-RU" sz="2400" b="1">
                <a:latin typeface="Sylfaen" pitchFamily="18" charset="0"/>
              </a:rPr>
              <a:t>Господь повелел Моисею приготовить народ к третьему дню для принятия Закона Божия. Евреи постом и молитвою готовились к этому дню.</a:t>
            </a:r>
            <a:endParaRPr lang="ru-RU">
              <a:latin typeface="Sylfae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Мои документы\Моя музыка\Мои рисунки\фон 1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8434" name="TextBox 1"/>
          <p:cNvSpPr txBox="1">
            <a:spLocks noChangeArrowheads="1"/>
          </p:cNvSpPr>
          <p:nvPr/>
        </p:nvSpPr>
        <p:spPr bwMode="auto">
          <a:xfrm>
            <a:off x="214313" y="642938"/>
            <a:ext cx="3643312" cy="1200150"/>
          </a:xfrm>
          <a:prstGeom prst="rect">
            <a:avLst/>
          </a:prstGeom>
          <a:noFill/>
          <a:ln w="9525">
            <a:noFill/>
            <a:miter lim="800000"/>
            <a:headEnd/>
            <a:tailEnd/>
          </a:ln>
        </p:spPr>
        <p:txBody>
          <a:bodyPr>
            <a:spAutoFit/>
          </a:bodyPr>
          <a:lstStyle/>
          <a:p>
            <a:pPr algn="ctr"/>
            <a:r>
              <a:rPr lang="ru-RU" sz="2400" b="1">
                <a:latin typeface="Sylfaen" pitchFamily="18" charset="0"/>
              </a:rPr>
              <a:t>И изрек </a:t>
            </a:r>
            <a:r>
              <a:rPr lang="ru-RU" sz="2000" b="1" i="1">
                <a:latin typeface="Sylfaen" pitchFamily="18" charset="0"/>
              </a:rPr>
              <a:t>(то есть, сказал) </a:t>
            </a:r>
            <a:r>
              <a:rPr lang="ru-RU" sz="2400" b="1">
                <a:latin typeface="Sylfaen" pitchFamily="18" charset="0"/>
              </a:rPr>
              <a:t>Господь Свой закон </a:t>
            </a:r>
          </a:p>
          <a:p>
            <a:pPr algn="ctr"/>
            <a:r>
              <a:rPr lang="ru-RU" sz="2400" b="1">
                <a:latin typeface="Sylfaen" pitchFamily="18" charset="0"/>
              </a:rPr>
              <a:t>в Десяти Заповедях.</a:t>
            </a:r>
            <a:endParaRPr lang="ru-RU">
              <a:latin typeface="Sylfae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Мои документы\Моя музыка\Мои рисунки\Фон 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9458" name="TextBox 1"/>
          <p:cNvSpPr txBox="1">
            <a:spLocks noChangeArrowheads="1"/>
          </p:cNvSpPr>
          <p:nvPr/>
        </p:nvSpPr>
        <p:spPr bwMode="auto">
          <a:xfrm>
            <a:off x="0" y="4857750"/>
            <a:ext cx="9144000" cy="2062163"/>
          </a:xfrm>
          <a:prstGeom prst="rect">
            <a:avLst/>
          </a:prstGeom>
          <a:noFill/>
          <a:ln w="9525">
            <a:noFill/>
            <a:miter lim="800000"/>
            <a:headEnd/>
            <a:tailEnd/>
          </a:ln>
        </p:spPr>
        <p:txBody>
          <a:bodyPr>
            <a:spAutoFit/>
          </a:bodyPr>
          <a:lstStyle/>
          <a:p>
            <a:pPr algn="ctr"/>
            <a:r>
              <a:rPr lang="ru-RU" sz="3200" b="1">
                <a:latin typeface="Sylfaen" pitchFamily="18" charset="0"/>
              </a:rPr>
              <a:t>Десять заповедей, или повелений, которые Бог дал Своему народу, точно указывают, что должен делать человек и чего избегать, если хочет любить Бога и ближних.</a:t>
            </a:r>
            <a:endParaRPr lang="ru-RU" sz="3200" i="1">
              <a:latin typeface="Sylfae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3" name="Содержимое 2"/>
          <p:cNvSpPr>
            <a:spLocks noGrp="1"/>
          </p:cNvSpPr>
          <p:nvPr>
            <p:ph idx="4294967295"/>
          </p:nvPr>
        </p:nvSpPr>
        <p:spPr>
          <a:xfrm>
            <a:off x="0" y="214313"/>
            <a:ext cx="8715375" cy="5911850"/>
          </a:xfrm>
        </p:spPr>
        <p:txBody>
          <a:bodyPr>
            <a:normAutofit lnSpcReduction="10000"/>
          </a:bodyPr>
          <a:lstStyle/>
          <a:p>
            <a:pPr algn="just"/>
            <a:r>
              <a:rPr lang="ru-RU" smtClean="0">
                <a:latin typeface="Sylfaen" pitchFamily="18" charset="0"/>
              </a:rPr>
              <a:t>Большую помощь в понимании Заповедей окажут поучительные истории нравственного содержания: о почитании родителей, о зависти, которая привела к страшному греху – убийству, о торговце, который обкрадывая своих покупателей, отнимал здоровье у своих детей, о лжи и воровстве. Небольшие рассказы, действие которых происходит в разных городах и странах, в разное время позволят учителю провести урок в форме путешествия во времени. Очень актуальны в раскрытии данной темы притчи.</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Мои документы\Моя музыка\Мои рисунки\фон 1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1506" name="TextBox 1"/>
          <p:cNvSpPr txBox="1">
            <a:spLocks noChangeArrowheads="1"/>
          </p:cNvSpPr>
          <p:nvPr/>
        </p:nvSpPr>
        <p:spPr bwMode="auto">
          <a:xfrm>
            <a:off x="0" y="1357313"/>
            <a:ext cx="4286250" cy="1200150"/>
          </a:xfrm>
          <a:prstGeom prst="rect">
            <a:avLst/>
          </a:prstGeom>
          <a:noFill/>
          <a:ln w="9525">
            <a:noFill/>
            <a:miter lim="800000"/>
            <a:headEnd/>
            <a:tailEnd/>
          </a:ln>
        </p:spPr>
        <p:txBody>
          <a:bodyPr>
            <a:spAutoFit/>
          </a:bodyPr>
          <a:lstStyle/>
          <a:p>
            <a:pPr algn="ctr"/>
            <a:r>
              <a:rPr lang="ru-RU" sz="2400" b="1">
                <a:latin typeface="Sylfaen" pitchFamily="18" charset="0"/>
              </a:rPr>
              <a:t>5. Чти отца твоего и матерь твою, да благо ти будет, и долголетен будеши на земли.</a:t>
            </a:r>
            <a:endParaRPr lang="ru-RU" i="1">
              <a:latin typeface="Sylfaen" pitchFamily="18" charset="0"/>
            </a:endParaRPr>
          </a:p>
        </p:txBody>
      </p:sp>
      <p:sp>
        <p:nvSpPr>
          <p:cNvPr id="21507" name="TextBox 2"/>
          <p:cNvSpPr txBox="1">
            <a:spLocks noChangeArrowheads="1"/>
          </p:cNvSpPr>
          <p:nvPr/>
        </p:nvSpPr>
        <p:spPr bwMode="auto">
          <a:xfrm>
            <a:off x="0" y="4357688"/>
            <a:ext cx="4286250" cy="1570037"/>
          </a:xfrm>
          <a:prstGeom prst="rect">
            <a:avLst/>
          </a:prstGeom>
          <a:noFill/>
          <a:ln w="9525">
            <a:noFill/>
            <a:miter lim="800000"/>
            <a:headEnd/>
            <a:tailEnd/>
          </a:ln>
        </p:spPr>
        <p:txBody>
          <a:bodyPr>
            <a:spAutoFit/>
          </a:bodyPr>
          <a:lstStyle/>
          <a:p>
            <a:pPr algn="ctr"/>
            <a:r>
              <a:rPr lang="ru-RU" sz="2400" b="1">
                <a:solidFill>
                  <a:srgbClr val="C00000"/>
                </a:solidFill>
                <a:latin typeface="Sylfaen" pitchFamily="18" charset="0"/>
              </a:rPr>
              <a:t>5. Почитай отца своего и матерь свою, чтобы тебе хорошо было и чтобы ты долго жил на земле.</a:t>
            </a:r>
            <a:endParaRPr lang="ru-RU" i="1">
              <a:solidFill>
                <a:srgbClr val="C00000"/>
              </a:solidFill>
              <a:latin typeface="Sylfaen" pitchFamily="18" charset="0"/>
            </a:endParaRPr>
          </a:p>
        </p:txBody>
      </p:sp>
      <p:pic>
        <p:nvPicPr>
          <p:cNvPr id="21508" name="Picture 4" descr="F:\К заповедям рисунки\img08-03.jpg"/>
          <p:cNvPicPr>
            <a:picLocks noChangeAspect="1" noChangeArrowheads="1"/>
          </p:cNvPicPr>
          <p:nvPr/>
        </p:nvPicPr>
        <p:blipFill>
          <a:blip r:embed="rId3"/>
          <a:srcRect/>
          <a:stretch>
            <a:fillRect/>
          </a:stretch>
        </p:blipFill>
        <p:spPr bwMode="auto">
          <a:xfrm>
            <a:off x="4143375" y="0"/>
            <a:ext cx="5000625" cy="6858000"/>
          </a:xfrm>
          <a:prstGeom prst="rect">
            <a:avLst/>
          </a:prstGeom>
          <a:noFill/>
          <a:ln w="9525">
            <a:solidFill>
              <a:srgbClr val="C00000"/>
            </a:solid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Мои документы\Моя музыка\Мои рисунки\Фон 1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2530" name="TextBox 2"/>
          <p:cNvSpPr txBox="1">
            <a:spLocks noChangeArrowheads="1"/>
          </p:cNvSpPr>
          <p:nvPr/>
        </p:nvSpPr>
        <p:spPr bwMode="auto">
          <a:xfrm>
            <a:off x="285750" y="214313"/>
            <a:ext cx="4429125" cy="3324225"/>
          </a:xfrm>
          <a:prstGeom prst="rect">
            <a:avLst/>
          </a:prstGeom>
          <a:noFill/>
          <a:ln w="9525">
            <a:noFill/>
            <a:miter lim="800000"/>
            <a:headEnd/>
            <a:tailEnd/>
          </a:ln>
        </p:spPr>
        <p:txBody>
          <a:bodyPr>
            <a:spAutoFit/>
          </a:bodyPr>
          <a:lstStyle/>
          <a:p>
            <a:pPr algn="ctr"/>
            <a:r>
              <a:rPr lang="ru-RU" sz="2400" b="1">
                <a:latin typeface="Sylfaen" pitchFamily="18" charset="0"/>
              </a:rPr>
              <a:t>Должно любить и уважать родителей, слушаться их добрых наставлений и советов, заботиться о них в болезнях, быть им опорою в старости и нужде.</a:t>
            </a:r>
          </a:p>
          <a:p>
            <a:pPr algn="ctr"/>
            <a:r>
              <a:rPr lang="ru-RU" sz="2400" b="1">
                <a:latin typeface="Sylfaen" pitchFamily="18" charset="0"/>
              </a:rPr>
              <a:t>За это Бог обещает продлить земную жизнь.</a:t>
            </a:r>
            <a:endParaRPr lang="ru-RU" sz="2400" i="1">
              <a:latin typeface="Sylfaen" pitchFamily="18" charset="0"/>
            </a:endParaRPr>
          </a:p>
          <a:p>
            <a:pPr algn="ctr"/>
            <a:endParaRPr lang="ru-RU" i="1">
              <a:latin typeface="Sylfaen" pitchFamily="18" charset="0"/>
            </a:endParaRPr>
          </a:p>
        </p:txBody>
      </p:sp>
      <p:pic>
        <p:nvPicPr>
          <p:cNvPr id="22531" name="Picture 2" descr="C:\Users\Тарасий\Desktop\фото к презент\ArticlePortletImage_kart_zhizn_plyus.png"/>
          <p:cNvPicPr>
            <a:picLocks noChangeAspect="1" noChangeArrowheads="1"/>
          </p:cNvPicPr>
          <p:nvPr/>
        </p:nvPicPr>
        <p:blipFill>
          <a:blip r:embed="rId3">
            <a:lum bright="-10000"/>
          </a:blip>
          <a:srcRect/>
          <a:stretch>
            <a:fillRect/>
          </a:stretch>
        </p:blipFill>
        <p:spPr bwMode="auto">
          <a:xfrm>
            <a:off x="0" y="3214688"/>
            <a:ext cx="4732338" cy="3643312"/>
          </a:xfrm>
          <a:prstGeom prst="rect">
            <a:avLst/>
          </a:prstGeom>
          <a:noFill/>
          <a:ln w="9525">
            <a:solidFill>
              <a:srgbClr val="C00000"/>
            </a:solid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Мои документы\Моя музыка\Мои рисунки\Фон 1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3554" name="TextBox 1"/>
          <p:cNvSpPr txBox="1">
            <a:spLocks noChangeArrowheads="1"/>
          </p:cNvSpPr>
          <p:nvPr/>
        </p:nvSpPr>
        <p:spPr bwMode="auto">
          <a:xfrm>
            <a:off x="1857375" y="214313"/>
            <a:ext cx="7286625" cy="461962"/>
          </a:xfrm>
          <a:prstGeom prst="rect">
            <a:avLst/>
          </a:prstGeom>
          <a:noFill/>
          <a:ln w="9525">
            <a:noFill/>
            <a:miter lim="800000"/>
            <a:headEnd/>
            <a:tailEnd/>
          </a:ln>
        </p:spPr>
        <p:txBody>
          <a:bodyPr>
            <a:spAutoFit/>
          </a:bodyPr>
          <a:lstStyle/>
          <a:p>
            <a:pPr algn="ctr"/>
            <a:r>
              <a:rPr lang="ru-RU" sz="2400" b="1">
                <a:latin typeface="Sylfaen" pitchFamily="18" charset="0"/>
              </a:rPr>
              <a:t>6. Не убий.</a:t>
            </a:r>
            <a:endParaRPr lang="ru-RU" i="1">
              <a:latin typeface="Sylfaen" pitchFamily="18" charset="0"/>
            </a:endParaRPr>
          </a:p>
        </p:txBody>
      </p:sp>
      <p:sp>
        <p:nvSpPr>
          <p:cNvPr id="23555" name="TextBox 2"/>
          <p:cNvSpPr txBox="1">
            <a:spLocks noChangeArrowheads="1"/>
          </p:cNvSpPr>
          <p:nvPr/>
        </p:nvSpPr>
        <p:spPr bwMode="auto">
          <a:xfrm>
            <a:off x="1571625" y="5715000"/>
            <a:ext cx="7072313" cy="461963"/>
          </a:xfrm>
          <a:prstGeom prst="rect">
            <a:avLst/>
          </a:prstGeom>
          <a:noFill/>
          <a:ln w="9525">
            <a:noFill/>
            <a:miter lim="800000"/>
            <a:headEnd/>
            <a:tailEnd/>
          </a:ln>
        </p:spPr>
        <p:txBody>
          <a:bodyPr>
            <a:spAutoFit/>
          </a:bodyPr>
          <a:lstStyle/>
          <a:p>
            <a:pPr algn="ctr"/>
            <a:r>
              <a:rPr lang="ru-RU" sz="2400" b="1">
                <a:latin typeface="Sylfaen" pitchFamily="18" charset="0"/>
              </a:rPr>
              <a:t>      6. Не убей.</a:t>
            </a:r>
            <a:endParaRPr lang="ru-RU" i="1">
              <a:latin typeface="Sylfaen" pitchFamily="18" charset="0"/>
            </a:endParaRPr>
          </a:p>
        </p:txBody>
      </p:sp>
      <p:pic>
        <p:nvPicPr>
          <p:cNvPr id="23556" name="Picture 2" descr="C:\Users\Тарасий\Desktop\фото к презент\1221811637_62734_20080219145827.jpg"/>
          <p:cNvPicPr>
            <a:picLocks noChangeAspect="1" noChangeArrowheads="1"/>
          </p:cNvPicPr>
          <p:nvPr/>
        </p:nvPicPr>
        <p:blipFill>
          <a:blip r:embed="rId3"/>
          <a:srcRect/>
          <a:stretch>
            <a:fillRect/>
          </a:stretch>
        </p:blipFill>
        <p:spPr bwMode="auto">
          <a:xfrm>
            <a:off x="2071688" y="785813"/>
            <a:ext cx="6143625" cy="4786312"/>
          </a:xfrm>
          <a:prstGeom prst="rect">
            <a:avLst/>
          </a:prstGeom>
          <a:solidFill>
            <a:schemeClr val="accent2"/>
          </a:solidFill>
          <a:ln w="9525">
            <a:solidFill>
              <a:srgbClr val="C00000"/>
            </a:solid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7" name="Rectangle 2"/>
          <p:cNvSpPr>
            <a:spLocks noGrp="1" noChangeArrowheads="1"/>
          </p:cNvSpPr>
          <p:nvPr>
            <p:ph type="ctrTitle"/>
          </p:nvPr>
        </p:nvSpPr>
        <p:spPr>
          <a:xfrm>
            <a:off x="5257800" y="0"/>
            <a:ext cx="3886200" cy="857250"/>
          </a:xfrm>
        </p:spPr>
        <p:txBody>
          <a:bodyPr/>
          <a:lstStyle/>
          <a:p>
            <a:pPr eaLnBrk="1" hangingPunct="1"/>
            <a:r>
              <a:rPr lang="ru-RU" sz="2800" b="1" smtClean="0">
                <a:latin typeface="Sylfaen" pitchFamily="18" charset="0"/>
              </a:rPr>
              <a:t>урок №   11. </a:t>
            </a:r>
            <a:endParaRPr lang="ru-RU" sz="2800" smtClean="0">
              <a:latin typeface="Sylfaen" pitchFamily="18" charset="0"/>
            </a:endParaRPr>
          </a:p>
        </p:txBody>
      </p:sp>
      <p:sp>
        <p:nvSpPr>
          <p:cNvPr id="6148" name="Rectangle 3"/>
          <p:cNvSpPr>
            <a:spLocks noGrp="1" noChangeArrowheads="1"/>
          </p:cNvSpPr>
          <p:nvPr>
            <p:ph type="subTitle" idx="1"/>
          </p:nvPr>
        </p:nvSpPr>
        <p:spPr>
          <a:xfrm>
            <a:off x="457200" y="571500"/>
            <a:ext cx="8229600" cy="1285875"/>
          </a:xfrm>
        </p:spPr>
        <p:txBody>
          <a:bodyPr/>
          <a:lstStyle/>
          <a:p>
            <a:pPr eaLnBrk="1" hangingPunct="1"/>
            <a:r>
              <a:rPr lang="ru-RU" sz="4800" b="1" smtClean="0">
                <a:solidFill>
                  <a:srgbClr val="C00000"/>
                </a:solidFill>
                <a:latin typeface="Sylfaen" pitchFamily="18" charset="0"/>
              </a:rPr>
              <a:t>Тема урока:</a:t>
            </a:r>
            <a:r>
              <a:rPr lang="ru-RU" sz="4800" smtClean="0">
                <a:solidFill>
                  <a:srgbClr val="C00000"/>
                </a:solidFill>
                <a:latin typeface="Sylfaen" pitchFamily="18" charset="0"/>
              </a:rPr>
              <a:t> </a:t>
            </a:r>
            <a:r>
              <a:rPr lang="ru-RU" sz="4800" b="1" smtClean="0">
                <a:solidFill>
                  <a:srgbClr val="C00000"/>
                </a:solidFill>
                <a:latin typeface="Sylfaen" pitchFamily="18" charset="0"/>
              </a:rPr>
              <a:t>Заповеди</a:t>
            </a:r>
          </a:p>
        </p:txBody>
      </p:sp>
      <p:pic>
        <p:nvPicPr>
          <p:cNvPr id="6149" name="Picture 2" descr="F:\рисунки\5223.jpg"/>
          <p:cNvPicPr>
            <a:picLocks noChangeAspect="1" noChangeArrowheads="1"/>
          </p:cNvPicPr>
          <p:nvPr/>
        </p:nvPicPr>
        <p:blipFill>
          <a:blip r:embed="rId3"/>
          <a:srcRect/>
          <a:stretch>
            <a:fillRect/>
          </a:stretch>
        </p:blipFill>
        <p:spPr bwMode="auto">
          <a:xfrm>
            <a:off x="2286000" y="1500188"/>
            <a:ext cx="4648200" cy="5000625"/>
          </a:xfrm>
          <a:prstGeom prst="rect">
            <a:avLst/>
          </a:prstGeom>
          <a:noFill/>
          <a:ln w="9525">
            <a:solidFill>
              <a:srgbClr val="C00000"/>
            </a:solid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Мои документы\Моя музыка\Мои рисунки\Фон 2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4578" name="TextBox 2"/>
          <p:cNvSpPr txBox="1">
            <a:spLocks noChangeArrowheads="1"/>
          </p:cNvSpPr>
          <p:nvPr/>
        </p:nvSpPr>
        <p:spPr bwMode="auto">
          <a:xfrm>
            <a:off x="214313" y="214313"/>
            <a:ext cx="4143375" cy="4524375"/>
          </a:xfrm>
          <a:prstGeom prst="rect">
            <a:avLst/>
          </a:prstGeom>
          <a:noFill/>
          <a:ln w="9525">
            <a:noFill/>
            <a:miter lim="800000"/>
            <a:headEnd/>
            <a:tailEnd/>
          </a:ln>
        </p:spPr>
        <p:txBody>
          <a:bodyPr>
            <a:spAutoFit/>
          </a:bodyPr>
          <a:lstStyle/>
          <a:p>
            <a:pPr algn="ctr"/>
            <a:r>
              <a:rPr lang="ru-RU" sz="2400" b="1">
                <a:latin typeface="Sylfaen" pitchFamily="18" charset="0"/>
              </a:rPr>
              <a:t>Воспрещается этой заповедью также необуздание своего гнева и оскорбление ближнего всяким бранным словом.</a:t>
            </a:r>
            <a:endParaRPr lang="ru-RU" sz="2400" i="1">
              <a:latin typeface="Sylfaen" pitchFamily="18" charset="0"/>
            </a:endParaRPr>
          </a:p>
          <a:p>
            <a:pPr algn="ctr"/>
            <a:endParaRPr lang="ru-RU" sz="2400" b="1">
              <a:latin typeface="Sylfaen" pitchFamily="18" charset="0"/>
            </a:endParaRPr>
          </a:p>
          <a:p>
            <a:pPr algn="ctr"/>
            <a:r>
              <a:rPr lang="ru-RU" sz="2400" b="1">
                <a:latin typeface="Sylfaen" pitchFamily="18" charset="0"/>
              </a:rPr>
              <a:t>Заповедь эта повелевает жить со всеми в мире и согласии, а также кротко обращаться с животными</a:t>
            </a:r>
            <a:r>
              <a:rPr lang="ru-RU" sz="2400" b="1">
                <a:latin typeface="Calibri" pitchFamily="34" charset="0"/>
              </a:rPr>
              <a:t> </a:t>
            </a:r>
            <a:r>
              <a:rPr lang="ru-RU" sz="2400" b="1">
                <a:latin typeface="Sylfaen" pitchFamily="18" charset="0"/>
              </a:rPr>
              <a:t>и растениями, со всеми живыми существами.</a:t>
            </a:r>
            <a:endParaRPr lang="ru-RU" i="1">
              <a:latin typeface="Sylfae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sz="half" idx="1"/>
          </p:nvPr>
        </p:nvSpPr>
        <p:spPr>
          <a:xfrm>
            <a:off x="2843213" y="1557338"/>
            <a:ext cx="5976937" cy="5040312"/>
          </a:xfrm>
          <a:ln>
            <a:solidFill>
              <a:srgbClr val="003300"/>
            </a:solidFill>
          </a:ln>
        </p:spPr>
        <p:txBody>
          <a:bodyPr/>
          <a:lstStyle/>
          <a:p>
            <a:pPr marL="0" indent="0" algn="just">
              <a:lnSpc>
                <a:spcPct val="80000"/>
              </a:lnSpc>
              <a:buFontTx/>
              <a:buNone/>
            </a:pPr>
            <a:r>
              <a:rPr lang="ru-RU" sz="2400" b="1" smtClean="0">
                <a:latin typeface="Sylfaen" pitchFamily="18" charset="0"/>
              </a:rPr>
              <a:t>По берегу моря гулял мужчина. Все вокруг было усеяно водорослями, мелкими рыбками и морскими звездами, которые выбросило на берег после страшного шторма.</a:t>
            </a:r>
          </a:p>
          <a:p>
            <a:pPr marL="0" indent="0" algn="just">
              <a:lnSpc>
                <a:spcPct val="80000"/>
              </a:lnSpc>
              <a:buFontTx/>
              <a:buNone/>
            </a:pPr>
            <a:r>
              <a:rPr lang="ru-RU" sz="2400" b="1" smtClean="0">
                <a:latin typeface="Sylfaen" pitchFamily="18" charset="0"/>
              </a:rPr>
              <a:t>И вдруг он увидел маленькую девочку. Она наклонялась до земли, брала что-то, а потом бросала в море.</a:t>
            </a:r>
          </a:p>
          <a:p>
            <a:pPr marL="0" indent="0" algn="just">
              <a:lnSpc>
                <a:spcPct val="80000"/>
              </a:lnSpc>
              <a:buFontTx/>
              <a:buNone/>
            </a:pPr>
            <a:r>
              <a:rPr lang="ru-RU" sz="2400" b="1" smtClean="0">
                <a:latin typeface="Sylfaen" pitchFamily="18" charset="0"/>
              </a:rPr>
              <a:t>— Зачем ты это делаешь? — спросил мужчина. — Ты же не сможешь помочь им всем! Их слишком много!</a:t>
            </a:r>
          </a:p>
          <a:p>
            <a:pPr marL="0" indent="0" algn="just">
              <a:lnSpc>
                <a:spcPct val="80000"/>
              </a:lnSpc>
              <a:buFontTx/>
              <a:buNone/>
            </a:pPr>
            <a:r>
              <a:rPr lang="ru-RU" sz="2400" b="1" smtClean="0">
                <a:latin typeface="Sylfaen" pitchFamily="18" charset="0"/>
              </a:rPr>
              <a:t>— Может быть, — ответила девочка, бросая как можно дальше в море еще одну морскую звезду. — Но для нее я сделала все, что смогла</a:t>
            </a:r>
            <a:r>
              <a:rPr lang="ru-RU" sz="2400" smtClean="0">
                <a:latin typeface="Sylfaen" pitchFamily="18" charset="0"/>
              </a:rPr>
              <a:t>.</a:t>
            </a:r>
          </a:p>
        </p:txBody>
      </p:sp>
      <p:sp>
        <p:nvSpPr>
          <p:cNvPr id="25603" name="Rectangle 3"/>
          <p:cNvSpPr>
            <a:spLocks noGrp="1" noChangeArrowheads="1"/>
          </p:cNvSpPr>
          <p:nvPr>
            <p:ph type="title"/>
          </p:nvPr>
        </p:nvSpPr>
        <p:spPr>
          <a:xfrm>
            <a:off x="250825" y="260350"/>
            <a:ext cx="8497888" cy="1143000"/>
          </a:xfrm>
          <a:gradFill rotWithShape="1">
            <a:gsLst>
              <a:gs pos="0">
                <a:srgbClr val="99FF99"/>
              </a:gs>
              <a:gs pos="100000">
                <a:srgbClr val="C0C0C0"/>
              </a:gs>
            </a:gsLst>
            <a:path path="shape">
              <a:fillToRect l="50000" t="50000" r="50000" b="50000"/>
            </a:path>
          </a:gradFill>
          <a:ln>
            <a:solidFill>
              <a:srgbClr val="006600"/>
            </a:solidFill>
          </a:ln>
        </p:spPr>
        <p:txBody>
          <a:bodyPr>
            <a:normAutofit fontScale="90000"/>
          </a:bodyPr>
          <a:lstStyle/>
          <a:p>
            <a:r>
              <a:rPr lang="ru-RU" sz="3600" b="1" i="1" smtClean="0">
                <a:latin typeface="Sylfaen" pitchFamily="18" charset="0"/>
              </a:rPr>
              <a:t>Притча о спасательнице</a:t>
            </a:r>
            <a:br>
              <a:rPr lang="ru-RU" sz="3600" b="1" i="1" smtClean="0">
                <a:latin typeface="Sylfaen" pitchFamily="18" charset="0"/>
              </a:rPr>
            </a:br>
            <a:r>
              <a:rPr lang="ru-RU" sz="3600" b="1" i="1" smtClean="0">
                <a:latin typeface="Sylfaen" pitchFamily="18" charset="0"/>
              </a:rPr>
              <a:t> морских звезд</a:t>
            </a:r>
            <a:endParaRPr lang="ru-RU" sz="4000" b="1" i="1" smtClean="0">
              <a:latin typeface="Sylfaen" pitchFamily="18" charset="0"/>
            </a:endParaRPr>
          </a:p>
        </p:txBody>
      </p:sp>
      <p:pic>
        <p:nvPicPr>
          <p:cNvPr id="25604" name="Picture 7" descr="Морская звезда"/>
          <p:cNvPicPr>
            <a:picLocks noChangeAspect="1" noChangeArrowheads="1"/>
          </p:cNvPicPr>
          <p:nvPr>
            <p:ph sz="half" idx="2"/>
          </p:nvPr>
        </p:nvPicPr>
        <p:blipFill>
          <a:blip r:embed="rId2"/>
          <a:srcRect/>
          <a:stretch>
            <a:fillRect/>
          </a:stretch>
        </p:blipFill>
        <p:spPr>
          <a:xfrm>
            <a:off x="214313" y="1857375"/>
            <a:ext cx="2611437" cy="4071938"/>
          </a:xfrm>
          <a:noFill/>
        </p:spPr>
      </p:pic>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Мои документы\Моя музыка\Мои рисунки\Фон 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6626" name="TextBox 1"/>
          <p:cNvSpPr txBox="1">
            <a:spLocks noChangeArrowheads="1"/>
          </p:cNvSpPr>
          <p:nvPr/>
        </p:nvSpPr>
        <p:spPr bwMode="auto">
          <a:xfrm>
            <a:off x="357188" y="1571625"/>
            <a:ext cx="4071937" cy="461963"/>
          </a:xfrm>
          <a:prstGeom prst="rect">
            <a:avLst/>
          </a:prstGeom>
          <a:noFill/>
          <a:ln w="9525">
            <a:noFill/>
            <a:miter lim="800000"/>
            <a:headEnd/>
            <a:tailEnd/>
          </a:ln>
        </p:spPr>
        <p:txBody>
          <a:bodyPr>
            <a:spAutoFit/>
          </a:bodyPr>
          <a:lstStyle/>
          <a:p>
            <a:pPr algn="ctr"/>
            <a:r>
              <a:rPr lang="ru-RU" sz="2400" b="1">
                <a:latin typeface="Sylfaen" pitchFamily="18" charset="0"/>
              </a:rPr>
              <a:t>7. Не прелюбы сотвори.</a:t>
            </a:r>
            <a:endParaRPr lang="ru-RU" i="1">
              <a:latin typeface="Sylfaen" pitchFamily="18" charset="0"/>
            </a:endParaRPr>
          </a:p>
        </p:txBody>
      </p:sp>
      <p:sp>
        <p:nvSpPr>
          <p:cNvPr id="26627" name="TextBox 2"/>
          <p:cNvSpPr txBox="1">
            <a:spLocks noChangeArrowheads="1"/>
          </p:cNvSpPr>
          <p:nvPr/>
        </p:nvSpPr>
        <p:spPr bwMode="auto">
          <a:xfrm>
            <a:off x="214313" y="4714875"/>
            <a:ext cx="4429125" cy="461963"/>
          </a:xfrm>
          <a:prstGeom prst="rect">
            <a:avLst/>
          </a:prstGeom>
          <a:noFill/>
          <a:ln w="9525">
            <a:noFill/>
            <a:miter lim="800000"/>
            <a:headEnd/>
            <a:tailEnd/>
          </a:ln>
        </p:spPr>
        <p:txBody>
          <a:bodyPr>
            <a:spAutoFit/>
          </a:bodyPr>
          <a:lstStyle/>
          <a:p>
            <a:pPr algn="ctr"/>
            <a:r>
              <a:rPr lang="ru-RU" sz="2400" b="1">
                <a:latin typeface="Sylfaen" pitchFamily="18" charset="0"/>
              </a:rPr>
              <a:t>7. Не прелюбодействуй.</a:t>
            </a:r>
            <a:endParaRPr lang="ru-RU" i="1">
              <a:latin typeface="Sylfaen" pitchFamily="18" charset="0"/>
            </a:endParaRPr>
          </a:p>
        </p:txBody>
      </p:sp>
      <p:sp>
        <p:nvSpPr>
          <p:cNvPr id="4" name="Прямоугольник 3"/>
          <p:cNvSpPr/>
          <p:nvPr/>
        </p:nvSpPr>
        <p:spPr>
          <a:xfrm>
            <a:off x="0" y="5214938"/>
            <a:ext cx="4286250" cy="1570037"/>
          </a:xfrm>
          <a:prstGeom prst="rect">
            <a:avLst/>
          </a:prstGeom>
        </p:spPr>
        <p:txBody>
          <a:bodyPr>
            <a:spAutoFit/>
          </a:bodyPr>
          <a:lstStyle/>
          <a:p>
            <a:pPr algn="just">
              <a:defRPr/>
            </a:pPr>
            <a:endParaRPr lang="ru-RU" sz="2400" b="1" dirty="0">
              <a:latin typeface="Sylfaen" pitchFamily="18" charset="0"/>
            </a:endParaRPr>
          </a:p>
          <a:p>
            <a:pPr algn="just">
              <a:defRPr/>
            </a:pPr>
            <a:r>
              <a:rPr lang="ru-RU" sz="2400" b="1" dirty="0">
                <a:solidFill>
                  <a:srgbClr val="C00000"/>
                </a:solidFill>
                <a:effectLst>
                  <a:outerShdw blurRad="38100" dist="38100" dir="2700000" algn="tl">
                    <a:srgbClr val="000000">
                      <a:alpha val="43137"/>
                    </a:srgbClr>
                  </a:outerShdw>
                </a:effectLst>
                <a:latin typeface="Sylfaen" pitchFamily="18" charset="0"/>
              </a:rPr>
              <a:t>Этой заповедью Господь повелевает соблюдать чистоту мыслей и желаний.</a:t>
            </a:r>
            <a:endParaRPr lang="ru-RU" sz="2400" i="1" dirty="0">
              <a:solidFill>
                <a:srgbClr val="C00000"/>
              </a:solidFill>
              <a:effectLst>
                <a:outerShdw blurRad="38100" dist="38100" dir="2700000" algn="tl">
                  <a:srgbClr val="000000">
                    <a:alpha val="43137"/>
                  </a:srgbClr>
                </a:outerShdw>
              </a:effectLst>
              <a:latin typeface="Sylfaen" pitchFamily="18" charset="0"/>
            </a:endParaRPr>
          </a:p>
        </p:txBody>
      </p:sp>
      <p:pic>
        <p:nvPicPr>
          <p:cNvPr id="26629" name="Picture 6" descr="F:\К заповедям рисунки\0_65d81_561743e4_XL.jpeg"/>
          <p:cNvPicPr>
            <a:picLocks noChangeAspect="1" noChangeArrowheads="1"/>
          </p:cNvPicPr>
          <p:nvPr/>
        </p:nvPicPr>
        <p:blipFill>
          <a:blip r:embed="rId3"/>
          <a:srcRect/>
          <a:stretch>
            <a:fillRect/>
          </a:stretch>
        </p:blipFill>
        <p:spPr bwMode="auto">
          <a:xfrm>
            <a:off x="4286250" y="0"/>
            <a:ext cx="4857750" cy="6858000"/>
          </a:xfrm>
          <a:prstGeom prst="rect">
            <a:avLst/>
          </a:prstGeom>
          <a:noFill/>
          <a:ln w="9525">
            <a:solidFill>
              <a:srgbClr val="C00000"/>
            </a:solid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Мои документы\Моя музыка\Мои рисунки\фон 2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7650" name="TextBox 1"/>
          <p:cNvSpPr txBox="1">
            <a:spLocks noChangeArrowheads="1"/>
          </p:cNvSpPr>
          <p:nvPr/>
        </p:nvSpPr>
        <p:spPr bwMode="auto">
          <a:xfrm>
            <a:off x="0" y="1500188"/>
            <a:ext cx="2786063" cy="461962"/>
          </a:xfrm>
          <a:prstGeom prst="rect">
            <a:avLst/>
          </a:prstGeom>
          <a:noFill/>
          <a:ln w="9525">
            <a:noFill/>
            <a:miter lim="800000"/>
            <a:headEnd/>
            <a:tailEnd/>
          </a:ln>
        </p:spPr>
        <p:txBody>
          <a:bodyPr>
            <a:spAutoFit/>
          </a:bodyPr>
          <a:lstStyle/>
          <a:p>
            <a:pPr algn="ctr"/>
            <a:r>
              <a:rPr lang="ru-RU" sz="2400" b="1">
                <a:latin typeface="Sylfaen" pitchFamily="18" charset="0"/>
              </a:rPr>
              <a:t>8. Не укради.</a:t>
            </a:r>
            <a:endParaRPr lang="ru-RU" i="1">
              <a:latin typeface="Sylfaen" pitchFamily="18" charset="0"/>
            </a:endParaRPr>
          </a:p>
        </p:txBody>
      </p:sp>
      <p:sp>
        <p:nvSpPr>
          <p:cNvPr id="27651" name="TextBox 2"/>
          <p:cNvSpPr txBox="1">
            <a:spLocks noChangeArrowheads="1"/>
          </p:cNvSpPr>
          <p:nvPr/>
        </p:nvSpPr>
        <p:spPr bwMode="auto">
          <a:xfrm>
            <a:off x="0" y="4786313"/>
            <a:ext cx="2571750" cy="461962"/>
          </a:xfrm>
          <a:prstGeom prst="rect">
            <a:avLst/>
          </a:prstGeom>
          <a:noFill/>
          <a:ln w="9525">
            <a:noFill/>
            <a:miter lim="800000"/>
            <a:headEnd/>
            <a:tailEnd/>
          </a:ln>
        </p:spPr>
        <p:txBody>
          <a:bodyPr>
            <a:spAutoFit/>
          </a:bodyPr>
          <a:lstStyle/>
          <a:p>
            <a:pPr algn="ctr"/>
            <a:r>
              <a:rPr lang="ru-RU" sz="2400" b="1">
                <a:latin typeface="Sylfaen" pitchFamily="18" charset="0"/>
              </a:rPr>
              <a:t>8. Не воруй.</a:t>
            </a:r>
            <a:endParaRPr lang="ru-RU" i="1">
              <a:latin typeface="Sylfaen"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Мои документы\Моя музыка\Мои рисунки\фон 2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8674" name="TextBox 2"/>
          <p:cNvSpPr txBox="1">
            <a:spLocks noChangeArrowheads="1"/>
          </p:cNvSpPr>
          <p:nvPr/>
        </p:nvSpPr>
        <p:spPr bwMode="auto">
          <a:xfrm>
            <a:off x="4714875" y="857250"/>
            <a:ext cx="4214813" cy="3046413"/>
          </a:xfrm>
          <a:prstGeom prst="rect">
            <a:avLst/>
          </a:prstGeom>
          <a:noFill/>
          <a:ln w="9525">
            <a:noFill/>
            <a:miter lim="800000"/>
            <a:headEnd/>
            <a:tailEnd/>
          </a:ln>
        </p:spPr>
        <p:txBody>
          <a:bodyPr>
            <a:spAutoFit/>
          </a:bodyPr>
          <a:lstStyle/>
          <a:p>
            <a:pPr algn="ctr"/>
            <a:r>
              <a:rPr lang="ru-RU" sz="2400" b="1">
                <a:latin typeface="Sylfaen" pitchFamily="18" charset="0"/>
              </a:rPr>
              <a:t>Ничего чужого не бери без спроса ни явно, ни тайно; не обманывай при продаже; при всякой сделке рассчитывайся честно; не скрывай найденное; всякую работу оканчивай к обещанному сроку и делай ее по совести.</a:t>
            </a:r>
            <a:endParaRPr lang="ru-RU" i="1">
              <a:latin typeface="Sylfae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Мои документы\Моя музыка\Мои рисунки\фон 2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9698" name="TextBox 1"/>
          <p:cNvSpPr txBox="1">
            <a:spLocks noChangeArrowheads="1"/>
          </p:cNvSpPr>
          <p:nvPr/>
        </p:nvSpPr>
        <p:spPr bwMode="auto">
          <a:xfrm>
            <a:off x="1285875" y="214313"/>
            <a:ext cx="7858125" cy="830262"/>
          </a:xfrm>
          <a:prstGeom prst="rect">
            <a:avLst/>
          </a:prstGeom>
          <a:noFill/>
          <a:ln w="9525">
            <a:noFill/>
            <a:miter lim="800000"/>
            <a:headEnd/>
            <a:tailEnd/>
          </a:ln>
        </p:spPr>
        <p:txBody>
          <a:bodyPr>
            <a:spAutoFit/>
          </a:bodyPr>
          <a:lstStyle/>
          <a:p>
            <a:pPr algn="ctr"/>
            <a:r>
              <a:rPr lang="ru-RU" sz="2400" b="1">
                <a:latin typeface="Sylfaen" pitchFamily="18" charset="0"/>
              </a:rPr>
              <a:t>9. Не послушествуй на друга твоего свидетельства ложна.</a:t>
            </a:r>
            <a:endParaRPr lang="ru-RU">
              <a:latin typeface="Sylfaen" pitchFamily="18" charset="0"/>
            </a:endParaRPr>
          </a:p>
        </p:txBody>
      </p:sp>
      <p:sp>
        <p:nvSpPr>
          <p:cNvPr id="29699" name="TextBox 2"/>
          <p:cNvSpPr txBox="1">
            <a:spLocks noChangeArrowheads="1"/>
          </p:cNvSpPr>
          <p:nvPr/>
        </p:nvSpPr>
        <p:spPr bwMode="auto">
          <a:xfrm>
            <a:off x="1357313" y="6000750"/>
            <a:ext cx="7358062" cy="461963"/>
          </a:xfrm>
          <a:prstGeom prst="rect">
            <a:avLst/>
          </a:prstGeom>
          <a:noFill/>
          <a:ln w="9525">
            <a:noFill/>
            <a:miter lim="800000"/>
            <a:headEnd/>
            <a:tailEnd/>
          </a:ln>
        </p:spPr>
        <p:txBody>
          <a:bodyPr>
            <a:spAutoFit/>
          </a:bodyPr>
          <a:lstStyle/>
          <a:p>
            <a:pPr algn="ctr"/>
            <a:r>
              <a:rPr lang="ru-RU" sz="2400" b="1">
                <a:latin typeface="Sylfaen" pitchFamily="18" charset="0"/>
              </a:rPr>
              <a:t>9. Не произноси на другого ложного свидетельства.</a:t>
            </a:r>
            <a:endParaRPr lang="ru-RU" i="1">
              <a:latin typeface="Sylfaen"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Мои документы\Моя музыка\Мои рисунки\фон 2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0722" name="TextBox 2"/>
          <p:cNvSpPr txBox="1">
            <a:spLocks noChangeArrowheads="1"/>
          </p:cNvSpPr>
          <p:nvPr/>
        </p:nvSpPr>
        <p:spPr bwMode="auto">
          <a:xfrm>
            <a:off x="0" y="5143500"/>
            <a:ext cx="9144000" cy="1816100"/>
          </a:xfrm>
          <a:prstGeom prst="rect">
            <a:avLst/>
          </a:prstGeom>
          <a:noFill/>
          <a:ln w="9525">
            <a:noFill/>
            <a:miter lim="800000"/>
            <a:headEnd/>
            <a:tailEnd/>
          </a:ln>
        </p:spPr>
        <p:txBody>
          <a:bodyPr>
            <a:spAutoFit/>
          </a:bodyPr>
          <a:lstStyle/>
          <a:p>
            <a:pPr algn="ctr"/>
            <a:r>
              <a:rPr lang="ru-RU" sz="2800" b="1">
                <a:latin typeface="Sylfaen" pitchFamily="18" charset="0"/>
              </a:rPr>
              <a:t>Заповедь эта запрещает лгать, клеветать, говорить о людях дурное, осуждать их, а также верить клеветникам. Заповедь эта повелевает всегда держать свое слово честно.</a:t>
            </a:r>
            <a:endParaRPr lang="ru-RU" sz="2800" i="1">
              <a:latin typeface="Sylfaen"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2875" y="0"/>
            <a:ext cx="9001125" cy="1000125"/>
          </a:xfrm>
          <a:gradFill rotWithShape="1">
            <a:gsLst>
              <a:gs pos="0">
                <a:srgbClr val="99FF99"/>
              </a:gs>
              <a:gs pos="100000">
                <a:srgbClr val="C0C0C0"/>
              </a:gs>
            </a:gsLst>
            <a:path path="shape">
              <a:fillToRect l="50000" t="50000" r="50000" b="50000"/>
            </a:path>
          </a:gradFill>
          <a:ln>
            <a:solidFill>
              <a:srgbClr val="006600"/>
            </a:solidFill>
          </a:ln>
        </p:spPr>
        <p:txBody>
          <a:bodyPr>
            <a:normAutofit fontScale="90000"/>
          </a:bodyPr>
          <a:lstStyle/>
          <a:p>
            <a:r>
              <a:rPr lang="ru-RU" sz="4000" b="1" i="1" smtClean="0">
                <a:solidFill>
                  <a:srgbClr val="003300"/>
                </a:solidFill>
                <a:latin typeface="Sylfaen" pitchFamily="18" charset="0"/>
              </a:rPr>
              <a:t>Притча об обмане и </a:t>
            </a:r>
            <a:br>
              <a:rPr lang="ru-RU" sz="4000" b="1" i="1" smtClean="0">
                <a:solidFill>
                  <a:srgbClr val="003300"/>
                </a:solidFill>
                <a:latin typeface="Sylfaen" pitchFamily="18" charset="0"/>
              </a:rPr>
            </a:br>
            <a:r>
              <a:rPr lang="ru-RU" sz="4000" b="1" i="1" smtClean="0">
                <a:solidFill>
                  <a:srgbClr val="003300"/>
                </a:solidFill>
                <a:latin typeface="Sylfaen" pitchFamily="18" charset="0"/>
              </a:rPr>
              <a:t>волшебном мосте</a:t>
            </a:r>
          </a:p>
        </p:txBody>
      </p:sp>
      <p:sp>
        <p:nvSpPr>
          <p:cNvPr id="31747" name="Rectangle 3"/>
          <p:cNvSpPr>
            <a:spLocks noGrp="1" noChangeArrowheads="1"/>
          </p:cNvSpPr>
          <p:nvPr>
            <p:ph type="body" sz="half" idx="1"/>
          </p:nvPr>
        </p:nvSpPr>
        <p:spPr>
          <a:xfrm>
            <a:off x="142875" y="1000125"/>
            <a:ext cx="6143625" cy="5668963"/>
          </a:xfrm>
          <a:ln>
            <a:solidFill>
              <a:schemeClr val="tx1"/>
            </a:solidFill>
          </a:ln>
        </p:spPr>
        <p:txBody>
          <a:bodyPr>
            <a:normAutofit lnSpcReduction="10000"/>
          </a:bodyPr>
          <a:lstStyle/>
          <a:p>
            <a:pPr marL="0" indent="0" algn="just">
              <a:lnSpc>
                <a:spcPct val="80000"/>
              </a:lnSpc>
              <a:buFontTx/>
              <a:buNone/>
            </a:pPr>
            <a:endParaRPr lang="ru-RU" sz="1800" b="1" i="1" smtClean="0"/>
          </a:p>
          <a:p>
            <a:pPr marL="0" indent="0" algn="just">
              <a:lnSpc>
                <a:spcPct val="80000"/>
              </a:lnSpc>
              <a:buFontTx/>
              <a:buNone/>
            </a:pPr>
            <a:r>
              <a:rPr lang="ru-RU" sz="2400" b="1" i="1" smtClean="0">
                <a:latin typeface="Sylfaen" pitchFamily="18" charset="0"/>
              </a:rPr>
              <a:t>Крестьянин шел по дороге со своим сыном. Сын рассказывал что-то отцу и сказал ему</a:t>
            </a:r>
          </a:p>
          <a:p>
            <a:pPr marL="0" indent="0" algn="just">
              <a:lnSpc>
                <a:spcPct val="80000"/>
              </a:lnSpc>
              <a:buFontTx/>
              <a:buNone/>
            </a:pPr>
            <a:r>
              <a:rPr lang="ru-RU" sz="2400" b="1" i="1" smtClean="0">
                <a:latin typeface="Sylfaen" pitchFamily="18" charset="0"/>
              </a:rPr>
              <a:t>неправду. Крестьянин догадался, что сын обманывает его. Тогда он сказал:</a:t>
            </a:r>
          </a:p>
          <a:p>
            <a:pPr marL="0" indent="0" algn="just">
              <a:lnSpc>
                <a:spcPct val="80000"/>
              </a:lnSpc>
              <a:buFontTx/>
              <a:buNone/>
            </a:pPr>
            <a:r>
              <a:rPr lang="ru-RU" sz="2400" b="1" i="1" smtClean="0">
                <a:latin typeface="Sylfaen" pitchFamily="18" charset="0"/>
              </a:rPr>
              <a:t>- Сейчас, сынок, мы подходим к мосту. Этот мост не простой, а волшебный - он проваливается под теми, кто говорит неправду.</a:t>
            </a:r>
          </a:p>
          <a:p>
            <a:pPr marL="0" indent="0" algn="just">
              <a:lnSpc>
                <a:spcPct val="80000"/>
              </a:lnSpc>
              <a:buFontTx/>
              <a:buNone/>
            </a:pPr>
            <a:r>
              <a:rPr lang="ru-RU" sz="2400" b="1" i="1" smtClean="0">
                <a:latin typeface="Sylfaen" pitchFamily="18" charset="0"/>
              </a:rPr>
              <a:t>Когда сын услышал это, он испугался и признался отцу, что обманул его.</a:t>
            </a:r>
          </a:p>
          <a:p>
            <a:pPr marL="0" indent="0" algn="just">
              <a:lnSpc>
                <a:spcPct val="80000"/>
              </a:lnSpc>
              <a:buFontTx/>
              <a:buNone/>
            </a:pPr>
            <a:r>
              <a:rPr lang="ru-RU" sz="2400" b="1" i="1" smtClean="0">
                <a:latin typeface="Sylfaen" pitchFamily="18" charset="0"/>
              </a:rPr>
              <a:t>Крестьянин со своим сыном вступили на мост, и вдруг... тот провалился.</a:t>
            </a:r>
          </a:p>
          <a:p>
            <a:pPr marL="0" indent="0" algn="just">
              <a:lnSpc>
                <a:spcPct val="80000"/>
              </a:lnSpc>
              <a:buFontTx/>
              <a:buNone/>
            </a:pPr>
            <a:r>
              <a:rPr lang="ru-RU" sz="2400" b="1" i="1" smtClean="0">
                <a:latin typeface="Sylfaen" pitchFamily="18" charset="0"/>
              </a:rPr>
              <a:t>А ведь я тебя обманул, - сознался крестьянин мальчику, когда они выбрались на берег. - Волшебных мостов не бывает.                           </a:t>
            </a:r>
          </a:p>
          <a:p>
            <a:pPr marL="0" indent="0" algn="just">
              <a:lnSpc>
                <a:spcPct val="80000"/>
              </a:lnSpc>
              <a:buFontTx/>
              <a:buNone/>
            </a:pPr>
            <a:r>
              <a:rPr lang="ru-RU" sz="2400" b="1" smtClean="0">
                <a:solidFill>
                  <a:srgbClr val="C00000"/>
                </a:solidFill>
                <a:latin typeface="Sylfaen" pitchFamily="18" charset="0"/>
              </a:rPr>
              <a:t>Порой наши необдуманные слова еще и не к таким последствиям приводят.</a:t>
            </a:r>
          </a:p>
          <a:p>
            <a:pPr marL="0" indent="0" algn="just">
              <a:lnSpc>
                <a:spcPct val="80000"/>
              </a:lnSpc>
              <a:buFontTx/>
              <a:buNone/>
            </a:pPr>
            <a:endParaRPr lang="ru-RU" sz="2400" b="1" i="1" smtClean="0">
              <a:latin typeface="Sylfaen" pitchFamily="18" charset="0"/>
            </a:endParaRPr>
          </a:p>
        </p:txBody>
      </p:sp>
      <p:pic>
        <p:nvPicPr>
          <p:cNvPr id="31748" name="Picture 10" descr="В"/>
          <p:cNvPicPr>
            <a:picLocks noChangeAspect="1" noChangeArrowheads="1"/>
          </p:cNvPicPr>
          <p:nvPr>
            <p:ph sz="quarter" idx="3"/>
          </p:nvPr>
        </p:nvPicPr>
        <p:blipFill>
          <a:blip r:embed="rId2"/>
          <a:srcRect/>
          <a:stretch>
            <a:fillRect/>
          </a:stretch>
        </p:blipFill>
        <p:spPr>
          <a:xfrm>
            <a:off x="6353175" y="1143000"/>
            <a:ext cx="2790825" cy="5572125"/>
          </a:xfrm>
          <a:noFill/>
        </p:spPr>
      </p:pic>
    </p:spTree>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Мои документы\Моя музыка\Мои рисунки\фон 2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2770" name="Прямоугольник 3"/>
          <p:cNvSpPr>
            <a:spLocks noChangeArrowheads="1"/>
          </p:cNvSpPr>
          <p:nvPr/>
        </p:nvSpPr>
        <p:spPr bwMode="auto">
          <a:xfrm>
            <a:off x="1928813" y="500063"/>
            <a:ext cx="6929437" cy="954087"/>
          </a:xfrm>
          <a:prstGeom prst="rect">
            <a:avLst/>
          </a:prstGeom>
          <a:noFill/>
          <a:ln w="9525">
            <a:noFill/>
            <a:miter lim="800000"/>
            <a:headEnd/>
            <a:tailEnd/>
          </a:ln>
        </p:spPr>
        <p:txBody>
          <a:bodyPr>
            <a:spAutoFit/>
          </a:bodyPr>
          <a:lstStyle/>
          <a:p>
            <a:pPr algn="ctr"/>
            <a:r>
              <a:rPr lang="ru-RU" sz="2800" b="1">
                <a:latin typeface="Sylfaen" pitchFamily="18" charset="0"/>
              </a:rPr>
              <a:t>10. Не желай ничего, что принадлежит ближнему твоему.</a:t>
            </a:r>
            <a:endParaRPr lang="ru-RU" sz="2800" i="1">
              <a:latin typeface="Sylfaen" pitchFamily="18" charset="0"/>
            </a:endParaRPr>
          </a:p>
        </p:txBody>
      </p:sp>
      <p:sp>
        <p:nvSpPr>
          <p:cNvPr id="32771" name="Прямоугольник 4"/>
          <p:cNvSpPr>
            <a:spLocks noChangeArrowheads="1"/>
          </p:cNvSpPr>
          <p:nvPr/>
        </p:nvSpPr>
        <p:spPr bwMode="auto">
          <a:xfrm>
            <a:off x="2286000" y="5072063"/>
            <a:ext cx="6286500" cy="1384300"/>
          </a:xfrm>
          <a:prstGeom prst="rect">
            <a:avLst/>
          </a:prstGeom>
          <a:noFill/>
          <a:ln w="9525">
            <a:noFill/>
            <a:miter lim="800000"/>
            <a:headEnd/>
            <a:tailEnd/>
          </a:ln>
        </p:spPr>
        <p:txBody>
          <a:bodyPr>
            <a:spAutoFit/>
          </a:bodyPr>
          <a:lstStyle/>
          <a:p>
            <a:pPr algn="ctr"/>
            <a:r>
              <a:rPr lang="ru-RU" sz="2800" b="1">
                <a:latin typeface="Sylfaen" pitchFamily="18" charset="0"/>
              </a:rPr>
              <a:t>От зависти рождаются недобрые желания, а от недобрых желаний – </a:t>
            </a:r>
          </a:p>
          <a:p>
            <a:pPr algn="ctr"/>
            <a:r>
              <a:rPr lang="ru-RU" sz="2800" b="1">
                <a:latin typeface="Sylfaen" pitchFamily="18" charset="0"/>
              </a:rPr>
              <a:t>и все недобрые злые дела.</a:t>
            </a:r>
            <a:endParaRPr lang="ru-RU" sz="2800" i="1">
              <a:latin typeface="Sylfae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Мои документы\Моя музыка\Мои рисунки\фон 2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3794" name="TextBox 2"/>
          <p:cNvSpPr txBox="1">
            <a:spLocks noChangeArrowheads="1"/>
          </p:cNvSpPr>
          <p:nvPr/>
        </p:nvSpPr>
        <p:spPr bwMode="auto">
          <a:xfrm>
            <a:off x="428625" y="5357813"/>
            <a:ext cx="8429625" cy="954087"/>
          </a:xfrm>
          <a:prstGeom prst="rect">
            <a:avLst/>
          </a:prstGeom>
          <a:noFill/>
          <a:ln w="9525">
            <a:noFill/>
            <a:miter lim="800000"/>
            <a:headEnd/>
            <a:tailEnd/>
          </a:ln>
        </p:spPr>
        <p:txBody>
          <a:bodyPr>
            <a:spAutoFit/>
          </a:bodyPr>
          <a:lstStyle/>
          <a:p>
            <a:pPr algn="ctr"/>
            <a:r>
              <a:rPr lang="ru-RU" sz="2800" b="1">
                <a:latin typeface="Sylfaen" pitchFamily="18" charset="0"/>
              </a:rPr>
              <a:t>Заповедь эта запрещает завидовать чужому добру и повелевает довольствоваться тем, что имеешь.</a:t>
            </a:r>
            <a:endParaRPr lang="ru-RU" sz="2800" i="1">
              <a:latin typeface="Sylfae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Rectangle 2"/>
          <p:cNvSpPr>
            <a:spLocks noGrp="1" noChangeArrowheads="1"/>
          </p:cNvSpPr>
          <p:nvPr>
            <p:ph type="title"/>
          </p:nvPr>
        </p:nvSpPr>
        <p:spPr>
          <a:xfrm>
            <a:off x="457200" y="685800"/>
            <a:ext cx="8382000" cy="1020763"/>
          </a:xfrm>
        </p:spPr>
        <p:txBody>
          <a:bodyPr>
            <a:normAutofit fontScale="90000"/>
          </a:bodyPr>
          <a:lstStyle/>
          <a:p>
            <a:pPr algn="l" eaLnBrk="1" hangingPunct="1"/>
            <a:r>
              <a:rPr lang="ru-RU" sz="3600" b="1" smtClean="0">
                <a:latin typeface="Sylfaen" pitchFamily="18" charset="0"/>
              </a:rPr>
              <a:t>Цель урока: </a:t>
            </a:r>
            <a:br>
              <a:rPr lang="ru-RU" sz="3600" b="1" smtClean="0">
                <a:latin typeface="Sylfaen" pitchFamily="18" charset="0"/>
              </a:rPr>
            </a:br>
            <a:r>
              <a:rPr lang="ru-RU" sz="3200" smtClean="0">
                <a:latin typeface="Sylfaen" pitchFamily="18" charset="0"/>
              </a:rPr>
              <a:t>Познакомить учащихся с Библейскими Заповедями</a:t>
            </a:r>
            <a:r>
              <a:rPr lang="ru-RU" sz="3600" b="1" smtClean="0">
                <a:latin typeface="Sylfaen" pitchFamily="18" charset="0"/>
              </a:rPr>
              <a:t> </a:t>
            </a:r>
            <a:r>
              <a:rPr lang="ru-RU" sz="3600" b="1" i="1" smtClean="0">
                <a:latin typeface="Sylfaen" pitchFamily="18" charset="0"/>
              </a:rPr>
              <a:t/>
            </a:r>
            <a:br>
              <a:rPr lang="ru-RU" sz="3600" b="1" i="1" smtClean="0">
                <a:latin typeface="Sylfaen" pitchFamily="18" charset="0"/>
              </a:rPr>
            </a:br>
            <a:endParaRPr lang="ru-RU" sz="3600" b="1" i="1" smtClean="0">
              <a:latin typeface="Sylfaen" pitchFamily="18" charset="0"/>
            </a:endParaRPr>
          </a:p>
        </p:txBody>
      </p:sp>
      <p:sp>
        <p:nvSpPr>
          <p:cNvPr id="7172" name="Rectangle 3"/>
          <p:cNvSpPr>
            <a:spLocks noGrp="1" noChangeArrowheads="1"/>
          </p:cNvSpPr>
          <p:nvPr>
            <p:ph type="body" idx="1"/>
          </p:nvPr>
        </p:nvSpPr>
        <p:spPr>
          <a:xfrm>
            <a:off x="533400" y="1905000"/>
            <a:ext cx="8229600" cy="4525963"/>
          </a:xfrm>
        </p:spPr>
        <p:txBody>
          <a:bodyPr/>
          <a:lstStyle/>
          <a:p>
            <a:pPr algn="just" eaLnBrk="1" hangingPunct="1">
              <a:buFontTx/>
              <a:buNone/>
            </a:pPr>
            <a:r>
              <a:rPr lang="ru-RU" sz="2800" b="1" i="1" smtClean="0">
                <a:latin typeface="Sylfaen" pitchFamily="18" charset="0"/>
              </a:rPr>
              <a:t>Задачи урока:</a:t>
            </a:r>
            <a:r>
              <a:rPr lang="ru-RU" sz="2800" smtClean="0">
                <a:latin typeface="Sylfaen" pitchFamily="18" charset="0"/>
              </a:rPr>
              <a:t> </a:t>
            </a:r>
          </a:p>
          <a:p>
            <a:pPr algn="just" eaLnBrk="1" hangingPunct="1"/>
            <a:r>
              <a:rPr lang="ru-RU" sz="2800" b="1" smtClean="0">
                <a:latin typeface="Sylfaen" pitchFamily="18" charset="0"/>
              </a:rPr>
              <a:t>Обучающая:</a:t>
            </a:r>
            <a:r>
              <a:rPr lang="ru-RU" sz="2800" smtClean="0">
                <a:latin typeface="Sylfaen" pitchFamily="18" charset="0"/>
              </a:rPr>
              <a:t> познакомиться с описанными в Библии обстоятельствами, при которых были даны заповеди, с их структурой и значением. </a:t>
            </a:r>
          </a:p>
          <a:p>
            <a:pPr algn="just" eaLnBrk="1" hangingPunct="1"/>
            <a:r>
              <a:rPr lang="ru-RU" sz="2800" b="1" smtClean="0">
                <a:latin typeface="Sylfaen" pitchFamily="18" charset="0"/>
              </a:rPr>
              <a:t>Развивающая:</a:t>
            </a:r>
            <a:r>
              <a:rPr lang="ru-RU" sz="2800" smtClean="0">
                <a:latin typeface="Sylfaen" pitchFamily="18" charset="0"/>
              </a:rPr>
              <a:t> понять, что заповеди помогают людям различать добро и зло. </a:t>
            </a:r>
          </a:p>
          <a:p>
            <a:pPr algn="just" eaLnBrk="1" hangingPunct="1"/>
            <a:r>
              <a:rPr lang="ru-RU" sz="2800" b="1" smtClean="0">
                <a:latin typeface="Sylfaen" pitchFamily="18" charset="0"/>
              </a:rPr>
              <a:t>Воспитывающая:</a:t>
            </a:r>
            <a:r>
              <a:rPr lang="ru-RU" sz="2800" smtClean="0">
                <a:latin typeface="Sylfaen" pitchFamily="18" charset="0"/>
              </a:rPr>
              <a:t> усвоить, как выполнение или нарушение заповедей влияет на внутренний мир человека.</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Мои документы\Моя музыка\Мои рисунки\фон 30.jpg"/>
          <p:cNvPicPr>
            <a:picLocks noChangeAspect="1" noChangeArrowheads="1"/>
          </p:cNvPicPr>
          <p:nvPr/>
        </p:nvPicPr>
        <p:blipFill>
          <a:blip r:embed="rId2"/>
          <a:srcRect/>
          <a:stretch>
            <a:fillRect/>
          </a:stretch>
        </p:blipFill>
        <p:spPr bwMode="auto">
          <a:xfrm>
            <a:off x="0" y="0"/>
            <a:ext cx="9144000" cy="6858000"/>
          </a:xfrm>
          <a:prstGeom prst="rect">
            <a:avLst/>
          </a:prstGeom>
          <a:noFill/>
          <a:ln>
            <a:solidFill>
              <a:srgbClr val="C00000"/>
            </a:solidFill>
          </a:ln>
        </p:spPr>
      </p:pic>
      <p:sp>
        <p:nvSpPr>
          <p:cNvPr id="37890" name="TextBox 2"/>
          <p:cNvSpPr txBox="1">
            <a:spLocks noChangeArrowheads="1"/>
          </p:cNvSpPr>
          <p:nvPr/>
        </p:nvSpPr>
        <p:spPr bwMode="auto">
          <a:xfrm>
            <a:off x="0" y="4500563"/>
            <a:ext cx="9144000" cy="1816100"/>
          </a:xfrm>
          <a:prstGeom prst="rect">
            <a:avLst/>
          </a:prstGeom>
          <a:noFill/>
          <a:ln w="9525">
            <a:noFill/>
            <a:miter lim="800000"/>
            <a:headEnd/>
            <a:tailEnd/>
          </a:ln>
        </p:spPr>
        <p:txBody>
          <a:bodyPr>
            <a:spAutoFit/>
          </a:bodyPr>
          <a:lstStyle/>
          <a:p>
            <a:pPr algn="ctr">
              <a:defRPr/>
            </a:pPr>
            <a:r>
              <a:rPr lang="ru-RU" sz="2800" b="1" dirty="0">
                <a:solidFill>
                  <a:srgbClr val="C00000"/>
                </a:solidFill>
                <a:effectLst>
                  <a:outerShdw blurRad="38100" dist="38100" dir="2700000" algn="tl">
                    <a:srgbClr val="000000">
                      <a:alpha val="43137"/>
                    </a:srgbClr>
                  </a:outerShdw>
                </a:effectLst>
                <a:latin typeface="Sylfaen" pitchFamily="18" charset="0"/>
              </a:rPr>
              <a:t>Закон Божий каждый должен знать и исполнять. Соблюдающий заповеди создает себе, кроме временного благополучия, </a:t>
            </a:r>
            <a:endParaRPr lang="en-US" sz="2800" b="1" dirty="0">
              <a:solidFill>
                <a:srgbClr val="C00000"/>
              </a:solidFill>
              <a:effectLst>
                <a:outerShdw blurRad="38100" dist="38100" dir="2700000" algn="tl">
                  <a:srgbClr val="000000">
                    <a:alpha val="43137"/>
                  </a:srgbClr>
                </a:outerShdw>
              </a:effectLst>
              <a:latin typeface="Sylfaen" pitchFamily="18" charset="0"/>
            </a:endParaRPr>
          </a:p>
          <a:p>
            <a:pPr algn="ctr">
              <a:defRPr/>
            </a:pPr>
            <a:r>
              <a:rPr lang="ru-RU" sz="2800" b="1" dirty="0">
                <a:solidFill>
                  <a:srgbClr val="C00000"/>
                </a:solidFill>
                <a:effectLst>
                  <a:outerShdw blurRad="38100" dist="38100" dir="2700000" algn="tl">
                    <a:srgbClr val="000000">
                      <a:alpha val="43137"/>
                    </a:srgbClr>
                  </a:outerShdw>
                </a:effectLst>
                <a:latin typeface="Sylfaen" pitchFamily="18" charset="0"/>
              </a:rPr>
              <a:t>вечное спасение.</a:t>
            </a:r>
            <a:endParaRPr lang="ru-RU" sz="2800" i="1" dirty="0">
              <a:solidFill>
                <a:srgbClr val="C00000"/>
              </a:solidFill>
              <a:effectLst>
                <a:outerShdw blurRad="38100" dist="38100" dir="2700000" algn="tl">
                  <a:srgbClr val="000000">
                    <a:alpha val="43137"/>
                  </a:srgbClr>
                </a:outerShdw>
              </a:effectLst>
              <a:latin typeface="Sylfaen"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3"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6867" name="Rectangle 2"/>
          <p:cNvSpPr>
            <a:spLocks noGrp="1" noChangeArrowheads="1"/>
          </p:cNvSpPr>
          <p:nvPr>
            <p:ph type="title"/>
          </p:nvPr>
        </p:nvSpPr>
        <p:spPr/>
        <p:txBody>
          <a:bodyPr>
            <a:normAutofit fontScale="90000"/>
          </a:bodyPr>
          <a:lstStyle/>
          <a:p>
            <a:pPr eaLnBrk="1" hangingPunct="1">
              <a:defRPr/>
            </a:pPr>
            <a:r>
              <a:rPr lang="ru-RU" sz="2000" b="1" dirty="0" smtClean="0">
                <a:latin typeface="Sylfaen" pitchFamily="18" charset="0"/>
              </a:rPr>
              <a:t>Рабочая тетрадь. Урок 11</a:t>
            </a:r>
            <a:br>
              <a:rPr lang="ru-RU" sz="2000" b="1" dirty="0" smtClean="0">
                <a:latin typeface="Sylfaen" pitchFamily="18" charset="0"/>
              </a:rPr>
            </a:br>
            <a:r>
              <a:rPr lang="ru-RU" sz="2000" dirty="0" smtClean="0">
                <a:latin typeface="Sylfaen" pitchFamily="18" charset="0"/>
              </a:rPr>
              <a:t>Заповеди</a:t>
            </a:r>
            <a:r>
              <a:rPr lang="ru-RU" sz="2000" b="1" i="1" dirty="0" smtClean="0">
                <a:latin typeface="Sylfaen" pitchFamily="18" charset="0"/>
              </a:rPr>
              <a:t/>
            </a:r>
            <a:br>
              <a:rPr lang="ru-RU" sz="2000" b="1" i="1" dirty="0" smtClean="0">
                <a:latin typeface="Sylfaen" pitchFamily="18" charset="0"/>
              </a:rPr>
            </a:br>
            <a:r>
              <a:rPr lang="ru-RU" sz="2000" b="1" i="1" dirty="0" smtClean="0">
                <a:solidFill>
                  <a:srgbClr val="C00000"/>
                </a:solidFill>
                <a:effectLst>
                  <a:outerShdw blurRad="38100" dist="38100" dir="2700000" algn="tl">
                    <a:srgbClr val="000000">
                      <a:alpha val="43137"/>
                    </a:srgbClr>
                  </a:outerShdw>
                </a:effectLst>
                <a:latin typeface="Sylfaen" pitchFamily="18" charset="0"/>
              </a:rPr>
              <a:t>Люди, любите друг друга!</a:t>
            </a:r>
            <a:r>
              <a:rPr lang="ru-RU" sz="2000" b="1" dirty="0" smtClean="0">
                <a:solidFill>
                  <a:srgbClr val="C00000"/>
                </a:solidFill>
                <a:effectLst>
                  <a:outerShdw blurRad="38100" dist="38100" dir="2700000" algn="tl">
                    <a:srgbClr val="000000">
                      <a:alpha val="43137"/>
                    </a:srgbClr>
                  </a:outerShdw>
                </a:effectLst>
                <a:latin typeface="Sylfaen" pitchFamily="18" charset="0"/>
              </a:rPr>
              <a:t/>
            </a:r>
            <a:br>
              <a:rPr lang="ru-RU" sz="2000" b="1" dirty="0" smtClean="0">
                <a:solidFill>
                  <a:srgbClr val="C00000"/>
                </a:solidFill>
                <a:effectLst>
                  <a:outerShdw blurRad="38100" dist="38100" dir="2700000" algn="tl">
                    <a:srgbClr val="000000">
                      <a:alpha val="43137"/>
                    </a:srgbClr>
                  </a:outerShdw>
                </a:effectLst>
                <a:latin typeface="Sylfaen" pitchFamily="18" charset="0"/>
              </a:rPr>
            </a:br>
            <a:r>
              <a:rPr lang="ru-RU" sz="2000" b="1" dirty="0" smtClean="0">
                <a:latin typeface="Sylfaen" pitchFamily="18" charset="0"/>
              </a:rPr>
              <a:t>Задание 1.</a:t>
            </a:r>
            <a:r>
              <a:rPr lang="ru-RU" sz="2000" dirty="0" smtClean="0">
                <a:latin typeface="Sylfaen" pitchFamily="18" charset="0"/>
              </a:rPr>
              <a:t/>
            </a:r>
            <a:br>
              <a:rPr lang="ru-RU" sz="2000" dirty="0" smtClean="0">
                <a:latin typeface="Sylfaen" pitchFamily="18" charset="0"/>
              </a:rPr>
            </a:br>
            <a:r>
              <a:rPr lang="ru-RU" sz="2000" dirty="0" smtClean="0">
                <a:latin typeface="Sylfaen" pitchFamily="18" charset="0"/>
              </a:rPr>
              <a:t>Заполни таблицу по образцу:</a:t>
            </a:r>
          </a:p>
        </p:txBody>
      </p:sp>
      <p:graphicFrame>
        <p:nvGraphicFramePr>
          <p:cNvPr id="10358" name="Group 118"/>
          <p:cNvGraphicFramePr>
            <a:graphicFrameLocks noGrp="1"/>
          </p:cNvGraphicFramePr>
          <p:nvPr>
            <p:ph idx="1"/>
          </p:nvPr>
        </p:nvGraphicFramePr>
        <p:xfrm>
          <a:off x="457200" y="1905000"/>
          <a:ext cx="8229600" cy="4912995"/>
        </p:xfrm>
        <a:graphic>
          <a:graphicData uri="http://schemas.openxmlformats.org/drawingml/2006/table">
            <a:tbl>
              <a:tblPr/>
              <a:tblGrid>
                <a:gridCol w="1628775"/>
                <a:gridCol w="3300413"/>
                <a:gridCol w="3300412"/>
              </a:tblGrid>
              <a:tr h="530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заповедь</a:t>
                      </a:r>
                      <a:endParaRPr kumimoji="0" lang="ru-RU" sz="18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от чего предостерегает заповедь</a:t>
                      </a:r>
                      <a:endParaRPr kumimoji="0" lang="ru-RU" sz="18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Sylfaen" pitchFamily="18" charset="0"/>
                          <a:ea typeface="Calibri" pitchFamily="34" charset="0"/>
                          <a:cs typeface="Times New Roman" pitchFamily="18" charset="0"/>
                        </a:rPr>
                        <a:t>как советует поступить любящее сердце</a:t>
                      </a:r>
                      <a:endParaRPr kumimoji="0" lang="ru-RU" sz="1800" b="0" i="0" u="none" strike="noStrike" cap="none" normalizeH="0" baseline="0" smtClean="0">
                        <a:ln>
                          <a:noFill/>
                        </a:ln>
                        <a:solidFill>
                          <a:schemeClr val="tx1"/>
                        </a:solidFill>
                        <a:effectLst/>
                        <a:latin typeface="Sylfae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13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«Почитай отца твоего</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и мать твою»</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Sylfaen" pitchFamily="18" charset="0"/>
                          <a:ea typeface="Calibri" pitchFamily="34" charset="0"/>
                          <a:cs typeface="Times New Roman" pitchFamily="18" charset="0"/>
                        </a:rPr>
                        <a:t>от неуважения к родителям и вообще к старшим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Sylfaen" pitchFamily="18" charset="0"/>
                          <a:ea typeface="Calibri" pitchFamily="34" charset="0"/>
                          <a:cs typeface="Times New Roman" pitchFamily="18" charset="0"/>
                        </a:rPr>
                        <a:t>слушаться родителей, уважать и беречь их; ухаживать за ними в старости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«Не убий»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Sylfae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smtClean="0">
                        <a:ln>
                          <a:noFill/>
                        </a:ln>
                        <a:solidFill>
                          <a:schemeClr val="tx1"/>
                        </a:solidFill>
                        <a:effectLst/>
                        <a:latin typeface="Sylfae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66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Sylfae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Sylfae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прежде чем взять вещь, спросить разрешение у хозяина; всегда возвращать чужое; довольствоваться тем, что у тебя есть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Sylfae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от всякой неправды, обмана, перекладывания своей вины на другого человека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Sylfae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Sylfae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smtClean="0">
                        <a:ln>
                          <a:noFill/>
                        </a:ln>
                        <a:solidFill>
                          <a:schemeClr val="tx1"/>
                        </a:solidFill>
                        <a:effectLst/>
                        <a:latin typeface="Sylfae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не хвастаться, делиться с другими людьми; уметь радоваться чужой радостью</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6867" name="Rectangle 2"/>
          <p:cNvSpPr>
            <a:spLocks noGrp="1" noChangeArrowheads="1"/>
          </p:cNvSpPr>
          <p:nvPr>
            <p:ph type="title"/>
          </p:nvPr>
        </p:nvSpPr>
        <p:spPr/>
        <p:txBody>
          <a:bodyPr/>
          <a:lstStyle/>
          <a:p>
            <a:pPr eaLnBrk="1" hangingPunct="1"/>
            <a:r>
              <a:rPr lang="ru-RU" sz="3200" b="1" smtClean="0">
                <a:latin typeface="Sylfaen" pitchFamily="18" charset="0"/>
              </a:rPr>
              <a:t>Подведение итогов</a:t>
            </a:r>
            <a:br>
              <a:rPr lang="ru-RU" sz="3200" b="1" smtClean="0">
                <a:latin typeface="Sylfaen" pitchFamily="18" charset="0"/>
              </a:rPr>
            </a:br>
            <a:endParaRPr lang="ru-RU" sz="3200" smtClean="0">
              <a:latin typeface="Sylfaen" pitchFamily="18" charset="0"/>
            </a:endParaRPr>
          </a:p>
        </p:txBody>
      </p:sp>
      <p:sp>
        <p:nvSpPr>
          <p:cNvPr id="36868" name="Rectangle 3"/>
          <p:cNvSpPr>
            <a:spLocks noGrp="1" noChangeArrowheads="1"/>
          </p:cNvSpPr>
          <p:nvPr>
            <p:ph type="body" idx="1"/>
          </p:nvPr>
        </p:nvSpPr>
        <p:spPr>
          <a:xfrm>
            <a:off x="457200" y="928688"/>
            <a:ext cx="8229600" cy="5929312"/>
          </a:xfrm>
        </p:spPr>
        <p:txBody>
          <a:bodyPr/>
          <a:lstStyle/>
          <a:p>
            <a:pPr>
              <a:buFont typeface="Arial" charset="0"/>
              <a:buNone/>
            </a:pPr>
            <a:r>
              <a:rPr lang="ru-RU" sz="2400" b="1" smtClean="0">
                <a:latin typeface="Sylfaen" pitchFamily="18" charset="0"/>
              </a:rPr>
              <a:t>Вопросы для закрепления темы:</a:t>
            </a:r>
          </a:p>
          <a:p>
            <a:r>
              <a:rPr lang="ru-RU" sz="2400" smtClean="0">
                <a:latin typeface="Sylfaen" pitchFamily="18" charset="0"/>
              </a:rPr>
              <a:t>Назови, какие заповеди Бог дал людям?</a:t>
            </a:r>
          </a:p>
          <a:p>
            <a:r>
              <a:rPr lang="ru-RU" sz="2400" smtClean="0">
                <a:latin typeface="Sylfaen" pitchFamily="18" charset="0"/>
              </a:rPr>
              <a:t>В каком случае грех овладевает душой человека?</a:t>
            </a:r>
          </a:p>
          <a:p>
            <a:r>
              <a:rPr lang="ru-RU" sz="2400" smtClean="0">
                <a:latin typeface="Sylfaen" pitchFamily="18" charset="0"/>
              </a:rPr>
              <a:t>На чем были написаны заповеди Божии?</a:t>
            </a:r>
          </a:p>
          <a:p>
            <a:r>
              <a:rPr lang="ru-RU" sz="2400" smtClean="0">
                <a:latin typeface="Sylfaen" pitchFamily="18" charset="0"/>
              </a:rPr>
              <a:t>В какой заповеди говорится о долгой жизни человека?</a:t>
            </a:r>
          </a:p>
          <a:p>
            <a:r>
              <a:rPr lang="ru-RU" sz="2400" smtClean="0">
                <a:latin typeface="Sylfaen" pitchFamily="18" charset="0"/>
              </a:rPr>
              <a:t>Как человек должен поступать, чтобы жить долго и хорошо?</a:t>
            </a:r>
          </a:p>
          <a:p>
            <a:r>
              <a:rPr lang="ru-RU" sz="2400" smtClean="0">
                <a:latin typeface="Sylfaen" pitchFamily="18" charset="0"/>
              </a:rPr>
              <a:t>Подумать, как эта заповедь может быть исполнена в жизни.</a:t>
            </a:r>
            <a:endParaRPr lang="ru-RU" sz="2400" smtClean="0"/>
          </a:p>
          <a:p>
            <a:pPr algn="just" eaLnBrk="1" hangingPunct="1">
              <a:lnSpc>
                <a:spcPct val="80000"/>
              </a:lnSpc>
              <a:buFont typeface="Arial" charset="0"/>
              <a:buNone/>
            </a:pPr>
            <a:r>
              <a:rPr lang="ru-RU" sz="2400" b="1" smtClean="0">
                <a:latin typeface="Sylfaen" pitchFamily="18" charset="0"/>
              </a:rPr>
              <a:t>     </a:t>
            </a:r>
            <a:r>
              <a:rPr lang="ru-RU" sz="2400" b="1" u="sng" smtClean="0">
                <a:latin typeface="Sylfaen" pitchFamily="18" charset="0"/>
              </a:rPr>
              <a:t>Сядем в кружок. </a:t>
            </a:r>
          </a:p>
          <a:p>
            <a:pPr algn="just" eaLnBrk="1" hangingPunct="1">
              <a:lnSpc>
                <a:spcPct val="80000"/>
              </a:lnSpc>
              <a:buFont typeface="Arial" charset="0"/>
              <a:buNone/>
            </a:pPr>
            <a:r>
              <a:rPr lang="ru-RU" sz="2400" b="1" smtClean="0">
                <a:latin typeface="Sylfaen" pitchFamily="18" charset="0"/>
              </a:rPr>
              <a:t>    Может ли человек быть счастливым, если не исполняет заповеди Божии? </a:t>
            </a:r>
            <a:r>
              <a:rPr lang="ru-RU" sz="2400" b="1" smtClean="0">
                <a:solidFill>
                  <a:srgbClr val="C00000"/>
                </a:solidFill>
                <a:latin typeface="Sylfaen" pitchFamily="18" charset="0"/>
              </a:rPr>
              <a:t>Как вы думаете, по заповедям надо поступать только по отношению к тем, кого мы любим, или ко всем людям? </a:t>
            </a:r>
            <a:endParaRPr lang="ru-RU" sz="2400" b="1" smtClean="0">
              <a:solidFill>
                <a:srgbClr val="C00000"/>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7891" name="Rectangle 2"/>
          <p:cNvSpPr>
            <a:spLocks noGrp="1" noChangeArrowheads="1"/>
          </p:cNvSpPr>
          <p:nvPr>
            <p:ph type="title"/>
          </p:nvPr>
        </p:nvSpPr>
        <p:spPr>
          <a:xfrm>
            <a:off x="457200" y="0"/>
            <a:ext cx="8229600" cy="1417638"/>
          </a:xfrm>
        </p:spPr>
        <p:txBody>
          <a:bodyPr/>
          <a:lstStyle/>
          <a:p>
            <a:pPr eaLnBrk="1" hangingPunct="1"/>
            <a:r>
              <a:rPr lang="ru-RU" sz="2800" b="1" smtClean="0">
                <a:latin typeface="Sylfaen" pitchFamily="18" charset="0"/>
              </a:rPr>
              <a:t>Урок №  12. </a:t>
            </a:r>
          </a:p>
        </p:txBody>
      </p:sp>
      <p:sp>
        <p:nvSpPr>
          <p:cNvPr id="38916" name="Rectangle 3"/>
          <p:cNvSpPr>
            <a:spLocks noGrp="1" noChangeArrowheads="1"/>
          </p:cNvSpPr>
          <p:nvPr>
            <p:ph type="body" idx="1"/>
          </p:nvPr>
        </p:nvSpPr>
        <p:spPr>
          <a:xfrm>
            <a:off x="457200" y="928688"/>
            <a:ext cx="8229600" cy="5197475"/>
          </a:xfrm>
        </p:spPr>
        <p:txBody>
          <a:bodyPr/>
          <a:lstStyle/>
          <a:p>
            <a:pPr algn="ctr" eaLnBrk="1" hangingPunct="1">
              <a:buFontTx/>
              <a:buNone/>
              <a:defRPr/>
            </a:pPr>
            <a:r>
              <a:rPr lang="ru-RU" sz="3600" b="1" dirty="0" smtClean="0">
                <a:latin typeface="Sylfaen" pitchFamily="18" charset="0"/>
              </a:rPr>
              <a:t>Тема урока: </a:t>
            </a:r>
          </a:p>
          <a:p>
            <a:pPr algn="ctr" eaLnBrk="1" hangingPunct="1">
              <a:buFontTx/>
              <a:buNone/>
              <a:defRPr/>
            </a:pPr>
            <a:r>
              <a:rPr lang="ru-RU" sz="3600" b="1" dirty="0" smtClean="0">
                <a:latin typeface="Sylfaen" pitchFamily="18" charset="0"/>
              </a:rPr>
              <a:t> </a:t>
            </a:r>
            <a:r>
              <a:rPr lang="ru-RU" sz="3600" b="1" dirty="0" smtClean="0">
                <a:solidFill>
                  <a:srgbClr val="C00000"/>
                </a:solidFill>
                <a:effectLst>
                  <a:outerShdw blurRad="38100" dist="38100" dir="2700000" algn="tl">
                    <a:srgbClr val="000000">
                      <a:alpha val="43137"/>
                    </a:srgbClr>
                  </a:outerShdw>
                </a:effectLst>
                <a:latin typeface="Sylfaen" pitchFamily="18" charset="0"/>
              </a:rPr>
              <a:t>Милосердие и сострадание</a:t>
            </a:r>
          </a:p>
        </p:txBody>
      </p:sp>
      <p:pic>
        <p:nvPicPr>
          <p:cNvPr id="4" name="Picture 2" descr="C:\Documents and Settings\П4\Рабочий стол\ОПК Урок Милосердие\283525.jpg"/>
          <p:cNvPicPr>
            <a:picLocks noChangeAspect="1" noChangeArrowheads="1"/>
          </p:cNvPicPr>
          <p:nvPr/>
        </p:nvPicPr>
        <p:blipFill>
          <a:blip r:embed="rId3" cstate="email"/>
          <a:srcRect/>
          <a:stretch>
            <a:fillRect/>
          </a:stretch>
        </p:blipFill>
        <p:spPr bwMode="auto">
          <a:xfrm>
            <a:off x="2571736" y="2214554"/>
            <a:ext cx="4161997" cy="4219803"/>
          </a:xfrm>
          <a:prstGeom prst="rect">
            <a:avLst/>
          </a:prstGeom>
          <a:ln>
            <a:solidFill>
              <a:srgbClr val="C00000"/>
            </a:solidFill>
          </a:ln>
          <a:effectLst>
            <a:outerShdw blurRad="63500" sx="102000" sy="102000" algn="ctr" rotWithShape="0">
              <a:prstClr val="black">
                <a:alpha val="40000"/>
              </a:prstClr>
            </a:outerShdw>
          </a:effectLst>
          <a:scene3d>
            <a:camera prst="orthographicFront"/>
            <a:lightRig rig="threePt" dir="t"/>
          </a:scene3d>
          <a:sp3d>
            <a:bevelT w="114300" prst="artDeco"/>
          </a:sp3d>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8915" name="Rectangle 2"/>
          <p:cNvSpPr>
            <a:spLocks noGrp="1" noChangeArrowheads="1"/>
          </p:cNvSpPr>
          <p:nvPr>
            <p:ph type="title"/>
          </p:nvPr>
        </p:nvSpPr>
        <p:spPr>
          <a:xfrm>
            <a:off x="304800" y="0"/>
            <a:ext cx="8534400" cy="1905000"/>
          </a:xfrm>
        </p:spPr>
        <p:txBody>
          <a:bodyPr>
            <a:normAutofit fontScale="90000"/>
          </a:bodyPr>
          <a:lstStyle/>
          <a:p>
            <a:pPr algn="l" eaLnBrk="1" hangingPunct="1"/>
            <a:r>
              <a:rPr lang="ru-RU" sz="2800" b="1" smtClean="0"/>
              <a:t/>
            </a:r>
            <a:br>
              <a:rPr lang="ru-RU" sz="2800" b="1" smtClean="0"/>
            </a:br>
            <a:r>
              <a:rPr lang="ru-RU" sz="2800" b="1" u="sng" smtClean="0">
                <a:latin typeface="Sylfaen" pitchFamily="18" charset="0"/>
              </a:rPr>
              <a:t>Цель урока: </a:t>
            </a:r>
            <a:r>
              <a:rPr lang="ru-RU" sz="2800" b="1" smtClean="0">
                <a:latin typeface="Sylfaen" pitchFamily="18" charset="0"/>
              </a:rPr>
              <a:t/>
            </a:r>
            <a:br>
              <a:rPr lang="ru-RU" sz="2800" b="1" smtClean="0">
                <a:latin typeface="Sylfaen" pitchFamily="18" charset="0"/>
              </a:rPr>
            </a:br>
            <a:r>
              <a:rPr lang="ru-RU" sz="2800" smtClean="0">
                <a:latin typeface="Sylfaen" pitchFamily="18" charset="0"/>
              </a:rPr>
              <a:t>Познакомить учащихся с христианским пониманием милосердия, показать взаимосвязь понятий «милосердие», «ближний», «любовь к врагам».</a:t>
            </a:r>
          </a:p>
        </p:txBody>
      </p:sp>
      <p:sp>
        <p:nvSpPr>
          <p:cNvPr id="38916" name="Rectangle 3"/>
          <p:cNvSpPr>
            <a:spLocks noGrp="1" noChangeArrowheads="1"/>
          </p:cNvSpPr>
          <p:nvPr>
            <p:ph type="body" idx="1"/>
          </p:nvPr>
        </p:nvSpPr>
        <p:spPr/>
        <p:txBody>
          <a:bodyPr>
            <a:normAutofit lnSpcReduction="10000"/>
          </a:bodyPr>
          <a:lstStyle/>
          <a:p>
            <a:pPr eaLnBrk="1" hangingPunct="1">
              <a:lnSpc>
                <a:spcPct val="90000"/>
              </a:lnSpc>
            </a:pPr>
            <a:endParaRPr lang="ru-RU" sz="2400" b="1" i="1" smtClean="0"/>
          </a:p>
          <a:p>
            <a:pPr algn="just" eaLnBrk="1" hangingPunct="1">
              <a:lnSpc>
                <a:spcPct val="90000"/>
              </a:lnSpc>
              <a:buFontTx/>
              <a:buNone/>
            </a:pPr>
            <a:r>
              <a:rPr lang="ru-RU" sz="2800" b="1" i="1" smtClean="0">
                <a:latin typeface="Sylfaen" pitchFamily="18" charset="0"/>
              </a:rPr>
              <a:t>Задачи урока:</a:t>
            </a:r>
            <a:r>
              <a:rPr lang="ru-RU" sz="2800" smtClean="0">
                <a:latin typeface="Sylfaen" pitchFamily="18" charset="0"/>
              </a:rPr>
              <a:t> </a:t>
            </a:r>
          </a:p>
          <a:p>
            <a:pPr algn="just" eaLnBrk="1" hangingPunct="1">
              <a:lnSpc>
                <a:spcPct val="90000"/>
              </a:lnSpc>
            </a:pPr>
            <a:r>
              <a:rPr lang="ru-RU" sz="2800" b="1" smtClean="0">
                <a:latin typeface="Sylfaen" pitchFamily="18" charset="0"/>
              </a:rPr>
              <a:t>Обучающая:</a:t>
            </a:r>
            <a:r>
              <a:rPr lang="ru-RU" sz="2800" smtClean="0">
                <a:latin typeface="Sylfaen" pitchFamily="18" charset="0"/>
              </a:rPr>
              <a:t> познакомить с этимологией и смыслом слова «милосердие»; научить понимать христианское значение слова «ближний». </a:t>
            </a:r>
          </a:p>
          <a:p>
            <a:pPr algn="just" eaLnBrk="1" hangingPunct="1">
              <a:lnSpc>
                <a:spcPct val="90000"/>
              </a:lnSpc>
            </a:pPr>
            <a:r>
              <a:rPr lang="ru-RU" sz="2800" b="1" smtClean="0">
                <a:latin typeface="Sylfaen" pitchFamily="18" charset="0"/>
              </a:rPr>
              <a:t>Развивающая:</a:t>
            </a:r>
            <a:r>
              <a:rPr lang="ru-RU" sz="2800" smtClean="0">
                <a:latin typeface="Sylfaen" pitchFamily="18" charset="0"/>
              </a:rPr>
              <a:t> осознать суть христианского отношения к ближнему; понять, каким должно быть отношение христианина к личным врагам</a:t>
            </a:r>
          </a:p>
          <a:p>
            <a:pPr algn="just" eaLnBrk="1" hangingPunct="1">
              <a:lnSpc>
                <a:spcPct val="90000"/>
              </a:lnSpc>
            </a:pPr>
            <a:r>
              <a:rPr lang="ru-RU" sz="2800" b="1" smtClean="0">
                <a:latin typeface="Sylfaen" pitchFamily="18" charset="0"/>
              </a:rPr>
              <a:t>Воспитывающая:</a:t>
            </a:r>
            <a:r>
              <a:rPr lang="ru-RU" sz="2800" smtClean="0">
                <a:latin typeface="Sylfaen" pitchFamily="18" charset="0"/>
              </a:rPr>
              <a:t> усвоить, что дела милосердия в большей степени изменяют к лучшему того, кто их совершает, чем тех, в отношении кого они делаются</a:t>
            </a:r>
            <a:r>
              <a:rPr lang="ru-RU" sz="2400" smtClean="0">
                <a:latin typeface="Sylfaen" pitchFamily="18" charset="0"/>
              </a:rPr>
              <a:t>.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G:\фоны\730035580.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6" name="Picture 2" descr="C:\Documents and Settings\П4\Рабочий стол\ОПК Урок Милосердие\hyst_45.jpg"/>
          <p:cNvPicPr>
            <a:picLocks noChangeAspect="1" noChangeArrowheads="1"/>
          </p:cNvPicPr>
          <p:nvPr/>
        </p:nvPicPr>
        <p:blipFill>
          <a:blip r:embed="rId4" cstate="email"/>
          <a:srcRect/>
          <a:stretch>
            <a:fillRect/>
          </a:stretch>
        </p:blipFill>
        <p:spPr bwMode="auto">
          <a:xfrm>
            <a:off x="1500166" y="142852"/>
            <a:ext cx="6056356" cy="4672033"/>
          </a:xfrm>
          <a:prstGeom prst="rect">
            <a:avLst/>
          </a:prstGeom>
          <a:ln>
            <a:noFill/>
          </a:ln>
          <a:effectLst>
            <a:outerShdw blurRad="63500" sx="102000" sy="102000" algn="ctr" rotWithShape="0">
              <a:prstClr val="black">
                <a:alpha val="40000"/>
              </a:prstClr>
            </a:outerShdw>
            <a:softEdge rad="112500"/>
          </a:effectLst>
        </p:spPr>
      </p:pic>
      <p:sp>
        <p:nvSpPr>
          <p:cNvPr id="40964" name="Заголовок 3"/>
          <p:cNvSpPr>
            <a:spLocks noGrp="1"/>
          </p:cNvSpPr>
          <p:nvPr>
            <p:ph type="ctrTitle"/>
          </p:nvPr>
        </p:nvSpPr>
        <p:spPr>
          <a:xfrm>
            <a:off x="500063" y="428625"/>
            <a:ext cx="8143875" cy="5929313"/>
          </a:xfrm>
        </p:spPr>
        <p:txBody>
          <a:bodyPr/>
          <a:lstStyle/>
          <a:p>
            <a:pPr>
              <a:defRPr/>
            </a:pPr>
            <a:r>
              <a:rPr lang="ru-RU" sz="3400" b="1" i="1" dirty="0" smtClean="0"/>
              <a:t/>
            </a:r>
            <a:br>
              <a:rPr lang="ru-RU" sz="3400" b="1" i="1" dirty="0" smtClean="0"/>
            </a:br>
            <a:r>
              <a:rPr lang="ru-RU" sz="3400" b="1" i="1" dirty="0" smtClean="0"/>
              <a:t/>
            </a:r>
            <a:br>
              <a:rPr lang="ru-RU" sz="3400" b="1" i="1" dirty="0" smtClean="0"/>
            </a:br>
            <a:r>
              <a:rPr lang="ru-RU" sz="3400" b="1" i="1" dirty="0" smtClean="0"/>
              <a:t/>
            </a:r>
            <a:br>
              <a:rPr lang="ru-RU" sz="3400" b="1" i="1" dirty="0" smtClean="0"/>
            </a:br>
            <a:r>
              <a:rPr lang="ru-RU" sz="3400" b="1" i="1" dirty="0" smtClean="0"/>
              <a:t/>
            </a:r>
            <a:br>
              <a:rPr lang="ru-RU" sz="3400" b="1" i="1" dirty="0" smtClean="0"/>
            </a:br>
            <a:r>
              <a:rPr lang="ru-RU" sz="3400" b="1" i="1" dirty="0" smtClean="0"/>
              <a:t/>
            </a:r>
            <a:br>
              <a:rPr lang="ru-RU" sz="3400" b="1" i="1" dirty="0" smtClean="0"/>
            </a:br>
            <a:r>
              <a:rPr lang="ru-RU" sz="3400" b="1" i="1" dirty="0" smtClean="0"/>
              <a:t/>
            </a:r>
            <a:br>
              <a:rPr lang="ru-RU" sz="3400" b="1" i="1" dirty="0" smtClean="0"/>
            </a:br>
            <a:r>
              <a:rPr lang="ru-RU" sz="3400" b="1" i="1" dirty="0" smtClean="0"/>
              <a:t/>
            </a:r>
            <a:br>
              <a:rPr lang="ru-RU" sz="3400" b="1" i="1" dirty="0" smtClean="0"/>
            </a:br>
            <a:r>
              <a:rPr lang="ru-RU" sz="3400" b="1" i="1" dirty="0" smtClean="0"/>
              <a:t/>
            </a:r>
            <a:br>
              <a:rPr lang="ru-RU" sz="3400" b="1" i="1" dirty="0" smtClean="0"/>
            </a:br>
            <a:r>
              <a:rPr lang="ru-RU" sz="4000" b="1" i="1" dirty="0" smtClean="0">
                <a:effectLst>
                  <a:outerShdw blurRad="38100" dist="38100" dir="2700000" algn="tl">
                    <a:srgbClr val="000000">
                      <a:alpha val="43137"/>
                    </a:srgbClr>
                  </a:outerShdw>
                </a:effectLst>
                <a:latin typeface="Sylfaen" pitchFamily="18" charset="0"/>
              </a:rPr>
              <a:t>Блаженны милостивые, </a:t>
            </a:r>
            <a:br>
              <a:rPr lang="ru-RU" sz="4000" b="1" i="1" dirty="0" smtClean="0">
                <a:effectLst>
                  <a:outerShdw blurRad="38100" dist="38100" dir="2700000" algn="tl">
                    <a:srgbClr val="000000">
                      <a:alpha val="43137"/>
                    </a:srgbClr>
                  </a:outerShdw>
                </a:effectLst>
                <a:latin typeface="Sylfaen" pitchFamily="18" charset="0"/>
              </a:rPr>
            </a:br>
            <a:r>
              <a:rPr lang="ru-RU" sz="4000" b="1" i="1" dirty="0" smtClean="0">
                <a:effectLst>
                  <a:outerShdw blurRad="38100" dist="38100" dir="2700000" algn="tl">
                    <a:srgbClr val="000000">
                      <a:alpha val="43137"/>
                    </a:srgbClr>
                  </a:outerShdw>
                </a:effectLst>
                <a:latin typeface="Sylfaen" pitchFamily="18" charset="0"/>
              </a:rPr>
              <a:t>ибо они помилованы будут.</a:t>
            </a:r>
            <a:endParaRPr lang="ru-RU" sz="4000" dirty="0" smtClean="0">
              <a:effectLst>
                <a:outerShdw blurRad="38100" dist="38100" dir="2700000" algn="tl">
                  <a:srgbClr val="000000">
                    <a:alpha val="43137"/>
                  </a:srgbClr>
                </a:outerShdw>
              </a:effectLst>
              <a:latin typeface="Sylfaen" pitchFamily="18" charset="0"/>
            </a:endParaRPr>
          </a:p>
        </p:txBody>
      </p:sp>
      <p:sp>
        <p:nvSpPr>
          <p:cNvPr id="5" name="Подзаголовок 4"/>
          <p:cNvSpPr>
            <a:spLocks noGrp="1"/>
          </p:cNvSpPr>
          <p:nvPr>
            <p:ph type="subTitle" idx="1"/>
          </p:nvPr>
        </p:nvSpPr>
        <p:spPr>
          <a:xfrm>
            <a:off x="2428875" y="6049963"/>
            <a:ext cx="6638925" cy="685800"/>
          </a:xfrm>
        </p:spPr>
        <p:txBody>
          <a:bodyPr>
            <a:normAutofit fontScale="47500" lnSpcReduction="20000"/>
          </a:bodyPr>
          <a:lstStyle/>
          <a:p>
            <a:pPr>
              <a:defRPr/>
            </a:pPr>
            <a:endParaRPr lang="ru-RU" sz="2800" b="1" dirty="0" smtClean="0"/>
          </a:p>
          <a:p>
            <a:pPr>
              <a:defRPr/>
            </a:pPr>
            <a:r>
              <a:rPr lang="ru-RU" sz="5500" b="1" i="1" dirty="0" smtClean="0">
                <a:solidFill>
                  <a:srgbClr val="C00000"/>
                </a:solidFill>
                <a:effectLst>
                  <a:outerShdw blurRad="38100" dist="38100" dir="2700000" algn="tl">
                    <a:srgbClr val="000000">
                      <a:alpha val="43137"/>
                    </a:srgbClr>
                  </a:outerShdw>
                </a:effectLst>
                <a:latin typeface="Sylfaen" pitchFamily="18" charset="0"/>
              </a:rPr>
              <a:t>Нагорная проповедь Иисуса Христа</a:t>
            </a:r>
          </a:p>
          <a:p>
            <a:pPr>
              <a:defRPr/>
            </a:pPr>
            <a:endParaRPr lang="ru-RU" i="1" dirty="0">
              <a:effectLst>
                <a:outerShdw blurRad="38100" dist="38100" dir="2700000" algn="tl">
                  <a:srgbClr val="000000">
                    <a:alpha val="43137"/>
                  </a:srgbClr>
                </a:outerShdw>
              </a:effectLst>
              <a:latin typeface="Sylfae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63" name="Rectangle 2"/>
          <p:cNvSpPr>
            <a:spLocks noGrp="1" noChangeArrowheads="1"/>
          </p:cNvSpPr>
          <p:nvPr>
            <p:ph type="title"/>
          </p:nvPr>
        </p:nvSpPr>
        <p:spPr>
          <a:xfrm>
            <a:off x="428625" y="357188"/>
            <a:ext cx="8229600" cy="1143000"/>
          </a:xfrm>
        </p:spPr>
        <p:txBody>
          <a:bodyPr/>
          <a:lstStyle/>
          <a:p>
            <a:pPr eaLnBrk="1" hangingPunct="1"/>
            <a:r>
              <a:rPr lang="ru-RU" b="1" i="1" smtClean="0">
                <a:latin typeface="Sylfaen" pitchFamily="18" charset="0"/>
              </a:rPr>
              <a:t>Вопросы для повторения:</a:t>
            </a:r>
          </a:p>
        </p:txBody>
      </p:sp>
      <p:sp>
        <p:nvSpPr>
          <p:cNvPr id="40964" name="Rectangle 3"/>
          <p:cNvSpPr>
            <a:spLocks noGrp="1" noChangeArrowheads="1"/>
          </p:cNvSpPr>
          <p:nvPr>
            <p:ph type="body" idx="1"/>
          </p:nvPr>
        </p:nvSpPr>
        <p:spPr>
          <a:xfrm>
            <a:off x="533400" y="1143000"/>
            <a:ext cx="8229600" cy="4525963"/>
          </a:xfrm>
        </p:spPr>
        <p:txBody>
          <a:bodyPr/>
          <a:lstStyle/>
          <a:p>
            <a:pPr eaLnBrk="1" hangingPunct="1">
              <a:buFontTx/>
              <a:buNone/>
            </a:pPr>
            <a:endParaRPr lang="ru-RU" smtClean="0"/>
          </a:p>
          <a:p>
            <a:pPr algn="just" eaLnBrk="1" hangingPunct="1"/>
            <a:r>
              <a:rPr lang="ru-RU" smtClean="0">
                <a:latin typeface="Sylfaen" pitchFamily="18" charset="0"/>
              </a:rPr>
              <a:t>Отчего душа человека может стать «мертвой»? Связано ли это с соблюдением заповедей?  Каким образом?</a:t>
            </a:r>
          </a:p>
          <a:p>
            <a:pPr algn="just" eaLnBrk="1" hangingPunct="1"/>
            <a:r>
              <a:rPr lang="ru-RU" smtClean="0">
                <a:latin typeface="Sylfaen" pitchFamily="18" charset="0"/>
              </a:rPr>
              <a:t>Каким предложением можно обобщить содержание всех заповедей?</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G:\фоны\730035580.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9154" name="Заголовок 3"/>
          <p:cNvSpPr>
            <a:spLocks noGrp="1"/>
          </p:cNvSpPr>
          <p:nvPr>
            <p:ph type="ctrTitle"/>
          </p:nvPr>
        </p:nvSpPr>
        <p:spPr>
          <a:xfrm>
            <a:off x="4500563" y="214313"/>
            <a:ext cx="4357687" cy="5214937"/>
          </a:xfrm>
        </p:spPr>
        <p:txBody>
          <a:bodyPr/>
          <a:lstStyle/>
          <a:p>
            <a:pPr>
              <a:lnSpc>
                <a:spcPts val="3763"/>
              </a:lnSpc>
              <a:defRPr/>
            </a:pPr>
            <a:r>
              <a:rPr lang="ru-RU" sz="2800" b="1" i="1" dirty="0" smtClean="0">
                <a:effectLst>
                  <a:outerShdw blurRad="38100" dist="38100" dir="2700000" algn="tl">
                    <a:srgbClr val="000000">
                      <a:alpha val="43137"/>
                    </a:srgbClr>
                  </a:outerShdw>
                </a:effectLst>
                <a:latin typeface="Sylfaen" pitchFamily="18" charset="0"/>
              </a:rPr>
              <a:t>возлюби </a:t>
            </a:r>
            <a:br>
              <a:rPr lang="ru-RU" sz="2800" b="1" i="1" dirty="0" smtClean="0">
                <a:effectLst>
                  <a:outerShdw blurRad="38100" dist="38100" dir="2700000" algn="tl">
                    <a:srgbClr val="000000">
                      <a:alpha val="43137"/>
                    </a:srgbClr>
                  </a:outerShdw>
                </a:effectLst>
                <a:latin typeface="Sylfaen" pitchFamily="18" charset="0"/>
              </a:rPr>
            </a:br>
            <a:r>
              <a:rPr lang="ru-RU" sz="2800" b="1" i="1" dirty="0" smtClean="0">
                <a:effectLst>
                  <a:outerShdw blurRad="38100" dist="38100" dir="2700000" algn="tl">
                    <a:srgbClr val="000000">
                      <a:alpha val="43137"/>
                    </a:srgbClr>
                  </a:outerShdw>
                </a:effectLst>
                <a:latin typeface="Sylfaen" pitchFamily="18" charset="0"/>
              </a:rPr>
              <a:t>Господа Бога твоего </a:t>
            </a:r>
            <a:br>
              <a:rPr lang="ru-RU" sz="2800" b="1" i="1" dirty="0" smtClean="0">
                <a:effectLst>
                  <a:outerShdw blurRad="38100" dist="38100" dir="2700000" algn="tl">
                    <a:srgbClr val="000000">
                      <a:alpha val="43137"/>
                    </a:srgbClr>
                  </a:outerShdw>
                </a:effectLst>
                <a:latin typeface="Sylfaen" pitchFamily="18" charset="0"/>
              </a:rPr>
            </a:br>
            <a:r>
              <a:rPr lang="ru-RU" sz="2800" b="1" i="1" dirty="0" smtClean="0">
                <a:effectLst>
                  <a:outerShdw blurRad="38100" dist="38100" dir="2700000" algn="tl">
                    <a:srgbClr val="000000">
                      <a:alpha val="43137"/>
                    </a:srgbClr>
                  </a:outerShdw>
                </a:effectLst>
                <a:latin typeface="Sylfaen" pitchFamily="18" charset="0"/>
              </a:rPr>
              <a:t>всем сердцем твоим, </a:t>
            </a:r>
            <a:br>
              <a:rPr lang="ru-RU" sz="2800" b="1" i="1" dirty="0" smtClean="0">
                <a:effectLst>
                  <a:outerShdw blurRad="38100" dist="38100" dir="2700000" algn="tl">
                    <a:srgbClr val="000000">
                      <a:alpha val="43137"/>
                    </a:srgbClr>
                  </a:outerShdw>
                </a:effectLst>
                <a:latin typeface="Sylfaen" pitchFamily="18" charset="0"/>
              </a:rPr>
            </a:br>
            <a:r>
              <a:rPr lang="ru-RU" sz="2800" b="1" i="1" dirty="0" smtClean="0">
                <a:effectLst>
                  <a:outerShdw blurRad="38100" dist="38100" dir="2700000" algn="tl">
                    <a:srgbClr val="000000">
                      <a:alpha val="43137"/>
                    </a:srgbClr>
                  </a:outerShdw>
                </a:effectLst>
                <a:latin typeface="Sylfaen" pitchFamily="18" charset="0"/>
              </a:rPr>
              <a:t>и всею душою твоею, </a:t>
            </a:r>
            <a:br>
              <a:rPr lang="ru-RU" sz="2800" b="1" i="1" dirty="0" smtClean="0">
                <a:effectLst>
                  <a:outerShdw blurRad="38100" dist="38100" dir="2700000" algn="tl">
                    <a:srgbClr val="000000">
                      <a:alpha val="43137"/>
                    </a:srgbClr>
                  </a:outerShdw>
                </a:effectLst>
                <a:latin typeface="Sylfaen" pitchFamily="18" charset="0"/>
              </a:rPr>
            </a:br>
            <a:r>
              <a:rPr lang="ru-RU" sz="2800" b="1" i="1" dirty="0" smtClean="0">
                <a:effectLst>
                  <a:outerShdw blurRad="38100" dist="38100" dir="2700000" algn="tl">
                    <a:srgbClr val="000000">
                      <a:alpha val="43137"/>
                    </a:srgbClr>
                  </a:outerShdw>
                </a:effectLst>
                <a:latin typeface="Sylfaen" pitchFamily="18" charset="0"/>
              </a:rPr>
              <a:t>и всею </a:t>
            </a:r>
            <a:r>
              <a:rPr lang="ru-RU" sz="2800" b="1" i="1" dirty="0" err="1" smtClean="0">
                <a:effectLst>
                  <a:outerShdw blurRad="38100" dist="38100" dir="2700000" algn="tl">
                    <a:srgbClr val="000000">
                      <a:alpha val="43137"/>
                    </a:srgbClr>
                  </a:outerShdw>
                </a:effectLst>
                <a:latin typeface="Sylfaen" pitchFamily="18" charset="0"/>
              </a:rPr>
              <a:t>крепостию</a:t>
            </a:r>
            <a:r>
              <a:rPr lang="ru-RU" sz="2800" b="1" i="1" dirty="0" smtClean="0">
                <a:effectLst>
                  <a:outerShdw blurRad="38100" dist="38100" dir="2700000" algn="tl">
                    <a:srgbClr val="000000">
                      <a:alpha val="43137"/>
                    </a:srgbClr>
                  </a:outerShdw>
                </a:effectLst>
                <a:latin typeface="Sylfaen" pitchFamily="18" charset="0"/>
              </a:rPr>
              <a:t> твоею, </a:t>
            </a:r>
            <a:br>
              <a:rPr lang="ru-RU" sz="2800" b="1" i="1" dirty="0" smtClean="0">
                <a:effectLst>
                  <a:outerShdw blurRad="38100" dist="38100" dir="2700000" algn="tl">
                    <a:srgbClr val="000000">
                      <a:alpha val="43137"/>
                    </a:srgbClr>
                  </a:outerShdw>
                </a:effectLst>
                <a:latin typeface="Sylfaen" pitchFamily="18" charset="0"/>
              </a:rPr>
            </a:br>
            <a:r>
              <a:rPr lang="ru-RU" sz="2800" b="1" i="1" dirty="0" smtClean="0">
                <a:effectLst>
                  <a:outerShdw blurRad="38100" dist="38100" dir="2700000" algn="tl">
                    <a:srgbClr val="000000">
                      <a:alpha val="43137"/>
                    </a:srgbClr>
                  </a:outerShdw>
                </a:effectLst>
                <a:latin typeface="Sylfaen" pitchFamily="18" charset="0"/>
              </a:rPr>
              <a:t>и всем разумением твоим, </a:t>
            </a:r>
            <a:br>
              <a:rPr lang="ru-RU" sz="2800" b="1" i="1" dirty="0" smtClean="0">
                <a:effectLst>
                  <a:outerShdw blurRad="38100" dist="38100" dir="2700000" algn="tl">
                    <a:srgbClr val="000000">
                      <a:alpha val="43137"/>
                    </a:srgbClr>
                  </a:outerShdw>
                </a:effectLst>
                <a:latin typeface="Sylfaen" pitchFamily="18" charset="0"/>
              </a:rPr>
            </a:br>
            <a:r>
              <a:rPr lang="ru-RU" sz="2800" b="1" i="1" dirty="0" smtClean="0">
                <a:solidFill>
                  <a:srgbClr val="C00000"/>
                </a:solidFill>
                <a:effectLst>
                  <a:outerShdw blurRad="38100" dist="38100" dir="2700000" algn="tl">
                    <a:srgbClr val="000000">
                      <a:alpha val="43137"/>
                    </a:srgbClr>
                  </a:outerShdw>
                </a:effectLst>
                <a:latin typeface="Sylfaen" pitchFamily="18" charset="0"/>
              </a:rPr>
              <a:t>и ближнего твоего, </a:t>
            </a:r>
            <a:br>
              <a:rPr lang="ru-RU" sz="2800" b="1" i="1" dirty="0" smtClean="0">
                <a:solidFill>
                  <a:srgbClr val="C00000"/>
                </a:solidFill>
                <a:effectLst>
                  <a:outerShdw blurRad="38100" dist="38100" dir="2700000" algn="tl">
                    <a:srgbClr val="000000">
                      <a:alpha val="43137"/>
                    </a:srgbClr>
                  </a:outerShdw>
                </a:effectLst>
                <a:latin typeface="Sylfaen" pitchFamily="18" charset="0"/>
              </a:rPr>
            </a:br>
            <a:r>
              <a:rPr lang="ru-RU" sz="2800" b="1" i="1" dirty="0" smtClean="0">
                <a:solidFill>
                  <a:srgbClr val="C00000"/>
                </a:solidFill>
                <a:effectLst>
                  <a:outerShdw blurRad="38100" dist="38100" dir="2700000" algn="tl">
                    <a:srgbClr val="000000">
                      <a:alpha val="43137"/>
                    </a:srgbClr>
                  </a:outerShdw>
                </a:effectLst>
                <a:latin typeface="Sylfaen" pitchFamily="18" charset="0"/>
              </a:rPr>
              <a:t>как самого себя.</a:t>
            </a:r>
          </a:p>
        </p:txBody>
      </p:sp>
      <p:sp>
        <p:nvSpPr>
          <p:cNvPr id="5" name="Подзаголовок 4"/>
          <p:cNvSpPr>
            <a:spLocks noGrp="1"/>
          </p:cNvSpPr>
          <p:nvPr>
            <p:ph type="subTitle" idx="1"/>
          </p:nvPr>
        </p:nvSpPr>
        <p:spPr>
          <a:xfrm>
            <a:off x="428625" y="5357813"/>
            <a:ext cx="8639175" cy="1143000"/>
          </a:xfrm>
        </p:spPr>
        <p:txBody>
          <a:bodyPr/>
          <a:lstStyle/>
          <a:p>
            <a:pPr>
              <a:defRPr/>
            </a:pPr>
            <a:r>
              <a:rPr lang="ru-RU" b="1" i="1" dirty="0" smtClean="0"/>
              <a:t/>
            </a:r>
            <a:br>
              <a:rPr lang="ru-RU" b="1" i="1" dirty="0" smtClean="0"/>
            </a:br>
            <a:endParaRPr lang="ru-RU" b="1" dirty="0">
              <a:solidFill>
                <a:schemeClr val="bg1"/>
              </a:solidFill>
            </a:endParaRPr>
          </a:p>
        </p:txBody>
      </p:sp>
      <p:pic>
        <p:nvPicPr>
          <p:cNvPr id="6" name="Picture 2" descr="C:\Documents and Settings\П4\Рабочий стол\Иконостас\8ad6f.jpg"/>
          <p:cNvPicPr>
            <a:picLocks noChangeAspect="1" noChangeArrowheads="1"/>
          </p:cNvPicPr>
          <p:nvPr/>
        </p:nvPicPr>
        <p:blipFill>
          <a:blip r:embed="rId4" cstate="email"/>
          <a:srcRect/>
          <a:stretch>
            <a:fillRect/>
          </a:stretch>
        </p:blipFill>
        <p:spPr>
          <a:xfrm>
            <a:off x="357158" y="357166"/>
            <a:ext cx="4260518" cy="6143668"/>
          </a:xfrm>
          <a:prstGeom prst="rect">
            <a:avLst/>
          </a:prstGeom>
          <a:effectLst>
            <a:softEdge rad="112500"/>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3011" name="Rectangle 2"/>
          <p:cNvSpPr>
            <a:spLocks noGrp="1" noChangeArrowheads="1"/>
          </p:cNvSpPr>
          <p:nvPr>
            <p:ph type="title"/>
          </p:nvPr>
        </p:nvSpPr>
        <p:spPr/>
        <p:txBody>
          <a:bodyPr>
            <a:normAutofit fontScale="90000"/>
          </a:bodyPr>
          <a:lstStyle/>
          <a:p>
            <a:pPr eaLnBrk="1" hangingPunct="1"/>
            <a:r>
              <a:rPr lang="ru-RU" sz="2800" b="1" i="1" smtClean="0">
                <a:latin typeface="Sylfaen" pitchFamily="18" charset="0"/>
              </a:rPr>
              <a:t>Ключевые понятия урока: </a:t>
            </a:r>
            <a:r>
              <a:rPr lang="ru-RU" sz="2800" i="1" smtClean="0">
                <a:latin typeface="Sylfaen" pitchFamily="18" charset="0"/>
              </a:rPr>
              <a:t>милосердие, ближний, любовь к врагам.</a:t>
            </a:r>
            <a:r>
              <a:rPr lang="ru-RU" sz="2800" b="1" i="1" smtClean="0">
                <a:latin typeface="Sylfaen" pitchFamily="18" charset="0"/>
              </a:rPr>
              <a:t/>
            </a:r>
            <a:br>
              <a:rPr lang="ru-RU" sz="2800" b="1" i="1" smtClean="0">
                <a:latin typeface="Sylfaen" pitchFamily="18" charset="0"/>
              </a:rPr>
            </a:br>
            <a:endParaRPr lang="ru-RU" sz="2800" b="1" i="1" smtClean="0">
              <a:latin typeface="Sylfaen" pitchFamily="18" charset="0"/>
            </a:endParaRPr>
          </a:p>
        </p:txBody>
      </p:sp>
      <p:sp>
        <p:nvSpPr>
          <p:cNvPr id="43012" name="Rectangle 3"/>
          <p:cNvSpPr>
            <a:spLocks noGrp="1" noChangeArrowheads="1"/>
          </p:cNvSpPr>
          <p:nvPr>
            <p:ph type="body" idx="1"/>
          </p:nvPr>
        </p:nvSpPr>
        <p:spPr>
          <a:xfrm>
            <a:off x="457200" y="1600200"/>
            <a:ext cx="8458200" cy="4525963"/>
          </a:xfrm>
        </p:spPr>
        <p:txBody>
          <a:bodyPr>
            <a:normAutofit fontScale="92500"/>
          </a:bodyPr>
          <a:lstStyle/>
          <a:p>
            <a:pPr eaLnBrk="1" hangingPunct="1">
              <a:buFontTx/>
              <a:buNone/>
            </a:pPr>
            <a:r>
              <a:rPr lang="ru-RU" sz="2000" b="1" i="1" smtClean="0">
                <a:latin typeface="Sylfaen" pitchFamily="18" charset="0"/>
              </a:rPr>
              <a:t>На доске выписаны слова:</a:t>
            </a:r>
          </a:p>
          <a:p>
            <a:pPr eaLnBrk="1" hangingPunct="1">
              <a:buFontTx/>
              <a:buNone/>
            </a:pPr>
            <a:r>
              <a:rPr lang="ru-RU" b="1" i="1" smtClean="0">
                <a:latin typeface="Sylfaen" pitchFamily="18" charset="0"/>
              </a:rPr>
              <a:t>Милосердие                    к ближним, к врагам</a:t>
            </a:r>
          </a:p>
          <a:p>
            <a:pPr eaLnBrk="1" hangingPunct="1">
              <a:buFontTx/>
              <a:buNone/>
            </a:pPr>
            <a:r>
              <a:rPr lang="ru-RU" b="1" i="1" smtClean="0">
                <a:latin typeface="Sylfaen" pitchFamily="18" charset="0"/>
              </a:rPr>
              <a:t>Милостыня                    нуждающимся</a:t>
            </a:r>
          </a:p>
          <a:p>
            <a:pPr eaLnBrk="1" hangingPunct="1">
              <a:buFontTx/>
              <a:buNone/>
            </a:pPr>
            <a:endParaRPr lang="ru-RU" sz="2000" b="1" i="1" smtClean="0">
              <a:latin typeface="Sylfaen" pitchFamily="18" charset="0"/>
            </a:endParaRPr>
          </a:p>
          <a:p>
            <a:pPr eaLnBrk="1" hangingPunct="1">
              <a:buFontTx/>
              <a:buNone/>
            </a:pPr>
            <a:r>
              <a:rPr lang="ru-RU" sz="2800" b="1" i="1" smtClean="0">
                <a:latin typeface="Sylfaen" pitchFamily="18" charset="0"/>
              </a:rPr>
              <a:t>Вопросы пробуждающие интерес к теме:</a:t>
            </a:r>
          </a:p>
          <a:p>
            <a:pPr eaLnBrk="1" hangingPunct="1">
              <a:buFontTx/>
              <a:buNone/>
            </a:pPr>
            <a:r>
              <a:rPr lang="ru-RU" sz="2800" smtClean="0">
                <a:latin typeface="Sylfaen" pitchFamily="18" charset="0"/>
              </a:rPr>
              <a:t>- Как вы считаете, что нужно сделать, чтобы стать другом незнакомому человеку?</a:t>
            </a:r>
          </a:p>
          <a:p>
            <a:pPr eaLnBrk="1" hangingPunct="1">
              <a:buFontTx/>
              <a:buNone/>
            </a:pPr>
            <a:r>
              <a:rPr lang="ru-RU" sz="2800" b="1" smtClean="0">
                <a:solidFill>
                  <a:srgbClr val="C00000"/>
                </a:solidFill>
                <a:latin typeface="Sylfaen" pitchFamily="18" charset="0"/>
              </a:rPr>
              <a:t>- Делается ли жизнь лучше, когда вы помогаете другим?</a:t>
            </a:r>
          </a:p>
          <a:p>
            <a:pPr eaLnBrk="1" hangingPunct="1">
              <a:buFontTx/>
              <a:buNone/>
            </a:pPr>
            <a:endParaRPr lang="ru-RU" sz="2000" b="1" i="1" smtClean="0">
              <a:latin typeface="Sylfaen" pitchFamily="18" charset="0"/>
            </a:endParaRPr>
          </a:p>
          <a:p>
            <a:pPr eaLnBrk="1" hangingPunct="1">
              <a:buFontTx/>
              <a:buNone/>
            </a:pPr>
            <a:r>
              <a:rPr lang="ru-RU" sz="2000" b="1" i="1" smtClean="0">
                <a:latin typeface="Sylfaen" pitchFamily="18" charset="0"/>
              </a:rPr>
              <a:t> </a:t>
            </a:r>
          </a:p>
        </p:txBody>
      </p:sp>
      <p:sp>
        <p:nvSpPr>
          <p:cNvPr id="43013" name="AutoShape 4"/>
          <p:cNvSpPr>
            <a:spLocks noChangeArrowheads="1"/>
          </p:cNvSpPr>
          <p:nvPr/>
        </p:nvSpPr>
        <p:spPr bwMode="auto">
          <a:xfrm>
            <a:off x="3276600" y="2286000"/>
            <a:ext cx="1219200" cy="152400"/>
          </a:xfrm>
          <a:prstGeom prst="rightArrow">
            <a:avLst>
              <a:gd name="adj1" fmla="val 50000"/>
              <a:gd name="adj2" fmla="val 200000"/>
            </a:avLst>
          </a:prstGeom>
          <a:solidFill>
            <a:schemeClr val="accent1"/>
          </a:solidFill>
          <a:ln w="9525">
            <a:solidFill>
              <a:schemeClr val="tx1"/>
            </a:solidFill>
            <a:miter lim="800000"/>
            <a:headEnd/>
            <a:tailEnd/>
          </a:ln>
        </p:spPr>
        <p:txBody>
          <a:bodyPr wrap="none" anchor="ctr"/>
          <a:lstStyle/>
          <a:p>
            <a:endParaRPr lang="ru-RU"/>
          </a:p>
        </p:txBody>
      </p:sp>
      <p:sp>
        <p:nvSpPr>
          <p:cNvPr id="43014" name="AutoShape 5"/>
          <p:cNvSpPr>
            <a:spLocks noChangeArrowheads="1"/>
          </p:cNvSpPr>
          <p:nvPr/>
        </p:nvSpPr>
        <p:spPr bwMode="auto">
          <a:xfrm>
            <a:off x="3286125" y="2786063"/>
            <a:ext cx="1219200" cy="152400"/>
          </a:xfrm>
          <a:prstGeom prst="rightArrow">
            <a:avLst>
              <a:gd name="adj1" fmla="val 50000"/>
              <a:gd name="adj2" fmla="val 200000"/>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G:\фоны\730035580.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050" name="Picture 2" descr="C:\Documents and Settings\П4\Рабочий стол\ОПК Урок Милосердие\8416a717570b.jpg"/>
          <p:cNvPicPr>
            <a:picLocks noChangeAspect="1" noChangeArrowheads="1"/>
          </p:cNvPicPr>
          <p:nvPr/>
        </p:nvPicPr>
        <p:blipFill>
          <a:blip r:embed="rId4" cstate="print"/>
          <a:srcRect/>
          <a:stretch>
            <a:fillRect/>
          </a:stretch>
        </p:blipFill>
        <p:spPr bwMode="auto">
          <a:xfrm>
            <a:off x="4857752" y="142852"/>
            <a:ext cx="4143404" cy="5643602"/>
          </a:xfrm>
          <a:prstGeom prst="ellipse">
            <a:avLst/>
          </a:prstGeom>
          <a:ln w="63500" cap="rnd">
            <a:noFill/>
          </a:ln>
          <a:effectLst>
            <a:outerShdw blurRad="63500" sx="102000" sy="102000" algn="ctr" rotWithShape="0">
              <a:prstClr val="black">
                <a:alpha val="40000"/>
              </a:prstClr>
            </a:outerShdw>
          </a:effectLst>
          <a:scene3d>
            <a:camera prst="orthographicFront"/>
            <a:lightRig rig="contrasting" dir="t">
              <a:rot lat="0" lon="0" rev="3000000"/>
            </a:lightRig>
          </a:scene3d>
          <a:sp3d contourW="7620">
            <a:bevelT w="95250" h="31750" prst="artDeco"/>
            <a:contourClr>
              <a:srgbClr val="333333"/>
            </a:contourClr>
          </a:sp3d>
        </p:spPr>
      </p:pic>
      <p:sp>
        <p:nvSpPr>
          <p:cNvPr id="4" name="Заголовок 3"/>
          <p:cNvSpPr>
            <a:spLocks noGrp="1"/>
          </p:cNvSpPr>
          <p:nvPr>
            <p:ph type="ctrTitle"/>
          </p:nvPr>
        </p:nvSpPr>
        <p:spPr>
          <a:xfrm>
            <a:off x="357188" y="357188"/>
            <a:ext cx="5072062" cy="5000625"/>
          </a:xfrm>
        </p:spPr>
        <p:txBody>
          <a:bodyPr>
            <a:normAutofit fontScale="90000"/>
          </a:bodyPr>
          <a:lstStyle/>
          <a:p>
            <a:pPr>
              <a:buFont typeface="Wingdings" pitchFamily="2" charset="2"/>
              <a:buChar char="Ø"/>
              <a:defRPr/>
            </a:pPr>
            <a:r>
              <a:rPr lang="ru-RU" sz="2800" b="1" dirty="0" smtClean="0"/>
              <a:t>  </a:t>
            </a:r>
            <a:br>
              <a:rPr lang="ru-RU" sz="2800" b="1" dirty="0" smtClean="0"/>
            </a:br>
            <a:r>
              <a:rPr lang="ru-RU" sz="2800" b="1" dirty="0" smtClean="0"/>
              <a:t/>
            </a:r>
            <a:br>
              <a:rPr lang="ru-RU" sz="2800" b="1" dirty="0" smtClean="0"/>
            </a:br>
            <a:r>
              <a:rPr lang="ru-RU" sz="3100" b="1" dirty="0" smtClean="0">
                <a:solidFill>
                  <a:srgbClr val="C00000"/>
                </a:solidFill>
                <a:latin typeface="Sylfaen" pitchFamily="18" charset="0"/>
              </a:rPr>
              <a:t>Милосердие — это готовность  из  сострадания оказать  помощь,  не  требуя благодарности,  награды. </a:t>
            </a:r>
            <a:r>
              <a:rPr lang="ru-RU" sz="3100" b="1" dirty="0" smtClean="0">
                <a:latin typeface="Sylfaen" pitchFamily="18" charset="0"/>
              </a:rPr>
              <a:t/>
            </a:r>
            <a:br>
              <a:rPr lang="ru-RU" sz="3100" b="1" dirty="0" smtClean="0">
                <a:latin typeface="Sylfaen" pitchFamily="18" charset="0"/>
              </a:rPr>
            </a:br>
            <a:r>
              <a:rPr lang="ru-RU" sz="3100" b="1" dirty="0" smtClean="0">
                <a:latin typeface="Sylfaen" pitchFamily="18" charset="0"/>
              </a:rPr>
              <a:t>      </a:t>
            </a:r>
            <a:br>
              <a:rPr lang="ru-RU" sz="3100" b="1" dirty="0" smtClean="0">
                <a:latin typeface="Sylfaen" pitchFamily="18" charset="0"/>
              </a:rPr>
            </a:br>
            <a:r>
              <a:rPr lang="ru-RU" sz="3100" b="1" dirty="0" smtClean="0">
                <a:latin typeface="Sylfaen" pitchFamily="18" charset="0"/>
              </a:rPr>
              <a:t>Это  доброжелательное, заботливое,  любовное отношение  к  другому человеку, </a:t>
            </a:r>
            <a:br>
              <a:rPr lang="ru-RU" sz="3100" b="1" dirty="0" smtClean="0">
                <a:latin typeface="Sylfaen" pitchFamily="18" charset="0"/>
              </a:rPr>
            </a:br>
            <a:r>
              <a:rPr lang="ru-RU" sz="3100" b="1" dirty="0" smtClean="0">
                <a:latin typeface="Sylfaen" pitchFamily="18" charset="0"/>
              </a:rPr>
              <a:t>Не  делающее  различий между "своими" и "чужими", родными  и  неродными, </a:t>
            </a:r>
            <a:br>
              <a:rPr lang="ru-RU" sz="3100" b="1" dirty="0" smtClean="0">
                <a:latin typeface="Sylfaen" pitchFamily="18" charset="0"/>
              </a:rPr>
            </a:br>
            <a:r>
              <a:rPr lang="ru-RU" sz="3100" b="1" dirty="0" smtClean="0">
                <a:latin typeface="Sylfaen" pitchFamily="18" charset="0"/>
              </a:rPr>
              <a:t>близкими  и  далёкими. </a:t>
            </a:r>
            <a:endParaRPr lang="ru-RU" sz="3100" b="1" dirty="0">
              <a:latin typeface="Sylfaen" pitchFamily="18" charset="0"/>
            </a:endParaRPr>
          </a:p>
        </p:txBody>
      </p:sp>
      <p:sp>
        <p:nvSpPr>
          <p:cNvPr id="44037" name="Подзаголовок 4"/>
          <p:cNvSpPr>
            <a:spLocks noGrp="1"/>
          </p:cNvSpPr>
          <p:nvPr>
            <p:ph type="subTitle" idx="1"/>
          </p:nvPr>
        </p:nvSpPr>
        <p:spPr>
          <a:xfrm>
            <a:off x="2500313" y="6049963"/>
            <a:ext cx="6567487" cy="685800"/>
          </a:xfrm>
        </p:spPr>
        <p:txBody>
          <a:bodyPr/>
          <a:lstStyle/>
          <a:p>
            <a:r>
              <a:rPr lang="ru-RU" sz="2800" b="1" smtClean="0">
                <a:solidFill>
                  <a:schemeClr val="bg1"/>
                </a:solidFill>
              </a:rPr>
              <a:t>Что такое милосердие?</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5" name="Rectangle 2"/>
          <p:cNvSpPr>
            <a:spLocks noGrp="1" noChangeArrowheads="1"/>
          </p:cNvSpPr>
          <p:nvPr>
            <p:ph type="title"/>
          </p:nvPr>
        </p:nvSpPr>
        <p:spPr>
          <a:xfrm>
            <a:off x="0" y="428625"/>
            <a:ext cx="9144000" cy="989013"/>
          </a:xfrm>
        </p:spPr>
        <p:txBody>
          <a:bodyPr>
            <a:normAutofit fontScale="90000"/>
          </a:bodyPr>
          <a:lstStyle/>
          <a:p>
            <a:pPr eaLnBrk="1" hangingPunct="1"/>
            <a:r>
              <a:rPr lang="ru-RU" sz="4000" b="1" i="1" smtClean="0">
                <a:latin typeface="Sylfaen" pitchFamily="18" charset="0"/>
              </a:rPr>
              <a:t>Ключевые понятия урока </a:t>
            </a:r>
            <a:br>
              <a:rPr lang="ru-RU" sz="4000" b="1" i="1" smtClean="0">
                <a:latin typeface="Sylfaen" pitchFamily="18" charset="0"/>
              </a:rPr>
            </a:br>
            <a:r>
              <a:rPr lang="ru-RU" sz="4000" smtClean="0">
                <a:latin typeface="Sylfaen" pitchFamily="18" charset="0"/>
              </a:rPr>
              <a:t>Заповеди, добро и зло.</a:t>
            </a:r>
            <a:r>
              <a:rPr lang="ru-RU" sz="4000" b="1" i="1" smtClean="0"/>
              <a:t/>
            </a:r>
            <a:br>
              <a:rPr lang="ru-RU" sz="4000" b="1" i="1" smtClean="0"/>
            </a:br>
            <a:endParaRPr lang="ru-RU" sz="4000" b="1" i="1" smtClean="0"/>
          </a:p>
        </p:txBody>
      </p:sp>
      <p:sp>
        <p:nvSpPr>
          <p:cNvPr id="8196" name="Rectangle 3"/>
          <p:cNvSpPr>
            <a:spLocks noGrp="1" noChangeArrowheads="1"/>
          </p:cNvSpPr>
          <p:nvPr>
            <p:ph type="body" idx="1"/>
          </p:nvPr>
        </p:nvSpPr>
        <p:spPr>
          <a:xfrm>
            <a:off x="457200" y="1500188"/>
            <a:ext cx="8229600" cy="4625975"/>
          </a:xfrm>
        </p:spPr>
        <p:txBody>
          <a:bodyPr>
            <a:normAutofit lnSpcReduction="10000"/>
          </a:bodyPr>
          <a:lstStyle/>
          <a:p>
            <a:pPr eaLnBrk="1" hangingPunct="1">
              <a:buFontTx/>
              <a:buNone/>
            </a:pPr>
            <a:r>
              <a:rPr lang="ru-RU" b="1" i="1" smtClean="0">
                <a:latin typeface="Sylfaen" pitchFamily="18" charset="0"/>
              </a:rPr>
              <a:t>На доске выписаны слова:</a:t>
            </a:r>
            <a:r>
              <a:rPr lang="ru-RU" i="1" smtClean="0">
                <a:latin typeface="Sylfaen" pitchFamily="18" charset="0"/>
              </a:rPr>
              <a:t> </a:t>
            </a:r>
          </a:p>
          <a:p>
            <a:pPr eaLnBrk="1" hangingPunct="1">
              <a:buFontTx/>
              <a:buNone/>
            </a:pPr>
            <a:endParaRPr lang="ru-RU" i="1" smtClean="0">
              <a:latin typeface="Sylfaen" pitchFamily="18" charset="0"/>
            </a:endParaRPr>
          </a:p>
          <a:p>
            <a:pPr eaLnBrk="1" hangingPunct="1"/>
            <a:r>
              <a:rPr lang="ru-RU" smtClean="0">
                <a:latin typeface="Sylfaen" pitchFamily="18" charset="0"/>
              </a:rPr>
              <a:t>Почитай отца твоего и мать твою.                     </a:t>
            </a:r>
          </a:p>
          <a:p>
            <a:pPr eaLnBrk="1" hangingPunct="1"/>
            <a:r>
              <a:rPr lang="ru-RU" smtClean="0">
                <a:latin typeface="Sylfaen" pitchFamily="18" charset="0"/>
              </a:rPr>
              <a:t>Не убий. </a:t>
            </a:r>
          </a:p>
          <a:p>
            <a:pPr eaLnBrk="1" hangingPunct="1"/>
            <a:r>
              <a:rPr lang="ru-RU" smtClean="0">
                <a:latin typeface="Sylfaen" pitchFamily="18" charset="0"/>
              </a:rPr>
              <a:t>Не кради.</a:t>
            </a:r>
          </a:p>
          <a:p>
            <a:pPr eaLnBrk="1" hangingPunct="1"/>
            <a:r>
              <a:rPr lang="ru-RU" smtClean="0">
                <a:latin typeface="Sylfaen" pitchFamily="18" charset="0"/>
              </a:rPr>
              <a:t>Не завидуй.</a:t>
            </a:r>
          </a:p>
          <a:p>
            <a:pPr eaLnBrk="1" hangingPunct="1"/>
            <a:r>
              <a:rPr lang="ru-RU" smtClean="0">
                <a:latin typeface="Sylfaen" pitchFamily="18" charset="0"/>
              </a:rPr>
              <a:t>Не лги.</a:t>
            </a:r>
          </a:p>
          <a:p>
            <a:pPr eaLnBrk="1" hangingPunct="1"/>
            <a:r>
              <a:rPr lang="ru-RU" smtClean="0">
                <a:latin typeface="Sylfaen" pitchFamily="18" charset="0"/>
              </a:rPr>
              <a:t>Люди, любите друг друга!</a:t>
            </a:r>
          </a:p>
          <a:p>
            <a:pPr eaLnBrk="1" hangingPunct="1"/>
            <a:endParaRPr lang="ru-RU" smtClean="0">
              <a:latin typeface="Sylfaen" pitchFamily="18" charset="0"/>
            </a:endParaRPr>
          </a:p>
        </p:txBody>
      </p:sp>
      <p:sp>
        <p:nvSpPr>
          <p:cNvPr id="8197" name="AutoShape 4"/>
          <p:cNvSpPr>
            <a:spLocks/>
          </p:cNvSpPr>
          <p:nvPr/>
        </p:nvSpPr>
        <p:spPr bwMode="auto">
          <a:xfrm>
            <a:off x="7358063" y="3214688"/>
            <a:ext cx="838200" cy="2514600"/>
          </a:xfrm>
          <a:prstGeom prst="rightBrace">
            <a:avLst>
              <a:gd name="adj1" fmla="val 25000"/>
              <a:gd name="adj2" fmla="val 50000"/>
            </a:avLst>
          </a:prstGeom>
          <a:noFill/>
          <a:ln w="9525">
            <a:solidFill>
              <a:schemeClr val="tx1"/>
            </a:solidFill>
            <a:round/>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5059" name="Rectangle 2"/>
          <p:cNvSpPr>
            <a:spLocks noGrp="1" noChangeArrowheads="1"/>
          </p:cNvSpPr>
          <p:nvPr>
            <p:ph type="title"/>
          </p:nvPr>
        </p:nvSpPr>
        <p:spPr>
          <a:xfrm>
            <a:off x="457200" y="274638"/>
            <a:ext cx="8229600" cy="1011237"/>
          </a:xfrm>
        </p:spPr>
        <p:txBody>
          <a:bodyPr/>
          <a:lstStyle/>
          <a:p>
            <a:pPr eaLnBrk="1" hangingPunct="1"/>
            <a:r>
              <a:rPr lang="ru-RU" smtClean="0">
                <a:latin typeface="Sylfaen" pitchFamily="18" charset="0"/>
              </a:rPr>
              <a:t>Работа с учебником:</a:t>
            </a:r>
          </a:p>
        </p:txBody>
      </p:sp>
      <p:sp>
        <p:nvSpPr>
          <p:cNvPr id="45060" name="Rectangle 3"/>
          <p:cNvSpPr>
            <a:spLocks noGrp="1" noChangeArrowheads="1"/>
          </p:cNvSpPr>
          <p:nvPr>
            <p:ph type="body" idx="1"/>
          </p:nvPr>
        </p:nvSpPr>
        <p:spPr>
          <a:xfrm>
            <a:off x="457200" y="1143000"/>
            <a:ext cx="8229600" cy="4983163"/>
          </a:xfrm>
        </p:spPr>
        <p:txBody>
          <a:bodyPr/>
          <a:lstStyle/>
          <a:p>
            <a:pPr eaLnBrk="1" hangingPunct="1">
              <a:lnSpc>
                <a:spcPct val="90000"/>
              </a:lnSpc>
              <a:buFontTx/>
              <a:buNone/>
            </a:pPr>
            <a:r>
              <a:rPr lang="ru-RU" sz="2800" b="1" smtClean="0">
                <a:latin typeface="Sylfaen" pitchFamily="18" charset="0"/>
              </a:rPr>
              <a:t>Исследовательская работа с текстом.</a:t>
            </a:r>
          </a:p>
          <a:p>
            <a:pPr eaLnBrk="1" hangingPunct="1">
              <a:lnSpc>
                <a:spcPct val="90000"/>
              </a:lnSpc>
              <a:buFontTx/>
              <a:buNone/>
            </a:pPr>
            <a:r>
              <a:rPr lang="ru-RU" sz="2800" b="1" smtClean="0">
                <a:latin typeface="Sylfaen" pitchFamily="18" charset="0"/>
              </a:rPr>
              <a:t>а)Опережающее задание</a:t>
            </a:r>
            <a:endParaRPr lang="ru-RU" sz="2800" smtClean="0">
              <a:latin typeface="Sylfaen" pitchFamily="18" charset="0"/>
            </a:endParaRPr>
          </a:p>
          <a:p>
            <a:pPr eaLnBrk="1" hangingPunct="1">
              <a:lnSpc>
                <a:spcPct val="90000"/>
              </a:lnSpc>
            </a:pPr>
            <a:r>
              <a:rPr lang="ru-RU" sz="2800" smtClean="0">
                <a:latin typeface="Sylfaen" pitchFamily="18" charset="0"/>
              </a:rPr>
              <a:t>Во время чтения текста постарайтесь выбрать в нем отрывки, которые </a:t>
            </a:r>
          </a:p>
          <a:p>
            <a:pPr eaLnBrk="1" hangingPunct="1">
              <a:lnSpc>
                <a:spcPct val="90000"/>
              </a:lnSpc>
              <a:buFontTx/>
              <a:buNone/>
            </a:pPr>
            <a:r>
              <a:rPr lang="ru-RU" sz="2800" smtClean="0">
                <a:latin typeface="Sylfaen" pitchFamily="18" charset="0"/>
              </a:rPr>
              <a:t>а) радуют вас, потому что вы согласны со сказанным;</a:t>
            </a:r>
          </a:p>
          <a:p>
            <a:pPr eaLnBrk="1" hangingPunct="1">
              <a:lnSpc>
                <a:spcPct val="90000"/>
              </a:lnSpc>
              <a:buFontTx/>
              <a:buNone/>
            </a:pPr>
            <a:r>
              <a:rPr lang="ru-RU" sz="2800" smtClean="0">
                <a:latin typeface="Sylfaen" pitchFamily="18" charset="0"/>
              </a:rPr>
              <a:t>б) печалят вас, потому что так поступать тяжело;</a:t>
            </a:r>
          </a:p>
          <a:p>
            <a:pPr eaLnBrk="1" hangingPunct="1">
              <a:lnSpc>
                <a:spcPct val="90000"/>
              </a:lnSpc>
              <a:buFontTx/>
              <a:buNone/>
            </a:pPr>
            <a:r>
              <a:rPr lang="ru-RU" sz="2800" smtClean="0">
                <a:latin typeface="Sylfaen" pitchFamily="18" charset="0"/>
              </a:rPr>
              <a:t>в) очень спорные, вы с этим не согласны и хотите поспорить.</a:t>
            </a:r>
          </a:p>
          <a:p>
            <a:pPr eaLnBrk="1" hangingPunct="1">
              <a:lnSpc>
                <a:spcPct val="90000"/>
              </a:lnSpc>
            </a:pPr>
            <a:r>
              <a:rPr lang="ru-RU" sz="2800" b="1" smtClean="0">
                <a:latin typeface="Sylfaen" pitchFamily="18" charset="0"/>
              </a:rPr>
              <a:t>Исследовательское</a:t>
            </a:r>
            <a:r>
              <a:rPr lang="ru-RU" sz="2800" smtClean="0">
                <a:latin typeface="Sylfaen" pitchFamily="18" charset="0"/>
              </a:rPr>
              <a:t> </a:t>
            </a:r>
            <a:r>
              <a:rPr lang="ru-RU" sz="2800" b="1" smtClean="0">
                <a:latin typeface="Sylfaen" pitchFamily="18" charset="0"/>
              </a:rPr>
              <a:t>чтение текста</a:t>
            </a:r>
          </a:p>
          <a:p>
            <a:pPr eaLnBrk="1" hangingPunct="1">
              <a:lnSpc>
                <a:spcPct val="90000"/>
              </a:lnSpc>
            </a:pPr>
            <a:r>
              <a:rPr lang="ru-RU" sz="2800" b="1" smtClean="0">
                <a:latin typeface="Sylfaen" pitchFamily="18" charset="0"/>
              </a:rPr>
              <a:t>Послетекстовая работа</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6083" name="Заголовок 1"/>
          <p:cNvSpPr>
            <a:spLocks noGrp="1"/>
          </p:cNvSpPr>
          <p:nvPr>
            <p:ph type="title"/>
          </p:nvPr>
        </p:nvSpPr>
        <p:spPr/>
        <p:txBody>
          <a:bodyPr>
            <a:normAutofit fontScale="90000"/>
          </a:bodyPr>
          <a:lstStyle/>
          <a:p>
            <a:r>
              <a:rPr lang="ru-RU" sz="4000" b="1" smtClean="0">
                <a:latin typeface="Sylfaen" pitchFamily="18" charset="0"/>
              </a:rPr>
              <a:t>Исследовательская работа в группах</a:t>
            </a:r>
          </a:p>
        </p:txBody>
      </p:sp>
      <p:sp>
        <p:nvSpPr>
          <p:cNvPr id="46084" name="Содержимое 2"/>
          <p:cNvSpPr>
            <a:spLocks noGrp="1"/>
          </p:cNvSpPr>
          <p:nvPr>
            <p:ph idx="1"/>
          </p:nvPr>
        </p:nvSpPr>
        <p:spPr>
          <a:xfrm>
            <a:off x="142875" y="1428750"/>
            <a:ext cx="9001125" cy="4697413"/>
          </a:xfrm>
        </p:spPr>
        <p:txBody>
          <a:bodyPr>
            <a:normAutofit fontScale="92500" lnSpcReduction="10000"/>
          </a:bodyPr>
          <a:lstStyle/>
          <a:p>
            <a:r>
              <a:rPr lang="ru-RU" sz="2800" b="1" i="1" u="sng" smtClean="0">
                <a:latin typeface="Sylfaen" pitchFamily="18" charset="0"/>
              </a:rPr>
              <a:t>Задача:</a:t>
            </a:r>
            <a:r>
              <a:rPr lang="ru-RU" sz="2800" smtClean="0">
                <a:latin typeface="Sylfaen" pitchFamily="18" charset="0"/>
              </a:rPr>
              <a:t>  решить, о каком проявлении христианского отношения к людям идёт речь? Попробуйте формулировать это одним выражением или словом.</a:t>
            </a:r>
          </a:p>
          <a:p>
            <a:r>
              <a:rPr lang="en-US" sz="2800" b="1" smtClean="0">
                <a:latin typeface="Sylfaen" pitchFamily="18" charset="0"/>
              </a:rPr>
              <a:t>I</a:t>
            </a:r>
            <a:r>
              <a:rPr lang="ru-RU" sz="2800" b="1" smtClean="0">
                <a:latin typeface="Sylfaen" pitchFamily="18" charset="0"/>
              </a:rPr>
              <a:t> группа </a:t>
            </a:r>
            <a:r>
              <a:rPr lang="ru-RU" sz="2800" smtClean="0">
                <a:latin typeface="Sylfaen" pitchFamily="18" charset="0"/>
              </a:rPr>
              <a:t>– иллюстрация: фото памятника архиепископу Луке Войно-Ясенецкому и икона святителя;</a:t>
            </a:r>
          </a:p>
          <a:p>
            <a:r>
              <a:rPr lang="en-US" sz="2800" b="1" smtClean="0">
                <a:latin typeface="Sylfaen" pitchFamily="18" charset="0"/>
              </a:rPr>
              <a:t>II</a:t>
            </a:r>
            <a:r>
              <a:rPr lang="ru-RU" sz="2800" b="1" smtClean="0">
                <a:latin typeface="Sylfaen" pitchFamily="18" charset="0"/>
              </a:rPr>
              <a:t> группа </a:t>
            </a:r>
            <a:r>
              <a:rPr lang="ru-RU" sz="2800" smtClean="0">
                <a:latin typeface="Sylfaen" pitchFamily="18" charset="0"/>
              </a:rPr>
              <a:t>– рассказ К.Д.Ушинского «Слепая лошадь»;</a:t>
            </a:r>
          </a:p>
          <a:p>
            <a:r>
              <a:rPr lang="en-US" sz="2800" b="1" smtClean="0">
                <a:latin typeface="Sylfaen" pitchFamily="18" charset="0"/>
              </a:rPr>
              <a:t>III</a:t>
            </a:r>
            <a:r>
              <a:rPr lang="ru-RU" sz="2800" b="1" smtClean="0">
                <a:latin typeface="Sylfaen" pitchFamily="18" charset="0"/>
              </a:rPr>
              <a:t> группа </a:t>
            </a:r>
            <a:r>
              <a:rPr lang="ru-RU" sz="2800" smtClean="0">
                <a:latin typeface="Sylfaen" pitchFamily="18" charset="0"/>
              </a:rPr>
              <a:t>– фото «Две девочки»;</a:t>
            </a:r>
          </a:p>
          <a:p>
            <a:r>
              <a:rPr lang="en-US" sz="2800" b="1" smtClean="0">
                <a:latin typeface="Sylfaen" pitchFamily="18" charset="0"/>
              </a:rPr>
              <a:t>IV</a:t>
            </a:r>
            <a:r>
              <a:rPr lang="ru-RU" sz="2800" b="1" smtClean="0">
                <a:latin typeface="Sylfaen" pitchFamily="18" charset="0"/>
              </a:rPr>
              <a:t> группа </a:t>
            </a:r>
            <a:r>
              <a:rPr lang="ru-RU" sz="2800" smtClean="0">
                <a:latin typeface="Sylfaen" pitchFamily="18" charset="0"/>
              </a:rPr>
              <a:t>- история о юноше на мосту в рубрике </a:t>
            </a:r>
            <a:r>
              <a:rPr lang="ru-RU" sz="2800" i="1" smtClean="0">
                <a:latin typeface="Sylfaen" pitchFamily="18" charset="0"/>
              </a:rPr>
              <a:t>«Это интересно»</a:t>
            </a:r>
            <a:r>
              <a:rPr lang="ru-RU" sz="2800" smtClean="0">
                <a:latin typeface="Sylfaen" pitchFamily="18" charset="0"/>
              </a:rPr>
              <a:t> (страница учебника 44).</a:t>
            </a:r>
          </a:p>
          <a:p>
            <a:pPr>
              <a:buFont typeface="Arial" charset="0"/>
              <a:buNone/>
            </a:pPr>
            <a:r>
              <a:rPr lang="ru-RU" sz="2800" b="1" i="1" smtClean="0">
                <a:latin typeface="Sylfaen" pitchFamily="18" charset="0"/>
              </a:rPr>
              <a:t>Построить пирамиду духовного совершенства человека</a:t>
            </a:r>
          </a:p>
          <a:p>
            <a:pPr>
              <a:buFont typeface="Arial" charset="0"/>
              <a:buNone/>
            </a:pPr>
            <a:r>
              <a:rPr lang="ru-RU" sz="2800" smtClean="0">
                <a:latin typeface="Sylfaen" pitchFamily="18" charset="0"/>
              </a:rPr>
              <a:t> </a:t>
            </a:r>
            <a:endParaRPr lang="ru-RU" smtClean="0">
              <a:latin typeface="Sylfaen"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7107" name="Rectangle 5"/>
          <p:cNvSpPr>
            <a:spLocks noGrp="1" noChangeArrowheads="1"/>
          </p:cNvSpPr>
          <p:nvPr>
            <p:ph type="body" sz="half" idx="1"/>
          </p:nvPr>
        </p:nvSpPr>
        <p:spPr>
          <a:xfrm>
            <a:off x="500063" y="1557338"/>
            <a:ext cx="8320087" cy="5040312"/>
          </a:xfrm>
          <a:ln>
            <a:solidFill>
              <a:srgbClr val="003300"/>
            </a:solidFill>
          </a:ln>
        </p:spPr>
        <p:txBody>
          <a:bodyPr>
            <a:normAutofit lnSpcReduction="10000"/>
          </a:bodyPr>
          <a:lstStyle/>
          <a:p>
            <a:pPr marL="0" indent="0">
              <a:lnSpc>
                <a:spcPct val="80000"/>
              </a:lnSpc>
              <a:buFontTx/>
              <a:buNone/>
            </a:pPr>
            <a:r>
              <a:rPr lang="ru-RU" sz="2000" b="1" smtClean="0">
                <a:latin typeface="Sylfaen" pitchFamily="18" charset="0"/>
              </a:rPr>
              <a:t>Вырос в поле цветок и радовался: солнцу, свету, теплу, воздуху, дождю, жизни… А еще тому, что Бог создал его не крапивой или чертополохом, а таким, чтобы радовать человека.</a:t>
            </a:r>
          </a:p>
          <a:p>
            <a:pPr marL="0" indent="0">
              <a:lnSpc>
                <a:spcPct val="80000"/>
              </a:lnSpc>
              <a:buFontTx/>
              <a:buNone/>
            </a:pPr>
            <a:r>
              <a:rPr lang="ru-RU" sz="2000" b="1" smtClean="0">
                <a:latin typeface="Sylfaen" pitchFamily="18" charset="0"/>
              </a:rPr>
              <a:t>Рос он, рос…</a:t>
            </a:r>
          </a:p>
          <a:p>
            <a:pPr marL="0" indent="0">
              <a:lnSpc>
                <a:spcPct val="80000"/>
              </a:lnSpc>
              <a:buFontTx/>
              <a:buNone/>
            </a:pPr>
            <a:r>
              <a:rPr lang="ru-RU" sz="2000" b="1" smtClean="0">
                <a:latin typeface="Sylfaen" pitchFamily="18" charset="0"/>
              </a:rPr>
              <a:t>И вдруг шел мимо мальчик и сорвал его.</a:t>
            </a:r>
          </a:p>
          <a:p>
            <a:pPr marL="0" indent="0">
              <a:lnSpc>
                <a:spcPct val="80000"/>
              </a:lnSpc>
              <a:buFontTx/>
              <a:buNone/>
            </a:pPr>
            <a:r>
              <a:rPr lang="ru-RU" sz="2000" b="1" smtClean="0">
                <a:latin typeface="Sylfaen" pitchFamily="18" charset="0"/>
              </a:rPr>
              <a:t>Просто так, не зная даже зачем.</a:t>
            </a:r>
          </a:p>
          <a:p>
            <a:pPr marL="0" indent="0">
              <a:lnSpc>
                <a:spcPct val="80000"/>
              </a:lnSpc>
              <a:buFontTx/>
              <a:buNone/>
            </a:pPr>
            <a:r>
              <a:rPr lang="ru-RU" sz="2000" b="1" smtClean="0">
                <a:latin typeface="Sylfaen" pitchFamily="18" charset="0"/>
              </a:rPr>
              <a:t>Скомкал и выбросил на дорогу.</a:t>
            </a:r>
          </a:p>
          <a:p>
            <a:pPr marL="0" indent="0">
              <a:lnSpc>
                <a:spcPct val="80000"/>
              </a:lnSpc>
              <a:buFontTx/>
              <a:buNone/>
            </a:pPr>
            <a:r>
              <a:rPr lang="ru-RU" sz="2000" b="1" smtClean="0">
                <a:latin typeface="Sylfaen" pitchFamily="18" charset="0"/>
              </a:rPr>
              <a:t>Больно стало цветку, горько.</a:t>
            </a:r>
          </a:p>
          <a:p>
            <a:pPr marL="0" indent="0">
              <a:lnSpc>
                <a:spcPct val="80000"/>
              </a:lnSpc>
              <a:buFontTx/>
              <a:buNone/>
            </a:pPr>
            <a:r>
              <a:rPr lang="ru-RU" sz="2000" b="1" smtClean="0">
                <a:latin typeface="Sylfaen" pitchFamily="18" charset="0"/>
              </a:rPr>
              <a:t>Мальчик ведь даже не знал, что ученые доказали, что растения, как и люди, могут чувствовать боль.</a:t>
            </a:r>
          </a:p>
          <a:p>
            <a:pPr marL="0" indent="0">
              <a:lnSpc>
                <a:spcPct val="80000"/>
              </a:lnSpc>
              <a:buFontTx/>
              <a:buNone/>
            </a:pPr>
            <a:r>
              <a:rPr lang="ru-RU" sz="2000" b="1" smtClean="0">
                <a:latin typeface="Sylfaen" pitchFamily="18" charset="0"/>
              </a:rPr>
              <a:t>Но больше всего цветку было обидно, что его просто так, без всякой пользы и смысла сорвали и лишили солнечного света, дневного тепла и ночной прохлады, дождей, воздуха, жизни…</a:t>
            </a:r>
          </a:p>
          <a:p>
            <a:pPr marL="0" indent="0">
              <a:lnSpc>
                <a:spcPct val="80000"/>
              </a:lnSpc>
              <a:buFontTx/>
              <a:buNone/>
            </a:pPr>
            <a:r>
              <a:rPr lang="ru-RU" sz="2000" b="1" smtClean="0">
                <a:latin typeface="Sylfaen" pitchFamily="18" charset="0"/>
              </a:rPr>
              <a:t>Последнее о чем он подумал – что все-таки хорошо, что Господь не создал его крапивой. Ведь тогда мальчик непременно обжег бы себе руку.</a:t>
            </a:r>
          </a:p>
          <a:p>
            <a:pPr marL="0" indent="0">
              <a:lnSpc>
                <a:spcPct val="80000"/>
              </a:lnSpc>
              <a:buFontTx/>
              <a:buNone/>
            </a:pPr>
            <a:r>
              <a:rPr lang="ru-RU" sz="2000" b="1" smtClean="0">
                <a:latin typeface="Sylfaen" pitchFamily="18" charset="0"/>
              </a:rPr>
              <a:t>А он, познав, что такое боль, так не хотел, чтобы еще хоть кому-нибудь на земле было больно…</a:t>
            </a:r>
          </a:p>
          <a:p>
            <a:pPr marL="0" indent="0" algn="r">
              <a:lnSpc>
                <a:spcPct val="80000"/>
              </a:lnSpc>
              <a:buFontTx/>
              <a:buNone/>
            </a:pPr>
            <a:r>
              <a:rPr lang="ru-RU" sz="2000" b="1" i="1" smtClean="0">
                <a:latin typeface="Sylfaen" pitchFamily="18" charset="0"/>
              </a:rPr>
              <a:t>Автор притчи монах Варнава (Евгений Санин)</a:t>
            </a:r>
          </a:p>
          <a:p>
            <a:pPr marL="0" indent="0">
              <a:lnSpc>
                <a:spcPct val="80000"/>
              </a:lnSpc>
            </a:pPr>
            <a:endParaRPr lang="ru-RU" sz="2000" smtClean="0">
              <a:latin typeface="Sylfaen" pitchFamily="18" charset="0"/>
            </a:endParaRPr>
          </a:p>
        </p:txBody>
      </p:sp>
      <p:sp>
        <p:nvSpPr>
          <p:cNvPr id="47108" name="Rectangle 7"/>
          <p:cNvSpPr>
            <a:spLocks noGrp="1" noChangeArrowheads="1"/>
          </p:cNvSpPr>
          <p:nvPr>
            <p:ph type="title"/>
          </p:nvPr>
        </p:nvSpPr>
        <p:spPr>
          <a:xfrm>
            <a:off x="2214563" y="0"/>
            <a:ext cx="6572250" cy="1428750"/>
          </a:xfrm>
          <a:gradFill rotWithShape="1">
            <a:gsLst>
              <a:gs pos="0">
                <a:srgbClr val="99FF99"/>
              </a:gs>
              <a:gs pos="100000">
                <a:srgbClr val="C0C0C0"/>
              </a:gs>
            </a:gsLst>
            <a:path path="shape">
              <a:fillToRect l="50000" t="50000" r="50000" b="50000"/>
            </a:path>
          </a:gradFill>
          <a:ln>
            <a:solidFill>
              <a:srgbClr val="006600"/>
            </a:solidFill>
          </a:ln>
        </p:spPr>
        <p:txBody>
          <a:bodyPr/>
          <a:lstStyle/>
          <a:p>
            <a:r>
              <a:rPr lang="ru-RU" sz="4000" b="1" i="1" smtClean="0">
                <a:latin typeface="Sylfaen" pitchFamily="18" charset="0"/>
              </a:rPr>
              <a:t>Притча о цветке и милосердии</a:t>
            </a:r>
          </a:p>
        </p:txBody>
      </p:sp>
      <p:pic>
        <p:nvPicPr>
          <p:cNvPr id="47109" name="Picture 10" descr="Незабудки"/>
          <p:cNvPicPr>
            <a:picLocks noChangeAspect="1" noChangeArrowheads="1"/>
          </p:cNvPicPr>
          <p:nvPr>
            <p:ph sz="half" idx="2"/>
          </p:nvPr>
        </p:nvPicPr>
        <p:blipFill>
          <a:blip r:embed="rId3"/>
          <a:srcRect/>
          <a:stretch>
            <a:fillRect/>
          </a:stretch>
        </p:blipFill>
        <p:spPr>
          <a:xfrm>
            <a:off x="500063" y="0"/>
            <a:ext cx="1643062" cy="1446213"/>
          </a:xfrm>
          <a:noFill/>
        </p:spPr>
      </p:pic>
    </p:spTree>
  </p:cSld>
  <p:clrMapOvr>
    <a:masterClrMapping/>
  </p:clrMapOvr>
  <p:transition>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G:\фоны\730035580.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7170" name="Picture 2" descr="C:\Documents and Settings\П4\Рабочий стол\ОПК Урок Милосердие\0-30589-mediator.jpg"/>
          <p:cNvPicPr>
            <a:picLocks noChangeAspect="1" noChangeArrowheads="1"/>
          </p:cNvPicPr>
          <p:nvPr/>
        </p:nvPicPr>
        <p:blipFill>
          <a:blip r:embed="rId4" cstate="email"/>
          <a:srcRect/>
          <a:stretch>
            <a:fillRect/>
          </a:stretch>
        </p:blipFill>
        <p:spPr bwMode="auto">
          <a:xfrm>
            <a:off x="714348" y="5214950"/>
            <a:ext cx="2200291" cy="1460443"/>
          </a:xfrm>
          <a:prstGeom prst="ellipse">
            <a:avLst/>
          </a:prstGeom>
          <a:ln w="63500" cap="rnd">
            <a:noFill/>
          </a:ln>
          <a:effectLst>
            <a:outerShdw blurRad="63500" sx="102000" sy="102000" algn="ctr" rotWithShape="0">
              <a:prstClr val="black">
                <a:alpha val="40000"/>
              </a:prstClr>
            </a:outerShdw>
          </a:effectLst>
          <a:scene3d>
            <a:camera prst="orthographicFront"/>
            <a:lightRig rig="contrasting" dir="t">
              <a:rot lat="0" lon="0" rev="3000000"/>
            </a:lightRig>
          </a:scene3d>
          <a:sp3d contourW="7620">
            <a:bevelT w="95250" h="31750" prst="artDeco"/>
            <a:contourClr>
              <a:srgbClr val="333333"/>
            </a:contourClr>
          </a:sp3d>
        </p:spPr>
      </p:pic>
      <p:sp>
        <p:nvSpPr>
          <p:cNvPr id="48132" name="Заголовок 3"/>
          <p:cNvSpPr>
            <a:spLocks noGrp="1"/>
          </p:cNvSpPr>
          <p:nvPr>
            <p:ph type="ctrTitle"/>
          </p:nvPr>
        </p:nvSpPr>
        <p:spPr>
          <a:xfrm>
            <a:off x="214313" y="142875"/>
            <a:ext cx="8715375" cy="5724525"/>
          </a:xfrm>
        </p:spPr>
        <p:txBody>
          <a:bodyPr>
            <a:normAutofit fontScale="90000"/>
          </a:bodyPr>
          <a:lstStyle/>
          <a:p>
            <a:pPr>
              <a:lnSpc>
                <a:spcPts val="2463"/>
              </a:lnSpc>
            </a:pPr>
            <a:r>
              <a:rPr lang="ru-RU" sz="1800" smtClean="0"/>
              <a:t/>
            </a:r>
            <a:br>
              <a:rPr lang="ru-RU" sz="1800" smtClean="0"/>
            </a:br>
            <a:r>
              <a:rPr lang="ru-RU" sz="1800" smtClean="0"/>
              <a:t>       </a:t>
            </a:r>
            <a:r>
              <a:rPr lang="ru-RU" sz="2000" b="1" smtClean="0">
                <a:latin typeface="Sylfaen" pitchFamily="18" charset="0"/>
              </a:rPr>
              <a:t>Я проходил по улице... меня остановил нищий, дряхлый старик. </a:t>
            </a:r>
            <a:br>
              <a:rPr lang="ru-RU" sz="2000" b="1" smtClean="0">
                <a:latin typeface="Sylfaen" pitchFamily="18" charset="0"/>
              </a:rPr>
            </a:br>
            <a:r>
              <a:rPr lang="ru-RU" sz="2000" b="1" smtClean="0">
                <a:latin typeface="Sylfaen" pitchFamily="18" charset="0"/>
              </a:rPr>
              <a:t>       Воспалённые, слезливые глаза, посинелые губы, шершавые лохмотья, нечистые раны... О, как безобразно обглодала бедность это несчастное существо! </a:t>
            </a:r>
            <a:br>
              <a:rPr lang="ru-RU" sz="2000" b="1" smtClean="0">
                <a:latin typeface="Sylfaen" pitchFamily="18" charset="0"/>
              </a:rPr>
            </a:br>
            <a:r>
              <a:rPr lang="ru-RU" sz="2000" b="1" smtClean="0">
                <a:latin typeface="Sylfaen" pitchFamily="18" charset="0"/>
              </a:rPr>
              <a:t>       Он протягивал мне красную, опухшую, грязную руку... Он стонал, он мычал о помощи. </a:t>
            </a:r>
            <a:br>
              <a:rPr lang="ru-RU" sz="2000" b="1" smtClean="0">
                <a:latin typeface="Sylfaen" pitchFamily="18" charset="0"/>
              </a:rPr>
            </a:br>
            <a:r>
              <a:rPr lang="ru-RU" sz="2000" b="1" smtClean="0">
                <a:latin typeface="Sylfaen" pitchFamily="18" charset="0"/>
              </a:rPr>
              <a:t>       Я стал шарить у себя во всех карманах... Ни кошелька, ни часов, ни даже платка... Я ничего не взял с собою. </a:t>
            </a:r>
            <a:br>
              <a:rPr lang="ru-RU" sz="2000" b="1" smtClean="0">
                <a:latin typeface="Sylfaen" pitchFamily="18" charset="0"/>
              </a:rPr>
            </a:br>
            <a:r>
              <a:rPr lang="ru-RU" sz="2000" b="1" smtClean="0">
                <a:latin typeface="Sylfaen" pitchFamily="18" charset="0"/>
              </a:rPr>
              <a:t>       А нищий ждал... и протянутая его рука слабо колыхалась и вздрагивала. </a:t>
            </a:r>
            <a:br>
              <a:rPr lang="ru-RU" sz="2000" b="1" smtClean="0">
                <a:latin typeface="Sylfaen" pitchFamily="18" charset="0"/>
              </a:rPr>
            </a:br>
            <a:r>
              <a:rPr lang="ru-RU" sz="2000" b="1" smtClean="0">
                <a:latin typeface="Sylfaen" pitchFamily="18" charset="0"/>
              </a:rPr>
              <a:t>       Потерянный, смущённый, я крепко пожал эту грязную, трепетную руку: «Не взыщи, брат; нет у меня ничего, брат». </a:t>
            </a:r>
            <a:br>
              <a:rPr lang="ru-RU" sz="2000" b="1" smtClean="0">
                <a:latin typeface="Sylfaen" pitchFamily="18" charset="0"/>
              </a:rPr>
            </a:br>
            <a:r>
              <a:rPr lang="ru-RU" sz="2000" b="1" smtClean="0">
                <a:latin typeface="Sylfaen" pitchFamily="18" charset="0"/>
              </a:rPr>
              <a:t>       Нищий уставил на меня свои воспалённые глаза; его синие губы усмехнулись — и он в свою очередь стиснул мои похолодевшие пальцы. </a:t>
            </a:r>
            <a:br>
              <a:rPr lang="ru-RU" sz="2000" b="1" smtClean="0">
                <a:latin typeface="Sylfaen" pitchFamily="18" charset="0"/>
              </a:rPr>
            </a:br>
            <a:r>
              <a:rPr lang="ru-RU" sz="2000" b="1" smtClean="0">
                <a:latin typeface="Sylfaen" pitchFamily="18" charset="0"/>
              </a:rPr>
              <a:t>       — Что же, брат,— прошамкал он,— на том спасибо. Это тоже подаяние,</a:t>
            </a:r>
            <a:br>
              <a:rPr lang="ru-RU" sz="2000" b="1" smtClean="0">
                <a:latin typeface="Sylfaen" pitchFamily="18" charset="0"/>
              </a:rPr>
            </a:br>
            <a:r>
              <a:rPr lang="ru-RU" sz="2000" b="1" smtClean="0">
                <a:latin typeface="Sylfaen" pitchFamily="18" charset="0"/>
              </a:rPr>
              <a:t>                                           брат. </a:t>
            </a:r>
            <a:br>
              <a:rPr lang="ru-RU" sz="2000" b="1" smtClean="0">
                <a:latin typeface="Sylfaen" pitchFamily="18" charset="0"/>
              </a:rPr>
            </a:br>
            <a:r>
              <a:rPr lang="ru-RU" sz="2000" b="1" smtClean="0">
                <a:latin typeface="Sylfaen" pitchFamily="18" charset="0"/>
              </a:rPr>
              <a:t>                                           Я понял, что и я получил подаяние от моего брата.</a:t>
            </a:r>
            <a:r>
              <a:rPr lang="en-US" sz="2000" b="1" smtClean="0">
                <a:latin typeface="Sylfaen" pitchFamily="18" charset="0"/>
              </a:rPr>
              <a:t> </a:t>
            </a:r>
            <a:endParaRPr lang="ru-RU" sz="2000" b="1" smtClean="0">
              <a:latin typeface="Sylfaen" pitchFamily="18" charset="0"/>
            </a:endParaRPr>
          </a:p>
        </p:txBody>
      </p:sp>
      <p:sp>
        <p:nvSpPr>
          <p:cNvPr id="5" name="Подзаголовок 4"/>
          <p:cNvSpPr>
            <a:spLocks noGrp="1"/>
          </p:cNvSpPr>
          <p:nvPr>
            <p:ph type="subTitle" idx="1"/>
          </p:nvPr>
        </p:nvSpPr>
        <p:spPr>
          <a:xfrm>
            <a:off x="2428875" y="6049963"/>
            <a:ext cx="6638925" cy="685800"/>
          </a:xfrm>
        </p:spPr>
        <p:txBody>
          <a:bodyPr>
            <a:normAutofit fontScale="55000" lnSpcReduction="20000"/>
          </a:bodyPr>
          <a:lstStyle/>
          <a:p>
            <a:pPr>
              <a:defRPr/>
            </a:pPr>
            <a:endParaRPr lang="ru-RU" b="1" dirty="0" smtClean="0">
              <a:solidFill>
                <a:srgbClr val="C00000"/>
              </a:solidFill>
            </a:endParaRPr>
          </a:p>
          <a:p>
            <a:pPr algn="r">
              <a:defRPr/>
            </a:pPr>
            <a:r>
              <a:rPr lang="ru-RU" sz="3800" b="1" i="1" dirty="0" smtClean="0">
                <a:solidFill>
                  <a:srgbClr val="C00000"/>
                </a:solidFill>
                <a:latin typeface="Sylfaen" pitchFamily="18" charset="0"/>
              </a:rPr>
              <a:t>Иван Сергеевич Тургенев   «НИЩИЙ»</a:t>
            </a:r>
            <a:endParaRPr lang="ru-RU" sz="3800" i="1" dirty="0" smtClean="0">
              <a:solidFill>
                <a:srgbClr val="C00000"/>
              </a:solidFill>
              <a:latin typeface="Sylfaen" pitchFamily="18" charset="0"/>
            </a:endParaRPr>
          </a:p>
          <a:p>
            <a:pPr>
              <a:defRPr/>
            </a:pPr>
            <a:endParaRPr lang="ru-RU" b="1" dirty="0">
              <a:solidFill>
                <a:schemeClr val="bg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descr="G:\фоны\730035580.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3074" name="Picture 2" descr="C:\Documents and Settings\П4\Рабочий стол\ОПК Урок Милосердие\Старик-нищий. 1869.jpg"/>
          <p:cNvPicPr>
            <a:picLocks noChangeAspect="1" noChangeArrowheads="1"/>
          </p:cNvPicPr>
          <p:nvPr/>
        </p:nvPicPr>
        <p:blipFill>
          <a:blip r:embed="rId4" cstate="email"/>
          <a:srcRect/>
          <a:stretch>
            <a:fillRect/>
          </a:stretch>
        </p:blipFill>
        <p:spPr bwMode="auto">
          <a:xfrm>
            <a:off x="500034" y="571480"/>
            <a:ext cx="3286148" cy="5548318"/>
          </a:xfrm>
          <a:prstGeom prst="rect">
            <a:avLst/>
          </a:prstGeom>
          <a:ln>
            <a:noFill/>
          </a:ln>
          <a:effectLst>
            <a:outerShdw blurRad="63500" sx="102000" sy="102000" algn="ctr" rotWithShape="0">
              <a:prstClr val="black">
                <a:alpha val="40000"/>
              </a:prstClr>
            </a:outerShdw>
            <a:softEdge rad="112500"/>
          </a:effectLst>
          <a:scene3d>
            <a:camera prst="orthographicFront"/>
            <a:lightRig rig="threePt" dir="t"/>
          </a:scene3d>
          <a:sp3d>
            <a:bevelT w="114300" prst="artDeco"/>
          </a:sp3d>
        </p:spPr>
      </p:pic>
      <p:sp>
        <p:nvSpPr>
          <p:cNvPr id="49156" name="Заголовок 3"/>
          <p:cNvSpPr>
            <a:spLocks noGrp="1"/>
          </p:cNvSpPr>
          <p:nvPr>
            <p:ph type="ctrTitle"/>
          </p:nvPr>
        </p:nvSpPr>
        <p:spPr>
          <a:xfrm>
            <a:off x="3571875" y="928688"/>
            <a:ext cx="5429250" cy="5500687"/>
          </a:xfrm>
        </p:spPr>
        <p:txBody>
          <a:bodyPr>
            <a:normAutofit fontScale="90000"/>
          </a:bodyPr>
          <a:lstStyle/>
          <a:p>
            <a:r>
              <a:rPr lang="ru-RU" sz="2000" smtClean="0">
                <a:latin typeface="Sylfaen" pitchFamily="18" charset="0"/>
              </a:rPr>
              <a:t>         </a:t>
            </a:r>
            <a:r>
              <a:rPr lang="ru-RU" sz="2000" b="1" smtClean="0">
                <a:latin typeface="Sylfaen" pitchFamily="18" charset="0"/>
              </a:rPr>
              <a:t>Найдите в тексте описание руки нищего. Как  вы  думаете, почему  писатель  не побрезговал  пожать  её?</a:t>
            </a:r>
            <a:br>
              <a:rPr lang="ru-RU" sz="2000" b="1" smtClean="0">
                <a:latin typeface="Sylfaen" pitchFamily="18" charset="0"/>
              </a:rPr>
            </a:br>
            <a:r>
              <a:rPr lang="ru-RU" sz="2000" b="1" smtClean="0">
                <a:latin typeface="Sylfaen" pitchFamily="18" charset="0"/>
              </a:rPr>
              <a:t/>
            </a:r>
            <a:br>
              <a:rPr lang="ru-RU" sz="2000" b="1" smtClean="0">
                <a:latin typeface="Sylfaen" pitchFamily="18" charset="0"/>
              </a:rPr>
            </a:br>
            <a:r>
              <a:rPr lang="ru-RU" sz="2000" b="1" smtClean="0">
                <a:latin typeface="Sylfaen" pitchFamily="18" charset="0"/>
              </a:rPr>
              <a:t>         Какое слово часто повторяется в рассказе И.С.Тургенева? Почему?</a:t>
            </a:r>
            <a:br>
              <a:rPr lang="ru-RU" sz="2000" b="1" smtClean="0">
                <a:latin typeface="Sylfaen" pitchFamily="18" charset="0"/>
              </a:rPr>
            </a:br>
            <a:r>
              <a:rPr lang="ru-RU" sz="2000" b="1" smtClean="0">
                <a:latin typeface="Sylfaen" pitchFamily="18" charset="0"/>
              </a:rPr>
              <a:t/>
            </a:r>
            <a:br>
              <a:rPr lang="ru-RU" sz="2000" b="1" smtClean="0">
                <a:latin typeface="Sylfaen" pitchFamily="18" charset="0"/>
              </a:rPr>
            </a:br>
            <a:r>
              <a:rPr lang="ru-RU" sz="2000" b="1" smtClean="0">
                <a:solidFill>
                  <a:srgbClr val="FFC000"/>
                </a:solidFill>
                <a:latin typeface="Sylfaen" pitchFamily="18" charset="0"/>
              </a:rPr>
              <a:t>         Почему нищий сказал, что рукопожатие – это «тоже подаяние»?</a:t>
            </a:r>
            <a:br>
              <a:rPr lang="ru-RU" sz="2000" b="1" smtClean="0">
                <a:solidFill>
                  <a:srgbClr val="FFC000"/>
                </a:solidFill>
                <a:latin typeface="Sylfaen" pitchFamily="18" charset="0"/>
              </a:rPr>
            </a:br>
            <a:r>
              <a:rPr lang="ru-RU" sz="2000" b="1" smtClean="0">
                <a:latin typeface="Sylfaen" pitchFamily="18" charset="0"/>
              </a:rPr>
              <a:t/>
            </a:r>
            <a:br>
              <a:rPr lang="ru-RU" sz="2000" b="1" smtClean="0">
                <a:latin typeface="Sylfaen" pitchFamily="18" charset="0"/>
              </a:rPr>
            </a:br>
            <a:r>
              <a:rPr lang="ru-RU" sz="2000" b="1" smtClean="0">
                <a:latin typeface="Sylfaen" pitchFamily="18" charset="0"/>
              </a:rPr>
              <a:t>         Как вы поняли последние слова текста: </a:t>
            </a:r>
            <a:br>
              <a:rPr lang="ru-RU" sz="2000" b="1" smtClean="0">
                <a:latin typeface="Sylfaen" pitchFamily="18" charset="0"/>
              </a:rPr>
            </a:br>
            <a:r>
              <a:rPr lang="ru-RU" sz="2000" b="1" smtClean="0">
                <a:latin typeface="Sylfaen" pitchFamily="18" charset="0"/>
              </a:rPr>
              <a:t>«Я понял, что и я получил подаяние от моего брата»? </a:t>
            </a:r>
            <a:br>
              <a:rPr lang="ru-RU" sz="2000" b="1" smtClean="0">
                <a:latin typeface="Sylfaen" pitchFamily="18" charset="0"/>
              </a:rPr>
            </a:br>
            <a:r>
              <a:rPr lang="ru-RU" sz="2000" b="1" smtClean="0">
                <a:latin typeface="Sylfaen" pitchFamily="18" charset="0"/>
              </a:rPr>
              <a:t>Какое же подаяние получил от нищего И.С. Тургенев?</a:t>
            </a:r>
            <a:br>
              <a:rPr lang="ru-RU" sz="2000" b="1" smtClean="0">
                <a:latin typeface="Sylfaen" pitchFamily="18" charset="0"/>
              </a:rPr>
            </a:br>
            <a:r>
              <a:rPr lang="ru-RU" sz="2000" b="1" smtClean="0">
                <a:latin typeface="Sylfaen" pitchFamily="18" charset="0"/>
              </a:rPr>
              <a:t/>
            </a:r>
            <a:br>
              <a:rPr lang="ru-RU" sz="2000" b="1" smtClean="0">
                <a:latin typeface="Sylfaen" pitchFamily="18" charset="0"/>
              </a:rPr>
            </a:br>
            <a:r>
              <a:rPr lang="ru-RU" sz="2000" b="1" smtClean="0">
                <a:latin typeface="Sylfaen" pitchFamily="18" charset="0"/>
              </a:rPr>
              <a:t>         Значит, прав святой Дорофей, когда говорит, что милостыней человек приносит добро сам себе?</a:t>
            </a:r>
            <a:r>
              <a:rPr lang="ru-RU" sz="2000" smtClean="0">
                <a:latin typeface="Sylfaen" pitchFamily="18" charset="0"/>
              </a:rPr>
              <a:t/>
            </a:r>
            <a:br>
              <a:rPr lang="ru-RU" sz="2000" smtClean="0">
                <a:latin typeface="Sylfaen" pitchFamily="18" charset="0"/>
              </a:rPr>
            </a:br>
            <a:r>
              <a:rPr lang="ru-RU" sz="2000" smtClean="0">
                <a:latin typeface="Sylfaen" pitchFamily="18" charset="0"/>
              </a:rPr>
              <a:t>  </a:t>
            </a:r>
          </a:p>
        </p:txBody>
      </p:sp>
      <p:sp>
        <p:nvSpPr>
          <p:cNvPr id="5" name="Подзаголовок 4"/>
          <p:cNvSpPr>
            <a:spLocks noGrp="1"/>
          </p:cNvSpPr>
          <p:nvPr>
            <p:ph type="subTitle" idx="1"/>
          </p:nvPr>
        </p:nvSpPr>
        <p:spPr>
          <a:xfrm>
            <a:off x="2428875" y="5929313"/>
            <a:ext cx="6638925" cy="928687"/>
          </a:xfrm>
        </p:spPr>
        <p:txBody>
          <a:bodyPr>
            <a:normAutofit/>
          </a:bodyPr>
          <a:lstStyle/>
          <a:p>
            <a:pPr>
              <a:defRPr/>
            </a:pPr>
            <a:endParaRPr lang="ru-RU" dirty="0" smtClean="0"/>
          </a:p>
          <a:p>
            <a:pPr>
              <a:defRPr/>
            </a:pPr>
            <a:endParaRPr lang="ru-RU" sz="3100" b="1" dirty="0" smtClean="0">
              <a:solidFill>
                <a:schemeClr val="bg1"/>
              </a:solidFill>
            </a:endParaRPr>
          </a:p>
          <a:p>
            <a:pPr>
              <a:defRPr/>
            </a:pPr>
            <a:endParaRPr lang="ru-RU"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0179" name="Rectangle 2"/>
          <p:cNvSpPr>
            <a:spLocks noGrp="1" noChangeArrowheads="1"/>
          </p:cNvSpPr>
          <p:nvPr>
            <p:ph type="title"/>
          </p:nvPr>
        </p:nvSpPr>
        <p:spPr/>
        <p:txBody>
          <a:bodyPr/>
          <a:lstStyle/>
          <a:p>
            <a:pPr eaLnBrk="1" hangingPunct="1"/>
            <a:r>
              <a:rPr lang="ru-RU" smtClean="0">
                <a:latin typeface="Sylfaen" pitchFamily="18" charset="0"/>
              </a:rPr>
              <a:t>Подведение итогов</a:t>
            </a:r>
          </a:p>
        </p:txBody>
      </p:sp>
      <p:sp>
        <p:nvSpPr>
          <p:cNvPr id="50180" name="Rectangle 3"/>
          <p:cNvSpPr>
            <a:spLocks noGrp="1" noChangeArrowheads="1"/>
          </p:cNvSpPr>
          <p:nvPr>
            <p:ph type="body" idx="1"/>
          </p:nvPr>
        </p:nvSpPr>
        <p:spPr/>
        <p:txBody>
          <a:bodyPr>
            <a:normAutofit lnSpcReduction="10000"/>
          </a:bodyPr>
          <a:lstStyle/>
          <a:p>
            <a:pPr algn="just" eaLnBrk="1" hangingPunct="1">
              <a:buFontTx/>
              <a:buNone/>
            </a:pPr>
            <a:r>
              <a:rPr lang="ru-RU" smtClean="0">
                <a:latin typeface="Sylfaen" pitchFamily="18" charset="0"/>
              </a:rPr>
              <a:t>   </a:t>
            </a:r>
            <a:r>
              <a:rPr lang="ru-RU" b="1" smtClean="0">
                <a:solidFill>
                  <a:srgbClr val="C00000"/>
                </a:solidFill>
                <a:latin typeface="Sylfaen" pitchFamily="18" charset="0"/>
              </a:rPr>
              <a:t>Может ли милосердие и любовь к ближнему изменить человека? </a:t>
            </a:r>
            <a:r>
              <a:rPr lang="ru-RU" smtClean="0">
                <a:latin typeface="Sylfaen" pitchFamily="18" charset="0"/>
              </a:rPr>
              <a:t>Приведи пример.</a:t>
            </a:r>
          </a:p>
          <a:p>
            <a:pPr eaLnBrk="1" hangingPunct="1">
              <a:buFontTx/>
              <a:buNone/>
            </a:pPr>
            <a:endParaRPr lang="ru-RU" smtClean="0">
              <a:latin typeface="Sylfaen" pitchFamily="18" charset="0"/>
            </a:endParaRPr>
          </a:p>
          <a:p>
            <a:pPr eaLnBrk="1" hangingPunct="1">
              <a:buFontTx/>
              <a:buNone/>
            </a:pPr>
            <a:endParaRPr lang="ru-RU" smtClean="0">
              <a:latin typeface="Sylfaen" pitchFamily="18" charset="0"/>
            </a:endParaRPr>
          </a:p>
          <a:p>
            <a:pPr algn="just" eaLnBrk="1" hangingPunct="1">
              <a:buFontTx/>
              <a:buNone/>
            </a:pPr>
            <a:r>
              <a:rPr lang="ru-RU" b="1" i="1" smtClean="0">
                <a:latin typeface="Sylfaen" pitchFamily="18" charset="0"/>
              </a:rPr>
              <a:t>Продолжить тему милосердия необходимо во внеклассной работе:</a:t>
            </a:r>
          </a:p>
          <a:p>
            <a:pPr algn="just" eaLnBrk="1" hangingPunct="1">
              <a:buFontTx/>
              <a:buNone/>
            </a:pPr>
            <a:r>
              <a:rPr lang="ru-RU" b="1" i="1" smtClean="0">
                <a:latin typeface="Sylfaen" pitchFamily="18" charset="0"/>
              </a:rPr>
              <a:t>Акции, мероприятия («Спешите делать добрые дела»  и другие)</a:t>
            </a:r>
          </a:p>
          <a:p>
            <a:pPr eaLnBrk="1" hangingPunct="1">
              <a:buFontTx/>
              <a:buNone/>
            </a:pPr>
            <a:endParaRPr lang="ru-RU" smtClean="0">
              <a:latin typeface="Sylfaen" pitchFamily="18" charset="0"/>
            </a:endParaRPr>
          </a:p>
        </p:txBody>
      </p:sp>
      <p:pic>
        <p:nvPicPr>
          <p:cNvPr id="49157" name="Picture 5" descr="F:\К заповедям рисунки\10-zapov01.jpg"/>
          <p:cNvPicPr>
            <a:picLocks noChangeAspect="1" noChangeArrowheads="1"/>
          </p:cNvPicPr>
          <p:nvPr/>
        </p:nvPicPr>
        <p:blipFill>
          <a:blip r:embed="rId3" cstate="email"/>
          <a:srcRect/>
          <a:stretch>
            <a:fillRect/>
          </a:stretch>
        </p:blipFill>
        <p:spPr bwMode="auto">
          <a:xfrm>
            <a:off x="4066202" y="2786058"/>
            <a:ext cx="1043012" cy="1629905"/>
          </a:xfrm>
          <a:prstGeom prst="rect">
            <a:avLst/>
          </a:prstGeom>
          <a:noFill/>
          <a:effectLst>
            <a:softEdge rad="63500"/>
          </a:effec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03" name="Rectangle 2"/>
          <p:cNvSpPr>
            <a:spLocks noGrp="1" noChangeArrowheads="1"/>
          </p:cNvSpPr>
          <p:nvPr>
            <p:ph type="title"/>
          </p:nvPr>
        </p:nvSpPr>
        <p:spPr>
          <a:xfrm>
            <a:off x="457200" y="214313"/>
            <a:ext cx="8229600" cy="714375"/>
          </a:xfrm>
        </p:spPr>
        <p:txBody>
          <a:bodyPr/>
          <a:lstStyle/>
          <a:p>
            <a:pPr eaLnBrk="1" hangingPunct="1"/>
            <a:r>
              <a:rPr lang="ru-RU" sz="2800" b="1" smtClean="0">
                <a:latin typeface="Sylfaen" pitchFamily="18" charset="0"/>
              </a:rPr>
              <a:t>Урок 14. </a:t>
            </a:r>
          </a:p>
        </p:txBody>
      </p:sp>
      <p:sp>
        <p:nvSpPr>
          <p:cNvPr id="51204" name="Rectangle 3"/>
          <p:cNvSpPr>
            <a:spLocks noGrp="1" noChangeArrowheads="1"/>
          </p:cNvSpPr>
          <p:nvPr>
            <p:ph type="body" idx="1"/>
          </p:nvPr>
        </p:nvSpPr>
        <p:spPr>
          <a:xfrm>
            <a:off x="457200" y="857250"/>
            <a:ext cx="8229600" cy="5268913"/>
          </a:xfrm>
        </p:spPr>
        <p:txBody>
          <a:bodyPr/>
          <a:lstStyle/>
          <a:p>
            <a:pPr algn="ctr" eaLnBrk="1" hangingPunct="1">
              <a:buFontTx/>
              <a:buNone/>
            </a:pPr>
            <a:r>
              <a:rPr lang="ru-RU" b="1" smtClean="0">
                <a:latin typeface="Sylfaen" pitchFamily="18" charset="0"/>
              </a:rPr>
              <a:t>Тема урока: Храм.</a:t>
            </a:r>
          </a:p>
        </p:txBody>
      </p:sp>
      <p:pic>
        <p:nvPicPr>
          <p:cNvPr id="51205" name="Picture 2" descr="G:\Мои рисунки\G30_rk06.jpg"/>
          <p:cNvPicPr>
            <a:picLocks noChangeAspect="1" noChangeArrowheads="1"/>
          </p:cNvPicPr>
          <p:nvPr/>
        </p:nvPicPr>
        <p:blipFill>
          <a:blip r:embed="rId3">
            <a:lum bright="-10000" contrast="20000"/>
          </a:blip>
          <a:srcRect/>
          <a:stretch>
            <a:fillRect/>
          </a:stretch>
        </p:blipFill>
        <p:spPr bwMode="auto">
          <a:xfrm>
            <a:off x="2074863" y="1428750"/>
            <a:ext cx="5068887" cy="5056188"/>
          </a:xfrm>
          <a:prstGeom prst="rect">
            <a:avLst/>
          </a:prstGeom>
          <a:noFill/>
          <a:ln w="9525">
            <a:solidFill>
              <a:srgbClr val="C00000"/>
            </a:solid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2227" name="Rectangle 2"/>
          <p:cNvSpPr>
            <a:spLocks noGrp="1" noChangeArrowheads="1"/>
          </p:cNvSpPr>
          <p:nvPr>
            <p:ph type="title"/>
          </p:nvPr>
        </p:nvSpPr>
        <p:spPr>
          <a:xfrm>
            <a:off x="457200" y="500063"/>
            <a:ext cx="8229600" cy="917575"/>
          </a:xfrm>
        </p:spPr>
        <p:txBody>
          <a:bodyPr>
            <a:normAutofit fontScale="90000"/>
          </a:bodyPr>
          <a:lstStyle/>
          <a:p>
            <a:pPr algn="l" eaLnBrk="1" hangingPunct="1"/>
            <a:r>
              <a:rPr lang="ru-RU" sz="2800" b="1" u="sng" smtClean="0">
                <a:latin typeface="Sylfaen" pitchFamily="18" charset="0"/>
              </a:rPr>
              <a:t>Цель урока: </a:t>
            </a:r>
            <a:r>
              <a:rPr lang="ru-RU" sz="2800" b="1" smtClean="0">
                <a:latin typeface="Sylfaen" pitchFamily="18" charset="0"/>
              </a:rPr>
              <a:t/>
            </a:r>
            <a:br>
              <a:rPr lang="ru-RU" sz="2800" b="1" smtClean="0">
                <a:latin typeface="Sylfaen" pitchFamily="18" charset="0"/>
              </a:rPr>
            </a:br>
            <a:r>
              <a:rPr lang="ru-RU" sz="2800" smtClean="0">
                <a:latin typeface="Sylfaen" pitchFamily="18" charset="0"/>
              </a:rPr>
              <a:t>Познакомить</a:t>
            </a:r>
            <a:r>
              <a:rPr lang="ru-RU" sz="2800" b="1" smtClean="0">
                <a:latin typeface="Sylfaen" pitchFamily="18" charset="0"/>
              </a:rPr>
              <a:t> </a:t>
            </a:r>
            <a:r>
              <a:rPr lang="ru-RU" sz="2800" smtClean="0">
                <a:latin typeface="Sylfaen" pitchFamily="18" charset="0"/>
              </a:rPr>
              <a:t>учащихся с внутренним устройством православного храма и традициями поведения в нем. </a:t>
            </a:r>
          </a:p>
        </p:txBody>
      </p:sp>
      <p:sp>
        <p:nvSpPr>
          <p:cNvPr id="52228" name="Rectangle 3"/>
          <p:cNvSpPr>
            <a:spLocks noGrp="1" noChangeArrowheads="1"/>
          </p:cNvSpPr>
          <p:nvPr>
            <p:ph type="body" idx="1"/>
          </p:nvPr>
        </p:nvSpPr>
        <p:spPr>
          <a:xfrm>
            <a:off x="457200" y="2000250"/>
            <a:ext cx="8382000" cy="4400550"/>
          </a:xfrm>
        </p:spPr>
        <p:txBody>
          <a:bodyPr/>
          <a:lstStyle/>
          <a:p>
            <a:pPr algn="just" eaLnBrk="1" hangingPunct="1">
              <a:lnSpc>
                <a:spcPct val="90000"/>
              </a:lnSpc>
              <a:buFontTx/>
              <a:buNone/>
            </a:pPr>
            <a:r>
              <a:rPr lang="ru-RU" sz="2800" b="1" i="1" smtClean="0">
                <a:latin typeface="Sylfaen" pitchFamily="18" charset="0"/>
              </a:rPr>
              <a:t>Задачи урока:</a:t>
            </a:r>
            <a:r>
              <a:rPr lang="ru-RU" sz="2800" smtClean="0">
                <a:latin typeface="Sylfaen" pitchFamily="18" charset="0"/>
              </a:rPr>
              <a:t> </a:t>
            </a:r>
          </a:p>
          <a:p>
            <a:pPr algn="just" eaLnBrk="1" hangingPunct="1">
              <a:lnSpc>
                <a:spcPct val="90000"/>
              </a:lnSpc>
              <a:buFontTx/>
              <a:buNone/>
            </a:pPr>
            <a:r>
              <a:rPr lang="ru-RU" sz="2800" b="1" smtClean="0">
                <a:latin typeface="Sylfaen" pitchFamily="18" charset="0"/>
              </a:rPr>
              <a:t>Обучающая:</a:t>
            </a:r>
            <a:r>
              <a:rPr lang="ru-RU" sz="2800" smtClean="0">
                <a:latin typeface="Sylfaen" pitchFamily="18" charset="0"/>
              </a:rPr>
              <a:t> узнать о назначении и устройстве православного храма</a:t>
            </a:r>
          </a:p>
          <a:p>
            <a:pPr algn="just" eaLnBrk="1" hangingPunct="1">
              <a:lnSpc>
                <a:spcPct val="90000"/>
              </a:lnSpc>
              <a:buFontTx/>
              <a:buNone/>
            </a:pPr>
            <a:r>
              <a:rPr lang="ru-RU" sz="2800" b="1" smtClean="0">
                <a:latin typeface="Sylfaen" pitchFamily="18" charset="0"/>
              </a:rPr>
              <a:t>Развивающая:</a:t>
            </a:r>
            <a:r>
              <a:rPr lang="ru-RU" sz="2800" smtClean="0">
                <a:latin typeface="Sylfaen" pitchFamily="18" charset="0"/>
              </a:rPr>
              <a:t> осознать, что в культуре имеются запреты, выполнение которых способствует развитию внутреннего мира человека; </a:t>
            </a:r>
          </a:p>
          <a:p>
            <a:pPr algn="just" eaLnBrk="1" hangingPunct="1">
              <a:lnSpc>
                <a:spcPct val="90000"/>
              </a:lnSpc>
              <a:buFontTx/>
              <a:buNone/>
            </a:pPr>
            <a:r>
              <a:rPr lang="ru-RU" sz="2800" b="1" smtClean="0">
                <a:latin typeface="Sylfaen" pitchFamily="18" charset="0"/>
              </a:rPr>
              <a:t>Воспитывающая:</a:t>
            </a:r>
            <a:r>
              <a:rPr lang="ru-RU" sz="2800" smtClean="0">
                <a:latin typeface="Sylfaen" pitchFamily="18" charset="0"/>
              </a:rPr>
              <a:t> усвоить уважительное отношение к нормам, правилам и запретам, хранящимся в культуре; научиться правилам поведения в храме.</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3251" name="Rectangle 2"/>
          <p:cNvSpPr>
            <a:spLocks noGrp="1" noChangeArrowheads="1"/>
          </p:cNvSpPr>
          <p:nvPr>
            <p:ph type="title"/>
          </p:nvPr>
        </p:nvSpPr>
        <p:spPr/>
        <p:txBody>
          <a:bodyPr>
            <a:normAutofit fontScale="90000"/>
          </a:bodyPr>
          <a:lstStyle/>
          <a:p>
            <a:pPr eaLnBrk="1" hangingPunct="1"/>
            <a:r>
              <a:rPr lang="ru-RU" sz="2400" b="1" i="1" smtClean="0">
                <a:latin typeface="Sylfaen" pitchFamily="18" charset="0"/>
              </a:rPr>
              <a:t>Ключевые понятия урока:</a:t>
            </a:r>
            <a:r>
              <a:rPr lang="ru-RU" sz="2400" smtClean="0">
                <a:latin typeface="Sylfaen" pitchFamily="18" charset="0"/>
              </a:rPr>
              <a:t> </a:t>
            </a:r>
            <a:br>
              <a:rPr lang="ru-RU" sz="2400" smtClean="0">
                <a:latin typeface="Sylfaen" pitchFamily="18" charset="0"/>
              </a:rPr>
            </a:br>
            <a:r>
              <a:rPr lang="ru-RU" sz="2400" smtClean="0">
                <a:latin typeface="Sylfaen" pitchFamily="18" charset="0"/>
              </a:rPr>
              <a:t>икона, иконостас, Царские врата, алтарь, Богоматерь. </a:t>
            </a:r>
            <a:br>
              <a:rPr lang="ru-RU" sz="2400" smtClean="0">
                <a:latin typeface="Sylfaen" pitchFamily="18" charset="0"/>
              </a:rPr>
            </a:br>
            <a:r>
              <a:rPr lang="ru-RU" sz="2400" b="1" smtClean="0">
                <a:latin typeface="Sylfaen" pitchFamily="18" charset="0"/>
              </a:rPr>
              <a:t>Новые слова</a:t>
            </a:r>
            <a:r>
              <a:rPr lang="ru-RU" sz="2400" smtClean="0">
                <a:latin typeface="Sylfaen" pitchFamily="18" charset="0"/>
              </a:rPr>
              <a:t>:  священник, кадило, канун, панихидный столик, поминальные записки</a:t>
            </a:r>
          </a:p>
        </p:txBody>
      </p:sp>
      <p:pic>
        <p:nvPicPr>
          <p:cNvPr id="53252" name="Picture 4" descr="shema_hrama"/>
          <p:cNvPicPr>
            <a:picLocks noChangeAspect="1" noChangeArrowheads="1"/>
          </p:cNvPicPr>
          <p:nvPr>
            <p:ph type="body" idx="1"/>
          </p:nvPr>
        </p:nvPicPr>
        <p:blipFill>
          <a:blip r:embed="rId3"/>
          <a:srcRect/>
          <a:stretch>
            <a:fillRect/>
          </a:stretch>
        </p:blipFill>
        <p:spPr>
          <a:xfrm>
            <a:off x="2714625" y="1571625"/>
            <a:ext cx="3703638" cy="4724400"/>
          </a:xfr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4275" name="Rectangle 2"/>
          <p:cNvSpPr>
            <a:spLocks noGrp="1" noChangeArrowheads="1"/>
          </p:cNvSpPr>
          <p:nvPr>
            <p:ph type="title"/>
          </p:nvPr>
        </p:nvSpPr>
        <p:spPr/>
        <p:txBody>
          <a:bodyPr>
            <a:normAutofit fontScale="90000"/>
          </a:bodyPr>
          <a:lstStyle/>
          <a:p>
            <a:pPr eaLnBrk="1" hangingPunct="1"/>
            <a:r>
              <a:rPr lang="ru-RU" sz="2400" b="1" i="1" smtClean="0">
                <a:latin typeface="Sylfaen" pitchFamily="18" charset="0"/>
              </a:rPr>
              <a:t>Вопросы для повторения:</a:t>
            </a:r>
            <a:r>
              <a:rPr lang="ru-RU" sz="2400" smtClean="0">
                <a:latin typeface="Sylfaen" pitchFamily="18" charset="0"/>
              </a:rPr>
              <a:t/>
            </a:r>
            <a:br>
              <a:rPr lang="ru-RU" sz="2400" smtClean="0">
                <a:latin typeface="Sylfaen" pitchFamily="18" charset="0"/>
              </a:rPr>
            </a:br>
            <a:r>
              <a:rPr lang="ru-RU" sz="2400" smtClean="0">
                <a:latin typeface="Sylfaen" pitchFamily="18" charset="0"/>
              </a:rPr>
              <a:t>Сформулируйте «золотое правило этики».</a:t>
            </a:r>
            <a:br>
              <a:rPr lang="ru-RU" sz="2400" smtClean="0">
                <a:latin typeface="Sylfaen" pitchFamily="18" charset="0"/>
              </a:rPr>
            </a:br>
            <a:r>
              <a:rPr lang="ru-RU" sz="2400" smtClean="0">
                <a:latin typeface="Sylfaen" pitchFamily="18" charset="0"/>
              </a:rPr>
              <a:t>Что помогает уберечь себя от осуждения?</a:t>
            </a:r>
          </a:p>
        </p:txBody>
      </p:sp>
      <p:sp>
        <p:nvSpPr>
          <p:cNvPr id="54276" name="Rectangle 3"/>
          <p:cNvSpPr>
            <a:spLocks noGrp="1" noChangeArrowheads="1"/>
          </p:cNvSpPr>
          <p:nvPr>
            <p:ph type="body" idx="1"/>
          </p:nvPr>
        </p:nvSpPr>
        <p:spPr/>
        <p:txBody>
          <a:bodyPr/>
          <a:lstStyle/>
          <a:p>
            <a:pPr eaLnBrk="1" hangingPunct="1">
              <a:buFontTx/>
              <a:buNone/>
            </a:pPr>
            <a:endParaRPr lang="ru-RU" sz="2800" b="1" i="1" smtClean="0">
              <a:latin typeface="Sylfaen" pitchFamily="18" charset="0"/>
            </a:endParaRPr>
          </a:p>
          <a:p>
            <a:pPr eaLnBrk="1" hangingPunct="1">
              <a:buFontTx/>
              <a:buNone/>
            </a:pPr>
            <a:r>
              <a:rPr lang="ru-RU" sz="2800" b="1" i="1" smtClean="0">
                <a:latin typeface="Sylfaen" pitchFamily="18" charset="0"/>
              </a:rPr>
              <a:t>Вопросы пробуждающие интерес к теме:</a:t>
            </a:r>
            <a:endParaRPr lang="ru-RU" sz="2800" smtClean="0">
              <a:latin typeface="Sylfaen" pitchFamily="18" charset="0"/>
            </a:endParaRPr>
          </a:p>
          <a:p>
            <a:pPr algn="just" eaLnBrk="1" hangingPunct="1">
              <a:buFontTx/>
              <a:buNone/>
            </a:pPr>
            <a:r>
              <a:rPr lang="ru-RU" sz="2800" smtClean="0">
                <a:latin typeface="Sylfaen" pitchFamily="18" charset="0"/>
              </a:rPr>
              <a:t>- Наверное, вы знаете, что в нашей стране существуют посольства других стран. Как вы думаете, что можно было бы назвать посольством Царства Небесного на земле?</a:t>
            </a:r>
          </a:p>
          <a:p>
            <a:pPr algn="just" eaLnBrk="1" hangingPunct="1">
              <a:buFontTx/>
              <a:buNone/>
            </a:pPr>
            <a:r>
              <a:rPr lang="ru-RU" sz="2800" smtClean="0">
                <a:latin typeface="Sylfaen" pitchFamily="18" charset="0"/>
              </a:rPr>
              <a:t>- </a:t>
            </a:r>
            <a:r>
              <a:rPr lang="ru-RU" sz="2800" b="1" smtClean="0">
                <a:latin typeface="Sylfaen" pitchFamily="18" charset="0"/>
              </a:rPr>
              <a:t>Сколько лет храму в вашем городе? Что вы можете рассказать о храме вашего города?</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219" name="Rectangle 2"/>
          <p:cNvSpPr>
            <a:spLocks noGrp="1" noChangeArrowheads="1"/>
          </p:cNvSpPr>
          <p:nvPr>
            <p:ph type="title"/>
          </p:nvPr>
        </p:nvSpPr>
        <p:spPr>
          <a:xfrm>
            <a:off x="457200" y="571500"/>
            <a:ext cx="8686800" cy="846138"/>
          </a:xfrm>
        </p:spPr>
        <p:txBody>
          <a:bodyPr>
            <a:normAutofit fontScale="90000"/>
          </a:bodyPr>
          <a:lstStyle/>
          <a:p>
            <a:pPr eaLnBrk="1" hangingPunct="1"/>
            <a:r>
              <a:rPr lang="ru-RU" sz="4000" b="1" i="1" smtClean="0">
                <a:latin typeface="Sylfaen" pitchFamily="18" charset="0"/>
              </a:rPr>
              <a:t>Вопросы учителя, пробуждающие интерес к теме:</a:t>
            </a:r>
            <a:r>
              <a:rPr lang="ru-RU" sz="4000" smtClean="0">
                <a:latin typeface="Sylfaen" pitchFamily="18" charset="0"/>
              </a:rPr>
              <a:t/>
            </a:r>
            <a:br>
              <a:rPr lang="ru-RU" sz="4000" smtClean="0">
                <a:latin typeface="Sylfaen" pitchFamily="18" charset="0"/>
              </a:rPr>
            </a:br>
            <a:endParaRPr lang="ru-RU" sz="4000" smtClean="0">
              <a:latin typeface="Sylfaen" pitchFamily="18" charset="0"/>
            </a:endParaRPr>
          </a:p>
        </p:txBody>
      </p:sp>
      <p:sp>
        <p:nvSpPr>
          <p:cNvPr id="9220" name="Rectangle 3"/>
          <p:cNvSpPr>
            <a:spLocks noGrp="1" noChangeArrowheads="1"/>
          </p:cNvSpPr>
          <p:nvPr>
            <p:ph type="body" idx="1"/>
          </p:nvPr>
        </p:nvSpPr>
        <p:spPr/>
        <p:txBody>
          <a:bodyPr/>
          <a:lstStyle/>
          <a:p>
            <a:pPr algn="just" eaLnBrk="1" hangingPunct="1"/>
            <a:r>
              <a:rPr lang="ru-RU" sz="2800" smtClean="0">
                <a:latin typeface="Sylfaen" pitchFamily="18" charset="0"/>
              </a:rPr>
              <a:t>Многие философы в истории человечества формулировали  правила, которые люди должны выполнять, для того, чтобы в обществе был порядок. Попытайтесь и вы сформулировать правила, чтобы помочь людям организовать их совместную жизнь. </a:t>
            </a:r>
          </a:p>
          <a:p>
            <a:pPr algn="just" eaLnBrk="1" hangingPunct="1"/>
            <a:r>
              <a:rPr lang="ru-RU" sz="2800" b="1" smtClean="0">
                <a:solidFill>
                  <a:srgbClr val="C00000"/>
                </a:solidFill>
                <a:latin typeface="Sylfaen" pitchFamily="18" charset="0"/>
              </a:rPr>
              <a:t>Как вы считаете, забота о «здоровье» души делает жизнь человека интереснее или скучнее?</a:t>
            </a:r>
            <a:r>
              <a:rPr lang="ru-RU" sz="2800" smtClean="0">
                <a:latin typeface="Sylfaen" pitchFamily="18" charset="0"/>
              </a:rPr>
              <a:t> Свой ответ поясните.</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5299" name="Rectangle 2"/>
          <p:cNvSpPr>
            <a:spLocks noGrp="1" noChangeArrowheads="1"/>
          </p:cNvSpPr>
          <p:nvPr>
            <p:ph type="title"/>
          </p:nvPr>
        </p:nvSpPr>
        <p:spPr/>
        <p:txBody>
          <a:bodyPr>
            <a:normAutofit fontScale="90000"/>
          </a:bodyPr>
          <a:lstStyle/>
          <a:p>
            <a:pPr eaLnBrk="1" hangingPunct="1"/>
            <a:r>
              <a:rPr lang="ru-RU" sz="4000" b="1" smtClean="0">
                <a:latin typeface="Sylfaen" pitchFamily="18" charset="0"/>
              </a:rPr>
              <a:t>Ход урока</a:t>
            </a:r>
            <a:br>
              <a:rPr lang="ru-RU" sz="4000" b="1" smtClean="0">
                <a:latin typeface="Sylfaen" pitchFamily="18" charset="0"/>
              </a:rPr>
            </a:br>
            <a:endParaRPr lang="ru-RU" sz="4000" b="1" smtClean="0">
              <a:latin typeface="Sylfaen" pitchFamily="18" charset="0"/>
            </a:endParaRPr>
          </a:p>
        </p:txBody>
      </p:sp>
      <p:sp>
        <p:nvSpPr>
          <p:cNvPr id="55300" name="Rectangle 3"/>
          <p:cNvSpPr>
            <a:spLocks noGrp="1" noChangeArrowheads="1"/>
          </p:cNvSpPr>
          <p:nvPr>
            <p:ph type="body" idx="1"/>
          </p:nvPr>
        </p:nvSpPr>
        <p:spPr>
          <a:xfrm>
            <a:off x="457200" y="1143000"/>
            <a:ext cx="8472488" cy="4983163"/>
          </a:xfrm>
        </p:spPr>
        <p:txBody>
          <a:bodyPr/>
          <a:lstStyle/>
          <a:p>
            <a:pPr eaLnBrk="1" hangingPunct="1">
              <a:buFontTx/>
              <a:buNone/>
            </a:pPr>
            <a:r>
              <a:rPr lang="ru-RU" b="1" smtClean="0">
                <a:latin typeface="Sylfaen" pitchFamily="18" charset="0"/>
              </a:rPr>
              <a:t>Выявление восприятия, мотивация.</a:t>
            </a:r>
          </a:p>
          <a:p>
            <a:pPr eaLnBrk="1" hangingPunct="1">
              <a:buFontTx/>
              <a:buNone/>
            </a:pPr>
            <a:r>
              <a:rPr lang="ru-RU" b="1" smtClean="0">
                <a:latin typeface="Sylfaen" pitchFamily="18" charset="0"/>
              </a:rPr>
              <a:t>Самостоятельное размышление </a:t>
            </a:r>
          </a:p>
          <a:p>
            <a:pPr eaLnBrk="1" hangingPunct="1"/>
            <a:r>
              <a:rPr lang="ru-RU" sz="2800" smtClean="0">
                <a:latin typeface="Sylfaen" pitchFamily="18" charset="0"/>
              </a:rPr>
              <a:t>Вам уже приходилось бывать в православных храмах?</a:t>
            </a:r>
          </a:p>
          <a:p>
            <a:pPr eaLnBrk="1" hangingPunct="1"/>
            <a:r>
              <a:rPr lang="ru-RU" sz="2800" smtClean="0">
                <a:latin typeface="Sylfaen" pitchFamily="18" charset="0"/>
              </a:rPr>
              <a:t>Можно ли назвать природу прекраснейшим храмом Божьим?</a:t>
            </a:r>
          </a:p>
          <a:p>
            <a:pPr eaLnBrk="1" hangingPunct="1">
              <a:buFont typeface="Arial" charset="0"/>
              <a:buNone/>
            </a:pPr>
            <a:r>
              <a:rPr lang="ru-RU" sz="2800" b="1" smtClean="0">
                <a:solidFill>
                  <a:srgbClr val="C00000"/>
                </a:solidFill>
                <a:latin typeface="Sylfaen" pitchFamily="18" charset="0"/>
              </a:rPr>
              <a:t>Храм – это дом, посвящённый христианами Богу.</a:t>
            </a:r>
          </a:p>
          <a:p>
            <a:pPr eaLnBrk="1" hangingPunct="1">
              <a:buFont typeface="Arial" charset="0"/>
              <a:buNone/>
            </a:pPr>
            <a:r>
              <a:rPr lang="ru-RU" sz="2800" b="1" smtClean="0">
                <a:solidFill>
                  <a:srgbClr val="C00000"/>
                </a:solidFill>
                <a:latin typeface="Sylfaen" pitchFamily="18" charset="0"/>
              </a:rPr>
              <a:t>Они приходят в храм для того, чтобы общаться с Богом.</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6323" name="Picture 4" descr="G:\храм скан\img468.jpg"/>
          <p:cNvPicPr>
            <a:picLocks noChangeAspect="1" noChangeArrowheads="1"/>
          </p:cNvPicPr>
          <p:nvPr/>
        </p:nvPicPr>
        <p:blipFill>
          <a:blip r:embed="rId3"/>
          <a:srcRect/>
          <a:stretch>
            <a:fillRect/>
          </a:stretch>
        </p:blipFill>
        <p:spPr bwMode="auto">
          <a:xfrm>
            <a:off x="1285875" y="1000125"/>
            <a:ext cx="6643688" cy="5029200"/>
          </a:xfrm>
          <a:prstGeom prst="rect">
            <a:avLst/>
          </a:prstGeom>
          <a:noFill/>
          <a:ln w="9525">
            <a:solidFill>
              <a:srgbClr val="C00000"/>
            </a:solidFill>
            <a:miter lim="800000"/>
            <a:headEnd/>
            <a:tailEnd/>
          </a:ln>
        </p:spPr>
      </p:pic>
      <p:sp>
        <p:nvSpPr>
          <p:cNvPr id="56324" name="Rectangle 2"/>
          <p:cNvSpPr>
            <a:spLocks noGrp="1" noChangeArrowheads="1"/>
          </p:cNvSpPr>
          <p:nvPr>
            <p:ph type="title"/>
          </p:nvPr>
        </p:nvSpPr>
        <p:spPr>
          <a:xfrm>
            <a:off x="0" y="785813"/>
            <a:ext cx="9144000" cy="428625"/>
          </a:xfrm>
        </p:spPr>
        <p:txBody>
          <a:bodyPr>
            <a:normAutofit fontScale="90000"/>
          </a:bodyPr>
          <a:lstStyle/>
          <a:p>
            <a:pPr eaLnBrk="1" hangingPunct="1"/>
            <a:r>
              <a:rPr lang="ru-RU" sz="3200" smtClean="0">
                <a:latin typeface="Sylfaen" pitchFamily="18" charset="0"/>
              </a:rPr>
              <a:t>Просмотр Видеофильма</a:t>
            </a:r>
            <a:br>
              <a:rPr lang="ru-RU" sz="3200" smtClean="0">
                <a:latin typeface="Sylfaen" pitchFamily="18" charset="0"/>
              </a:rPr>
            </a:br>
            <a:r>
              <a:rPr lang="ru-RU" sz="3200" b="1" smtClean="0">
                <a:latin typeface="Sylfaen" pitchFamily="18" charset="0"/>
              </a:rPr>
              <a:t>«Храм и его устройство»</a:t>
            </a:r>
            <a:br>
              <a:rPr lang="ru-RU" sz="3200" b="1" smtClean="0">
                <a:latin typeface="Sylfaen" pitchFamily="18" charset="0"/>
              </a:rPr>
            </a:br>
            <a:r>
              <a:rPr lang="ru-RU" sz="3200" b="1" smtClean="0">
                <a:latin typeface="Sylfaen" pitchFamily="18" charset="0"/>
              </a:rPr>
              <a:t/>
            </a:r>
            <a:br>
              <a:rPr lang="ru-RU" sz="3200" b="1" smtClean="0">
                <a:latin typeface="Sylfaen" pitchFamily="18" charset="0"/>
              </a:rPr>
            </a:br>
            <a:endParaRPr lang="ru-RU" sz="3200" smtClean="0">
              <a:latin typeface="Sylfaen" pitchFamily="18" charset="0"/>
            </a:endParaRPr>
          </a:p>
        </p:txBody>
      </p:sp>
      <p:sp>
        <p:nvSpPr>
          <p:cNvPr id="65539" name="Rectangle 3"/>
          <p:cNvSpPr>
            <a:spLocks noGrp="1" noChangeArrowheads="1"/>
          </p:cNvSpPr>
          <p:nvPr>
            <p:ph idx="1"/>
          </p:nvPr>
        </p:nvSpPr>
        <p:spPr>
          <a:xfrm>
            <a:off x="214313" y="1571625"/>
            <a:ext cx="8643937" cy="4525963"/>
          </a:xfrm>
        </p:spPr>
        <p:txBody>
          <a:bodyPr>
            <a:normAutofit fontScale="92500"/>
          </a:bodyPr>
          <a:lstStyle/>
          <a:p>
            <a:pPr algn="ctr" eaLnBrk="1" hangingPunct="1">
              <a:buFontTx/>
              <a:buNone/>
              <a:defRPr/>
            </a:pPr>
            <a:endParaRPr lang="ru-RU" sz="2400" b="1" dirty="0" smtClean="0">
              <a:latin typeface="Sylfaen" pitchFamily="18" charset="0"/>
            </a:endParaRPr>
          </a:p>
          <a:p>
            <a:pPr algn="ctr" eaLnBrk="1" hangingPunct="1">
              <a:buFontTx/>
              <a:buNone/>
              <a:defRPr/>
            </a:pPr>
            <a:endParaRPr lang="ru-RU" sz="2400" b="1" dirty="0" smtClean="0">
              <a:latin typeface="Sylfaen" pitchFamily="18" charset="0"/>
            </a:endParaRPr>
          </a:p>
          <a:p>
            <a:pPr algn="ctr" eaLnBrk="1" hangingPunct="1">
              <a:buFontTx/>
              <a:buNone/>
              <a:defRPr/>
            </a:pPr>
            <a:endParaRPr lang="ru-RU" sz="2400" b="1" dirty="0" smtClean="0">
              <a:latin typeface="Sylfaen" pitchFamily="18" charset="0"/>
            </a:endParaRPr>
          </a:p>
          <a:p>
            <a:pPr algn="ctr" eaLnBrk="1" hangingPunct="1">
              <a:buFontTx/>
              <a:buNone/>
              <a:defRPr/>
            </a:pPr>
            <a:endParaRPr lang="ru-RU" sz="2400" b="1" dirty="0" smtClean="0">
              <a:latin typeface="Sylfaen" pitchFamily="18" charset="0"/>
            </a:endParaRPr>
          </a:p>
          <a:p>
            <a:pPr algn="ctr" eaLnBrk="1" hangingPunct="1">
              <a:buFontTx/>
              <a:buNone/>
              <a:defRPr/>
            </a:pPr>
            <a:endParaRPr lang="ru-RU" sz="2400" b="1" dirty="0" smtClean="0">
              <a:latin typeface="Sylfaen" pitchFamily="18" charset="0"/>
            </a:endParaRPr>
          </a:p>
          <a:p>
            <a:pPr algn="ctr" eaLnBrk="1" hangingPunct="1">
              <a:buFontTx/>
              <a:buNone/>
              <a:defRPr/>
            </a:pPr>
            <a:endParaRPr lang="ru-RU" sz="2400" b="1" dirty="0" smtClean="0">
              <a:latin typeface="Sylfaen" pitchFamily="18" charset="0"/>
            </a:endParaRPr>
          </a:p>
          <a:p>
            <a:pPr algn="ctr" eaLnBrk="1" hangingPunct="1">
              <a:buFontTx/>
              <a:buNone/>
              <a:defRPr/>
            </a:pPr>
            <a:endParaRPr lang="ru-RU" sz="2400" b="1" dirty="0" smtClean="0">
              <a:latin typeface="Sylfaen" pitchFamily="18" charset="0"/>
            </a:endParaRPr>
          </a:p>
          <a:p>
            <a:pPr algn="ctr" eaLnBrk="1" hangingPunct="1">
              <a:buFontTx/>
              <a:buNone/>
              <a:defRPr/>
            </a:pPr>
            <a:endParaRPr lang="ru-RU" sz="2400" b="1" dirty="0" smtClean="0">
              <a:latin typeface="Sylfaen" pitchFamily="18" charset="0"/>
            </a:endParaRPr>
          </a:p>
          <a:p>
            <a:pPr algn="ctr" eaLnBrk="1" hangingPunct="1">
              <a:buFontTx/>
              <a:buNone/>
              <a:defRPr/>
            </a:pPr>
            <a:endParaRPr lang="ru-RU" sz="2400" b="1" dirty="0" smtClean="0">
              <a:latin typeface="Sylfaen" pitchFamily="18" charset="0"/>
            </a:endParaRPr>
          </a:p>
          <a:p>
            <a:pPr algn="ctr" eaLnBrk="1" hangingPunct="1">
              <a:buFontTx/>
              <a:buNone/>
              <a:defRPr/>
            </a:pPr>
            <a:r>
              <a:rPr lang="ru-RU" sz="2400" b="1" dirty="0" smtClean="0">
                <a:effectLst>
                  <a:outerShdw blurRad="38100" dist="38100" dir="2700000" algn="tl">
                    <a:srgbClr val="000000">
                      <a:alpha val="43137"/>
                    </a:srgbClr>
                  </a:outerShdw>
                </a:effectLst>
                <a:latin typeface="Sylfaen" pitchFamily="18" charset="0"/>
              </a:rPr>
              <a:t>Можно провести урок как виртуальную экскурсию в храм.</a:t>
            </a:r>
          </a:p>
          <a:p>
            <a:pPr algn="ctr" eaLnBrk="1" hangingPunct="1">
              <a:buFontTx/>
              <a:buNone/>
              <a:defRPr/>
            </a:pPr>
            <a:r>
              <a:rPr lang="ru-RU" sz="2400" b="1" dirty="0" smtClean="0">
                <a:effectLst>
                  <a:outerShdw blurRad="38100" dist="38100" dir="2700000" algn="tl">
                    <a:srgbClr val="000000">
                      <a:alpha val="43137"/>
                    </a:srgbClr>
                  </a:outerShdw>
                </a:effectLst>
                <a:latin typeface="Sylfaen" pitchFamily="18" charset="0"/>
              </a:rPr>
              <a:t>Можно вместе  детьми создать чертёж-схему православного храма.</a:t>
            </a:r>
          </a:p>
          <a:p>
            <a:pPr algn="just" eaLnBrk="1" hangingPunct="1">
              <a:buFontTx/>
              <a:buNone/>
              <a:defRPr/>
            </a:pPr>
            <a:endParaRPr lang="ru-RU" sz="2400" b="1" dirty="0" smtClean="0">
              <a:effectLst>
                <a:outerShdw blurRad="38100" dist="38100" dir="2700000" algn="tl">
                  <a:srgbClr val="000000">
                    <a:alpha val="43137"/>
                  </a:srgbClr>
                </a:outerShdw>
              </a:effectLst>
              <a:latin typeface="Sylfaen" pitchFamily="18" charset="0"/>
            </a:endParaRPr>
          </a:p>
          <a:p>
            <a:pPr algn="ctr" eaLnBrk="1" hangingPunct="1">
              <a:buFontTx/>
              <a:buNone/>
              <a:defRPr/>
            </a:pPr>
            <a:endParaRPr lang="ru-RU" sz="2400" b="1" dirty="0" smtClean="0">
              <a:latin typeface="Sylfaen" pitchFamily="18" charset="0"/>
            </a:endParaRPr>
          </a:p>
          <a:p>
            <a:pPr algn="ctr" eaLnBrk="1" hangingPunct="1">
              <a:buFontTx/>
              <a:buNone/>
              <a:defRPr/>
            </a:pPr>
            <a:endParaRPr lang="ru-RU" b="1" dirty="0" smtClean="0">
              <a:latin typeface="Sylfaen" pitchFamily="18" charset="0"/>
            </a:endParaRPr>
          </a:p>
          <a:p>
            <a:pPr algn="ctr" eaLnBrk="1" hangingPunct="1">
              <a:buFontTx/>
              <a:buNone/>
              <a:defRPr/>
            </a:pPr>
            <a:endParaRPr lang="ru-RU" b="1" dirty="0" smtClean="0">
              <a:latin typeface="Sylfaen" pitchFamily="18"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7347" name="Заголовок 1"/>
          <p:cNvSpPr>
            <a:spLocks noGrp="1"/>
          </p:cNvSpPr>
          <p:nvPr>
            <p:ph type="title"/>
          </p:nvPr>
        </p:nvSpPr>
        <p:spPr/>
        <p:txBody>
          <a:bodyPr/>
          <a:lstStyle/>
          <a:p>
            <a:r>
              <a:rPr lang="ru-RU" smtClean="0">
                <a:latin typeface="Sylfaen" pitchFamily="18" charset="0"/>
              </a:rPr>
              <a:t>Работа с текстом учебника</a:t>
            </a:r>
          </a:p>
        </p:txBody>
      </p:sp>
      <p:sp>
        <p:nvSpPr>
          <p:cNvPr id="57348" name="Содержимое 2"/>
          <p:cNvSpPr>
            <a:spLocks noGrp="1"/>
          </p:cNvSpPr>
          <p:nvPr>
            <p:ph idx="1"/>
          </p:nvPr>
        </p:nvSpPr>
        <p:spPr>
          <a:xfrm>
            <a:off x="457200" y="1428750"/>
            <a:ext cx="8229600" cy="5214938"/>
          </a:xfrm>
        </p:spPr>
        <p:txBody>
          <a:bodyPr/>
          <a:lstStyle/>
          <a:p>
            <a:pPr algn="just"/>
            <a:r>
              <a:rPr lang="ru-RU" sz="2800" smtClean="0">
                <a:latin typeface="Sylfaen" pitchFamily="18" charset="0"/>
              </a:rPr>
              <a:t>Какие новые понятия для вас открыл текст</a:t>
            </a:r>
            <a:r>
              <a:rPr lang="en-US" sz="2800" smtClean="0">
                <a:latin typeface="Sylfaen" pitchFamily="18" charset="0"/>
              </a:rPr>
              <a:t>?</a:t>
            </a:r>
          </a:p>
          <a:p>
            <a:pPr algn="just"/>
            <a:r>
              <a:rPr lang="ru-RU" sz="2800" smtClean="0">
                <a:latin typeface="Sylfaen" pitchFamily="18" charset="0"/>
              </a:rPr>
              <a:t>Что такое иконостас</a:t>
            </a:r>
            <a:r>
              <a:rPr lang="en-US" sz="2800" smtClean="0">
                <a:latin typeface="Sylfaen" pitchFamily="18" charset="0"/>
              </a:rPr>
              <a:t>?</a:t>
            </a:r>
            <a:endParaRPr lang="ru-RU" sz="2800" smtClean="0">
              <a:latin typeface="Sylfaen" pitchFamily="18" charset="0"/>
            </a:endParaRPr>
          </a:p>
          <a:p>
            <a:pPr algn="just"/>
            <a:r>
              <a:rPr lang="ru-RU" sz="2800" smtClean="0">
                <a:latin typeface="Sylfaen" pitchFamily="18" charset="0"/>
              </a:rPr>
              <a:t>Прочитайте стихотворение Ираклия Абашидзе «Пчела». В чём и почему автор хочет быть похожим на пчелу</a:t>
            </a:r>
            <a:r>
              <a:rPr lang="en-US" sz="2800" smtClean="0">
                <a:latin typeface="Sylfaen" pitchFamily="18" charset="0"/>
              </a:rPr>
              <a:t>?</a:t>
            </a:r>
            <a:endParaRPr lang="ru-RU" sz="2800" smtClean="0">
              <a:latin typeface="Sylfaen" pitchFamily="18" charset="0"/>
            </a:endParaRPr>
          </a:p>
          <a:p>
            <a:pPr algn="just"/>
            <a:r>
              <a:rPr lang="ru-RU" sz="2800" smtClean="0">
                <a:latin typeface="Sylfaen" pitchFamily="18" charset="0"/>
              </a:rPr>
              <a:t>Что удивило вас в тексте учебника</a:t>
            </a:r>
            <a:r>
              <a:rPr lang="en-US" sz="2800" smtClean="0">
                <a:latin typeface="Sylfaen" pitchFamily="18" charset="0"/>
              </a:rPr>
              <a:t>?</a:t>
            </a:r>
            <a:r>
              <a:rPr lang="ru-RU" sz="2800" smtClean="0">
                <a:latin typeface="Sylfaen" pitchFamily="18" charset="0"/>
              </a:rPr>
              <a:t> Найдите определение культуры. </a:t>
            </a:r>
            <a:r>
              <a:rPr lang="ru-RU" sz="2800" b="1" smtClean="0">
                <a:latin typeface="Sylfaen" pitchFamily="18" charset="0"/>
              </a:rPr>
              <a:t>Как вы думаете, такое понимание культуры помогает человеку расти и развиваться</a:t>
            </a:r>
            <a:r>
              <a:rPr lang="en-US" sz="2800" b="1" smtClean="0">
                <a:latin typeface="Sylfaen" pitchFamily="18" charset="0"/>
              </a:rPr>
              <a:t>?</a:t>
            </a:r>
          </a:p>
          <a:p>
            <a:pPr algn="just">
              <a:buFont typeface="Arial" charset="0"/>
              <a:buNone/>
            </a:pPr>
            <a:endParaRPr lang="ru-RU" sz="2800" smtClean="0">
              <a:latin typeface="Sylfaen" pitchFamily="18"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3"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8371" name="Rectangle 2"/>
          <p:cNvSpPr>
            <a:spLocks noGrp="1" noChangeArrowheads="1"/>
          </p:cNvSpPr>
          <p:nvPr>
            <p:ph type="title"/>
          </p:nvPr>
        </p:nvSpPr>
        <p:spPr>
          <a:xfrm>
            <a:off x="457200" y="274638"/>
            <a:ext cx="8229600" cy="639762"/>
          </a:xfrm>
        </p:spPr>
        <p:txBody>
          <a:bodyPr>
            <a:normAutofit fontScale="90000"/>
          </a:bodyPr>
          <a:lstStyle/>
          <a:p>
            <a:pPr eaLnBrk="1" hangingPunct="1"/>
            <a:r>
              <a:rPr lang="ru-RU" sz="3200" smtClean="0">
                <a:latin typeface="Sylfaen" pitchFamily="18" charset="0"/>
              </a:rPr>
              <a:t>Рабочая тетрадь. Урок 14. Храм.</a:t>
            </a:r>
            <a:br>
              <a:rPr lang="ru-RU" sz="3200" smtClean="0">
                <a:latin typeface="Sylfaen" pitchFamily="18" charset="0"/>
              </a:rPr>
            </a:br>
            <a:endParaRPr lang="ru-RU" sz="3200" smtClean="0">
              <a:latin typeface="Sylfaen" pitchFamily="18" charset="0"/>
            </a:endParaRPr>
          </a:p>
        </p:txBody>
      </p:sp>
      <p:sp>
        <p:nvSpPr>
          <p:cNvPr id="58372" name="Rectangle 3"/>
          <p:cNvSpPr>
            <a:spLocks noGrp="1" noChangeArrowheads="1"/>
          </p:cNvSpPr>
          <p:nvPr>
            <p:ph type="body" idx="1"/>
          </p:nvPr>
        </p:nvSpPr>
        <p:spPr>
          <a:xfrm>
            <a:off x="457200" y="685800"/>
            <a:ext cx="7686675" cy="381000"/>
          </a:xfrm>
        </p:spPr>
        <p:txBody>
          <a:bodyPr>
            <a:normAutofit fontScale="92500" lnSpcReduction="20000"/>
          </a:bodyPr>
          <a:lstStyle/>
          <a:p>
            <a:pPr eaLnBrk="1" hangingPunct="1">
              <a:buFontTx/>
              <a:buNone/>
            </a:pPr>
            <a:r>
              <a:rPr lang="ru-RU" sz="2400" b="1" smtClean="0">
                <a:latin typeface="Sylfaen" pitchFamily="18" charset="0"/>
              </a:rPr>
              <a:t>Задание 1. </a:t>
            </a:r>
            <a:r>
              <a:rPr lang="ru-RU" sz="2400" smtClean="0">
                <a:latin typeface="Sylfaen" pitchFamily="18" charset="0"/>
              </a:rPr>
              <a:t>Сделай подписи к картинкам.</a:t>
            </a:r>
          </a:p>
        </p:txBody>
      </p:sp>
      <p:pic>
        <p:nvPicPr>
          <p:cNvPr id="58373" name="Picture 35" descr="Икона_Спасителя_1"/>
          <p:cNvPicPr>
            <a:picLocks noChangeAspect="1" noChangeArrowheads="1"/>
          </p:cNvPicPr>
          <p:nvPr/>
        </p:nvPicPr>
        <p:blipFill>
          <a:blip r:embed="rId3"/>
          <a:srcRect/>
          <a:stretch>
            <a:fillRect/>
          </a:stretch>
        </p:blipFill>
        <p:spPr bwMode="auto">
          <a:xfrm>
            <a:off x="990600" y="1143000"/>
            <a:ext cx="1104900" cy="1552575"/>
          </a:xfrm>
          <a:prstGeom prst="rect">
            <a:avLst/>
          </a:prstGeom>
          <a:noFill/>
          <a:ln w="9525">
            <a:noFill/>
            <a:miter lim="800000"/>
            <a:headEnd/>
            <a:tailEnd/>
          </a:ln>
        </p:spPr>
      </p:pic>
      <p:pic>
        <p:nvPicPr>
          <p:cNvPr id="58374" name="Picture 34" descr="Канун_1"/>
          <p:cNvPicPr>
            <a:picLocks noChangeAspect="1" noChangeArrowheads="1"/>
          </p:cNvPicPr>
          <p:nvPr/>
        </p:nvPicPr>
        <p:blipFill>
          <a:blip r:embed="rId4"/>
          <a:srcRect/>
          <a:stretch>
            <a:fillRect/>
          </a:stretch>
        </p:blipFill>
        <p:spPr bwMode="auto">
          <a:xfrm>
            <a:off x="2819400" y="1143000"/>
            <a:ext cx="1123950" cy="1571625"/>
          </a:xfrm>
          <a:prstGeom prst="rect">
            <a:avLst/>
          </a:prstGeom>
          <a:noFill/>
          <a:ln w="9525">
            <a:noFill/>
            <a:miter lim="800000"/>
            <a:headEnd/>
            <a:tailEnd/>
          </a:ln>
        </p:spPr>
      </p:pic>
      <p:pic>
        <p:nvPicPr>
          <p:cNvPr id="58375" name="Picture 33" descr="Кадило_1"/>
          <p:cNvPicPr>
            <a:picLocks noChangeAspect="1" noChangeArrowheads="1"/>
          </p:cNvPicPr>
          <p:nvPr/>
        </p:nvPicPr>
        <p:blipFill>
          <a:blip r:embed="rId5"/>
          <a:srcRect/>
          <a:stretch>
            <a:fillRect/>
          </a:stretch>
        </p:blipFill>
        <p:spPr bwMode="auto">
          <a:xfrm>
            <a:off x="4714875" y="1143000"/>
            <a:ext cx="1143000" cy="1552575"/>
          </a:xfrm>
          <a:prstGeom prst="rect">
            <a:avLst/>
          </a:prstGeom>
          <a:noFill/>
          <a:ln w="9525">
            <a:noFill/>
            <a:miter lim="800000"/>
            <a:headEnd/>
            <a:tailEnd/>
          </a:ln>
        </p:spPr>
      </p:pic>
      <p:pic>
        <p:nvPicPr>
          <p:cNvPr id="58376" name="Picture 32" descr="Свеча_1"/>
          <p:cNvPicPr>
            <a:picLocks noChangeAspect="1" noChangeArrowheads="1"/>
          </p:cNvPicPr>
          <p:nvPr/>
        </p:nvPicPr>
        <p:blipFill>
          <a:blip r:embed="rId6"/>
          <a:srcRect/>
          <a:stretch>
            <a:fillRect/>
          </a:stretch>
        </p:blipFill>
        <p:spPr bwMode="auto">
          <a:xfrm>
            <a:off x="6500813" y="1214438"/>
            <a:ext cx="1266825" cy="1504950"/>
          </a:xfrm>
          <a:prstGeom prst="rect">
            <a:avLst/>
          </a:prstGeom>
          <a:noFill/>
          <a:ln w="9525">
            <a:noFill/>
            <a:miter lim="800000"/>
            <a:headEnd/>
            <a:tailEnd/>
          </a:ln>
        </p:spPr>
      </p:pic>
      <p:sp>
        <p:nvSpPr>
          <p:cNvPr id="58377" name="AutoShape 31"/>
          <p:cNvSpPr>
            <a:spLocks noChangeArrowheads="1"/>
          </p:cNvSpPr>
          <p:nvPr/>
        </p:nvSpPr>
        <p:spPr bwMode="auto">
          <a:xfrm>
            <a:off x="838200" y="2895600"/>
            <a:ext cx="1346200" cy="293688"/>
          </a:xfrm>
          <a:prstGeom prst="roundRect">
            <a:avLst>
              <a:gd name="adj" fmla="val 16667"/>
            </a:avLst>
          </a:prstGeom>
          <a:solidFill>
            <a:srgbClr val="FFFFFF"/>
          </a:solidFill>
          <a:ln w="9525">
            <a:solidFill>
              <a:srgbClr val="000000"/>
            </a:solidFill>
            <a:round/>
            <a:headEnd/>
            <a:tailEnd/>
          </a:ln>
        </p:spPr>
        <p:txBody>
          <a:bodyPr/>
          <a:lstStyle/>
          <a:p>
            <a:endParaRPr lang="ru-RU"/>
          </a:p>
        </p:txBody>
      </p:sp>
      <p:sp>
        <p:nvSpPr>
          <p:cNvPr id="58378" name="AutoShape 28"/>
          <p:cNvSpPr>
            <a:spLocks noChangeArrowheads="1"/>
          </p:cNvSpPr>
          <p:nvPr/>
        </p:nvSpPr>
        <p:spPr bwMode="auto">
          <a:xfrm>
            <a:off x="6477000" y="2895600"/>
            <a:ext cx="1382713" cy="293688"/>
          </a:xfrm>
          <a:prstGeom prst="roundRect">
            <a:avLst>
              <a:gd name="adj" fmla="val 16667"/>
            </a:avLst>
          </a:prstGeom>
          <a:solidFill>
            <a:srgbClr val="FFFFFF"/>
          </a:solidFill>
          <a:ln w="9525">
            <a:solidFill>
              <a:srgbClr val="000000"/>
            </a:solidFill>
            <a:round/>
            <a:headEnd/>
            <a:tailEnd/>
          </a:ln>
        </p:spPr>
        <p:txBody>
          <a:bodyPr/>
          <a:lstStyle/>
          <a:p>
            <a:endParaRPr lang="ru-RU"/>
          </a:p>
        </p:txBody>
      </p:sp>
      <p:sp>
        <p:nvSpPr>
          <p:cNvPr id="58379" name="AutoShape 30"/>
          <p:cNvSpPr>
            <a:spLocks noChangeArrowheads="1"/>
          </p:cNvSpPr>
          <p:nvPr/>
        </p:nvSpPr>
        <p:spPr bwMode="auto">
          <a:xfrm>
            <a:off x="2743200" y="2895600"/>
            <a:ext cx="1381125" cy="293688"/>
          </a:xfrm>
          <a:prstGeom prst="roundRect">
            <a:avLst>
              <a:gd name="adj" fmla="val 16667"/>
            </a:avLst>
          </a:prstGeom>
          <a:solidFill>
            <a:srgbClr val="FFFFFF"/>
          </a:solidFill>
          <a:ln w="9525">
            <a:solidFill>
              <a:srgbClr val="000000"/>
            </a:solidFill>
            <a:round/>
            <a:headEnd/>
            <a:tailEnd/>
          </a:ln>
        </p:spPr>
        <p:txBody>
          <a:bodyPr/>
          <a:lstStyle/>
          <a:p>
            <a:endParaRPr lang="ru-RU"/>
          </a:p>
        </p:txBody>
      </p:sp>
      <p:sp>
        <p:nvSpPr>
          <p:cNvPr id="58380" name="AutoShape 29"/>
          <p:cNvSpPr>
            <a:spLocks noChangeArrowheads="1"/>
          </p:cNvSpPr>
          <p:nvPr/>
        </p:nvSpPr>
        <p:spPr bwMode="auto">
          <a:xfrm>
            <a:off x="4648200" y="2895600"/>
            <a:ext cx="1346200" cy="293688"/>
          </a:xfrm>
          <a:prstGeom prst="roundRect">
            <a:avLst>
              <a:gd name="adj" fmla="val 16667"/>
            </a:avLst>
          </a:prstGeom>
          <a:solidFill>
            <a:srgbClr val="FFFFFF"/>
          </a:solidFill>
          <a:ln w="9525">
            <a:solidFill>
              <a:srgbClr val="000000"/>
            </a:solidFill>
            <a:round/>
            <a:headEnd/>
            <a:tailEnd/>
          </a:ln>
        </p:spPr>
        <p:txBody>
          <a:bodyPr/>
          <a:lstStyle/>
          <a:p>
            <a:endParaRPr lang="ru-RU"/>
          </a:p>
        </p:txBody>
      </p:sp>
      <p:sp>
        <p:nvSpPr>
          <p:cNvPr id="58381" name="Rectangle 36"/>
          <p:cNvSpPr>
            <a:spLocks noChangeArrowheads="1"/>
          </p:cNvSpPr>
          <p:nvPr/>
        </p:nvSpPr>
        <p:spPr bwMode="auto">
          <a:xfrm>
            <a:off x="11113" y="2643188"/>
            <a:ext cx="1519237" cy="0"/>
          </a:xfrm>
          <a:prstGeom prst="rect">
            <a:avLst/>
          </a:prstGeom>
          <a:noFill/>
          <a:ln w="9525">
            <a:noFill/>
            <a:miter lim="800000"/>
            <a:headEnd/>
            <a:tailEnd/>
          </a:ln>
        </p:spPr>
        <p:txBody>
          <a:bodyPr wrap="none">
            <a:spAutoFit/>
          </a:bodyPr>
          <a:lstStyle/>
          <a:p>
            <a:endParaRPr lang="ru-RU"/>
          </a:p>
        </p:txBody>
      </p:sp>
      <p:sp>
        <p:nvSpPr>
          <p:cNvPr id="58382" name="Rectangle 38"/>
          <p:cNvSpPr>
            <a:spLocks noChangeArrowheads="1"/>
          </p:cNvSpPr>
          <p:nvPr/>
        </p:nvSpPr>
        <p:spPr bwMode="auto">
          <a:xfrm>
            <a:off x="11113" y="2643188"/>
            <a:ext cx="1519237" cy="0"/>
          </a:xfrm>
          <a:prstGeom prst="rect">
            <a:avLst/>
          </a:prstGeom>
          <a:noFill/>
          <a:ln w="9525">
            <a:noFill/>
            <a:miter lim="800000"/>
            <a:headEnd/>
            <a:tailEnd/>
          </a:ln>
        </p:spPr>
        <p:txBody>
          <a:bodyPr wrap="none">
            <a:spAutoFit/>
          </a:bodyPr>
          <a:lstStyle/>
          <a:p>
            <a:endParaRPr lang="ru-RU"/>
          </a:p>
        </p:txBody>
      </p:sp>
      <p:sp>
        <p:nvSpPr>
          <p:cNvPr id="58383" name="Rectangle 40"/>
          <p:cNvSpPr>
            <a:spLocks noChangeArrowheads="1"/>
          </p:cNvSpPr>
          <p:nvPr/>
        </p:nvSpPr>
        <p:spPr bwMode="auto">
          <a:xfrm>
            <a:off x="11113" y="2643188"/>
            <a:ext cx="1519237" cy="0"/>
          </a:xfrm>
          <a:prstGeom prst="rect">
            <a:avLst/>
          </a:prstGeom>
          <a:noFill/>
          <a:ln w="9525">
            <a:noFill/>
            <a:miter lim="800000"/>
            <a:headEnd/>
            <a:tailEnd/>
          </a:ln>
        </p:spPr>
        <p:txBody>
          <a:bodyPr wrap="none">
            <a:spAutoFit/>
          </a:bodyPr>
          <a:lstStyle/>
          <a:p>
            <a:endParaRPr lang="ru-RU"/>
          </a:p>
        </p:txBody>
      </p:sp>
      <p:sp>
        <p:nvSpPr>
          <p:cNvPr id="58384" name="Rectangle 42"/>
          <p:cNvSpPr>
            <a:spLocks noChangeArrowheads="1"/>
          </p:cNvSpPr>
          <p:nvPr/>
        </p:nvSpPr>
        <p:spPr bwMode="auto">
          <a:xfrm>
            <a:off x="11113" y="2643188"/>
            <a:ext cx="1519237" cy="0"/>
          </a:xfrm>
          <a:prstGeom prst="rect">
            <a:avLst/>
          </a:prstGeom>
          <a:noFill/>
          <a:ln w="9525">
            <a:noFill/>
            <a:miter lim="800000"/>
            <a:headEnd/>
            <a:tailEnd/>
          </a:ln>
        </p:spPr>
        <p:txBody>
          <a:bodyPr wrap="none">
            <a:spAutoFit/>
          </a:bodyPr>
          <a:lstStyle/>
          <a:p>
            <a:endParaRPr lang="ru-RU"/>
          </a:p>
        </p:txBody>
      </p:sp>
      <p:graphicFrame>
        <p:nvGraphicFramePr>
          <p:cNvPr id="48183" name="Group 55"/>
          <p:cNvGraphicFramePr>
            <a:graphicFrameLocks noGrp="1"/>
          </p:cNvGraphicFramePr>
          <p:nvPr/>
        </p:nvGraphicFramePr>
        <p:xfrm>
          <a:off x="11113" y="2643188"/>
          <a:ext cx="6076950" cy="518160"/>
        </p:xfrm>
        <a:graphic>
          <a:graphicData uri="http://schemas.openxmlformats.org/drawingml/2006/table">
            <a:tbl>
              <a:tblPr/>
              <a:tblGrid>
                <a:gridCol w="1519237"/>
                <a:gridCol w="1519238"/>
                <a:gridCol w="1519237"/>
                <a:gridCol w="1519238"/>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58390" name="Rectangle 56"/>
          <p:cNvSpPr>
            <a:spLocks noChangeArrowheads="1"/>
          </p:cNvSpPr>
          <p:nvPr/>
        </p:nvSpPr>
        <p:spPr bwMode="auto">
          <a:xfrm>
            <a:off x="11113" y="3160713"/>
            <a:ext cx="9144000" cy="0"/>
          </a:xfrm>
          <a:prstGeom prst="rect">
            <a:avLst/>
          </a:prstGeom>
          <a:noFill/>
          <a:ln w="9525">
            <a:noFill/>
            <a:miter lim="800000"/>
            <a:headEnd/>
            <a:tailEnd/>
          </a:ln>
        </p:spPr>
        <p:txBody>
          <a:bodyPr wrap="none" anchor="ctr">
            <a:spAutoFit/>
          </a:bodyPr>
          <a:lstStyle/>
          <a:p>
            <a:endParaRPr lang="ru-RU"/>
          </a:p>
        </p:txBody>
      </p:sp>
      <p:sp>
        <p:nvSpPr>
          <p:cNvPr id="58391" name="Rectangle 57"/>
          <p:cNvSpPr>
            <a:spLocks noChangeArrowheads="1"/>
          </p:cNvSpPr>
          <p:nvPr/>
        </p:nvSpPr>
        <p:spPr bwMode="auto">
          <a:xfrm>
            <a:off x="0" y="2941638"/>
            <a:ext cx="184150" cy="366712"/>
          </a:xfrm>
          <a:prstGeom prst="rect">
            <a:avLst/>
          </a:prstGeom>
          <a:noFill/>
          <a:ln w="9525">
            <a:noFill/>
            <a:miter lim="800000"/>
            <a:headEnd/>
            <a:tailEnd/>
          </a:ln>
        </p:spPr>
        <p:txBody>
          <a:bodyPr wrap="none" anchor="ctr">
            <a:spAutoFit/>
          </a:bodyPr>
          <a:lstStyle/>
          <a:p>
            <a:endParaRPr lang="ru-RU"/>
          </a:p>
        </p:txBody>
      </p:sp>
      <p:pic>
        <p:nvPicPr>
          <p:cNvPr id="58392" name="Picture 65" descr="Канун_1"/>
          <p:cNvPicPr>
            <a:picLocks noChangeAspect="1" noChangeArrowheads="1"/>
          </p:cNvPicPr>
          <p:nvPr/>
        </p:nvPicPr>
        <p:blipFill>
          <a:blip r:embed="rId7"/>
          <a:srcRect/>
          <a:stretch>
            <a:fillRect/>
          </a:stretch>
        </p:blipFill>
        <p:spPr bwMode="auto">
          <a:xfrm>
            <a:off x="1066800" y="3505200"/>
            <a:ext cx="1047750" cy="1457325"/>
          </a:xfrm>
          <a:prstGeom prst="rect">
            <a:avLst/>
          </a:prstGeom>
          <a:noFill/>
          <a:ln w="9525">
            <a:noFill/>
            <a:miter lim="800000"/>
            <a:headEnd/>
            <a:tailEnd/>
          </a:ln>
        </p:spPr>
      </p:pic>
      <p:pic>
        <p:nvPicPr>
          <p:cNvPr id="58393" name="Picture 64" descr="Иконостас_1"/>
          <p:cNvPicPr>
            <a:picLocks noChangeAspect="1" noChangeArrowheads="1"/>
          </p:cNvPicPr>
          <p:nvPr/>
        </p:nvPicPr>
        <p:blipFill>
          <a:blip r:embed="rId8"/>
          <a:srcRect/>
          <a:stretch>
            <a:fillRect/>
          </a:stretch>
        </p:blipFill>
        <p:spPr bwMode="auto">
          <a:xfrm>
            <a:off x="6357938" y="3429000"/>
            <a:ext cx="1704975" cy="1457325"/>
          </a:xfrm>
          <a:prstGeom prst="rect">
            <a:avLst/>
          </a:prstGeom>
          <a:noFill/>
          <a:ln w="9525">
            <a:noFill/>
            <a:miter lim="800000"/>
            <a:headEnd/>
            <a:tailEnd/>
          </a:ln>
        </p:spPr>
      </p:pic>
      <p:pic>
        <p:nvPicPr>
          <p:cNvPr id="58394" name="Picture 63" descr="Священник_2"/>
          <p:cNvPicPr>
            <a:picLocks noChangeAspect="1" noChangeArrowheads="1"/>
          </p:cNvPicPr>
          <p:nvPr/>
        </p:nvPicPr>
        <p:blipFill>
          <a:blip r:embed="rId9"/>
          <a:srcRect/>
          <a:stretch>
            <a:fillRect/>
          </a:stretch>
        </p:blipFill>
        <p:spPr bwMode="auto">
          <a:xfrm>
            <a:off x="3048000" y="3505200"/>
            <a:ext cx="781050" cy="1409700"/>
          </a:xfrm>
          <a:prstGeom prst="rect">
            <a:avLst/>
          </a:prstGeom>
          <a:noFill/>
          <a:ln w="9525">
            <a:noFill/>
            <a:miter lim="800000"/>
            <a:headEnd/>
            <a:tailEnd/>
          </a:ln>
        </p:spPr>
      </p:pic>
      <p:pic>
        <p:nvPicPr>
          <p:cNvPr id="58395" name="Picture 62" descr="Царские врата_1"/>
          <p:cNvPicPr>
            <a:picLocks noChangeAspect="1" noChangeArrowheads="1"/>
          </p:cNvPicPr>
          <p:nvPr/>
        </p:nvPicPr>
        <p:blipFill>
          <a:blip r:embed="rId10"/>
          <a:srcRect/>
          <a:stretch>
            <a:fillRect/>
          </a:stretch>
        </p:blipFill>
        <p:spPr bwMode="auto">
          <a:xfrm>
            <a:off x="4786313" y="3500438"/>
            <a:ext cx="1000125" cy="1409700"/>
          </a:xfrm>
          <a:prstGeom prst="rect">
            <a:avLst/>
          </a:prstGeom>
          <a:noFill/>
          <a:ln w="9525">
            <a:noFill/>
            <a:miter lim="800000"/>
            <a:headEnd/>
            <a:tailEnd/>
          </a:ln>
        </p:spPr>
      </p:pic>
      <p:sp>
        <p:nvSpPr>
          <p:cNvPr id="58396" name="AutoShape 61"/>
          <p:cNvSpPr>
            <a:spLocks noChangeArrowheads="1"/>
          </p:cNvSpPr>
          <p:nvPr/>
        </p:nvSpPr>
        <p:spPr bwMode="auto">
          <a:xfrm>
            <a:off x="914400" y="5257800"/>
            <a:ext cx="1227138" cy="293688"/>
          </a:xfrm>
          <a:prstGeom prst="roundRect">
            <a:avLst>
              <a:gd name="adj" fmla="val 16667"/>
            </a:avLst>
          </a:prstGeom>
          <a:solidFill>
            <a:srgbClr val="FFFFFF"/>
          </a:solidFill>
          <a:ln w="9525">
            <a:solidFill>
              <a:srgbClr val="000000"/>
            </a:solidFill>
            <a:round/>
            <a:headEnd/>
            <a:tailEnd/>
          </a:ln>
        </p:spPr>
        <p:txBody>
          <a:bodyPr/>
          <a:lstStyle/>
          <a:p>
            <a:endParaRPr lang="ru-RU"/>
          </a:p>
        </p:txBody>
      </p:sp>
      <p:sp>
        <p:nvSpPr>
          <p:cNvPr id="58397" name="AutoShape 58"/>
          <p:cNvSpPr>
            <a:spLocks noChangeArrowheads="1"/>
          </p:cNvSpPr>
          <p:nvPr/>
        </p:nvSpPr>
        <p:spPr bwMode="auto">
          <a:xfrm>
            <a:off x="2590800" y="5257800"/>
            <a:ext cx="1673225" cy="293688"/>
          </a:xfrm>
          <a:prstGeom prst="roundRect">
            <a:avLst>
              <a:gd name="adj" fmla="val 16667"/>
            </a:avLst>
          </a:prstGeom>
          <a:solidFill>
            <a:srgbClr val="FFFFFF"/>
          </a:solidFill>
          <a:ln w="9525">
            <a:solidFill>
              <a:srgbClr val="000000"/>
            </a:solidFill>
            <a:round/>
            <a:headEnd/>
            <a:tailEnd/>
          </a:ln>
        </p:spPr>
        <p:txBody>
          <a:bodyPr/>
          <a:lstStyle/>
          <a:p>
            <a:endParaRPr lang="ru-RU"/>
          </a:p>
        </p:txBody>
      </p:sp>
      <p:sp>
        <p:nvSpPr>
          <p:cNvPr id="58398" name="AutoShape 60"/>
          <p:cNvSpPr>
            <a:spLocks noChangeArrowheads="1"/>
          </p:cNvSpPr>
          <p:nvPr/>
        </p:nvSpPr>
        <p:spPr bwMode="auto">
          <a:xfrm>
            <a:off x="4724400" y="5257800"/>
            <a:ext cx="1204913" cy="293688"/>
          </a:xfrm>
          <a:prstGeom prst="roundRect">
            <a:avLst>
              <a:gd name="adj" fmla="val 16667"/>
            </a:avLst>
          </a:prstGeom>
          <a:solidFill>
            <a:srgbClr val="FFFFFF"/>
          </a:solidFill>
          <a:ln w="9525">
            <a:solidFill>
              <a:srgbClr val="000000"/>
            </a:solidFill>
            <a:round/>
            <a:headEnd/>
            <a:tailEnd/>
          </a:ln>
        </p:spPr>
        <p:txBody>
          <a:bodyPr/>
          <a:lstStyle/>
          <a:p>
            <a:endParaRPr lang="ru-RU"/>
          </a:p>
        </p:txBody>
      </p:sp>
      <p:sp>
        <p:nvSpPr>
          <p:cNvPr id="58399" name="AutoShape 59"/>
          <p:cNvSpPr>
            <a:spLocks noChangeArrowheads="1"/>
          </p:cNvSpPr>
          <p:nvPr/>
        </p:nvSpPr>
        <p:spPr bwMode="auto">
          <a:xfrm>
            <a:off x="6781800" y="5257800"/>
            <a:ext cx="1227138" cy="293688"/>
          </a:xfrm>
          <a:prstGeom prst="roundRect">
            <a:avLst>
              <a:gd name="adj" fmla="val 16667"/>
            </a:avLst>
          </a:prstGeom>
          <a:solidFill>
            <a:srgbClr val="FFFFFF"/>
          </a:solidFill>
          <a:ln w="9525">
            <a:solidFill>
              <a:srgbClr val="000000"/>
            </a:solidFill>
            <a:round/>
            <a:headEnd/>
            <a:tailEnd/>
          </a:ln>
        </p:spPr>
        <p:txBody>
          <a:bodyPr/>
          <a:lstStyle/>
          <a:p>
            <a:endParaRPr lang="ru-RU"/>
          </a:p>
        </p:txBody>
      </p:sp>
      <p:sp>
        <p:nvSpPr>
          <p:cNvPr id="58400" name="Rectangle 66"/>
          <p:cNvSpPr>
            <a:spLocks noChangeArrowheads="1"/>
          </p:cNvSpPr>
          <p:nvPr/>
        </p:nvSpPr>
        <p:spPr bwMode="auto">
          <a:xfrm>
            <a:off x="0" y="2700338"/>
            <a:ext cx="1238250" cy="0"/>
          </a:xfrm>
          <a:prstGeom prst="rect">
            <a:avLst/>
          </a:prstGeom>
          <a:noFill/>
          <a:ln w="9525">
            <a:noFill/>
            <a:miter lim="800000"/>
            <a:headEnd/>
            <a:tailEnd/>
          </a:ln>
        </p:spPr>
        <p:txBody>
          <a:bodyPr wrap="none">
            <a:spAutoFit/>
          </a:bodyPr>
          <a:lstStyle/>
          <a:p>
            <a:endParaRPr lang="ru-RU"/>
          </a:p>
        </p:txBody>
      </p:sp>
      <p:sp>
        <p:nvSpPr>
          <p:cNvPr id="58401" name="Rectangle 68"/>
          <p:cNvSpPr>
            <a:spLocks noChangeArrowheads="1"/>
          </p:cNvSpPr>
          <p:nvPr/>
        </p:nvSpPr>
        <p:spPr bwMode="auto">
          <a:xfrm>
            <a:off x="0" y="2700338"/>
            <a:ext cx="9144000" cy="0"/>
          </a:xfrm>
          <a:prstGeom prst="rect">
            <a:avLst/>
          </a:prstGeom>
          <a:noFill/>
          <a:ln w="9525">
            <a:noFill/>
            <a:miter lim="800000"/>
            <a:headEnd/>
            <a:tailEnd/>
          </a:ln>
        </p:spPr>
        <p:txBody>
          <a:bodyPr wrap="none">
            <a:spAutoFit/>
          </a:bodyPr>
          <a:lstStyle/>
          <a:p>
            <a:endParaRPr lang="ru-RU"/>
          </a:p>
        </p:txBody>
      </p:sp>
      <p:sp>
        <p:nvSpPr>
          <p:cNvPr id="58402" name="Rectangle 70"/>
          <p:cNvSpPr>
            <a:spLocks noChangeArrowheads="1"/>
          </p:cNvSpPr>
          <p:nvPr/>
        </p:nvSpPr>
        <p:spPr bwMode="auto">
          <a:xfrm>
            <a:off x="0" y="2700338"/>
            <a:ext cx="1158875" cy="0"/>
          </a:xfrm>
          <a:prstGeom prst="rect">
            <a:avLst/>
          </a:prstGeom>
          <a:noFill/>
          <a:ln w="9525">
            <a:noFill/>
            <a:miter lim="800000"/>
            <a:headEnd/>
            <a:tailEnd/>
          </a:ln>
        </p:spPr>
        <p:txBody>
          <a:bodyPr wrap="none">
            <a:spAutoFit/>
          </a:bodyPr>
          <a:lstStyle/>
          <a:p>
            <a:endParaRPr lang="ru-RU"/>
          </a:p>
        </p:txBody>
      </p:sp>
      <p:sp>
        <p:nvSpPr>
          <p:cNvPr id="58403" name="Rectangle 72"/>
          <p:cNvSpPr>
            <a:spLocks noChangeArrowheads="1"/>
          </p:cNvSpPr>
          <p:nvPr/>
        </p:nvSpPr>
        <p:spPr bwMode="auto">
          <a:xfrm>
            <a:off x="0" y="2700338"/>
            <a:ext cx="1519238" cy="0"/>
          </a:xfrm>
          <a:prstGeom prst="rect">
            <a:avLst/>
          </a:prstGeom>
          <a:noFill/>
          <a:ln w="9525">
            <a:noFill/>
            <a:miter lim="800000"/>
            <a:headEnd/>
            <a:tailEnd/>
          </a:ln>
        </p:spPr>
        <p:txBody>
          <a:bodyPr wrap="none">
            <a:spAutoFit/>
          </a:bodyPr>
          <a:lstStyle/>
          <a:p>
            <a:endParaRPr lang="ru-RU"/>
          </a:p>
        </p:txBody>
      </p:sp>
      <p:graphicFrame>
        <p:nvGraphicFramePr>
          <p:cNvPr id="48213" name="Group 85"/>
          <p:cNvGraphicFramePr>
            <a:graphicFrameLocks noGrp="1"/>
          </p:cNvGraphicFramePr>
          <p:nvPr/>
        </p:nvGraphicFramePr>
        <p:xfrm>
          <a:off x="1600200" y="2700338"/>
          <a:ext cx="5943600" cy="518160"/>
        </p:xfrm>
        <a:graphic>
          <a:graphicData uri="http://schemas.openxmlformats.org/drawingml/2006/table">
            <a:tbl>
              <a:tblPr/>
              <a:tblGrid>
                <a:gridCol w="1238250"/>
                <a:gridCol w="2027238"/>
                <a:gridCol w="1158875"/>
                <a:gridCol w="1519237"/>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58409" name="Rectangle 86"/>
          <p:cNvSpPr>
            <a:spLocks noChangeArrowheads="1"/>
          </p:cNvSpPr>
          <p:nvPr/>
        </p:nvSpPr>
        <p:spPr bwMode="auto">
          <a:xfrm>
            <a:off x="0" y="3217863"/>
            <a:ext cx="9144000" cy="0"/>
          </a:xfrm>
          <a:prstGeom prst="rect">
            <a:avLst/>
          </a:prstGeom>
          <a:noFill/>
          <a:ln w="9525">
            <a:noFill/>
            <a:miter lim="800000"/>
            <a:headEnd/>
            <a:tailEnd/>
          </a:ln>
        </p:spPr>
        <p:txBody>
          <a:bodyPr wrap="none" anchor="ctr">
            <a:spAutoFit/>
          </a:bodyPr>
          <a:lstStyle/>
          <a:p>
            <a:endParaRPr lang="ru-RU"/>
          </a:p>
        </p:txBody>
      </p:sp>
      <p:sp>
        <p:nvSpPr>
          <p:cNvPr id="58410" name="Rectangle 87"/>
          <p:cNvSpPr>
            <a:spLocks noChangeArrowheads="1"/>
          </p:cNvSpPr>
          <p:nvPr/>
        </p:nvSpPr>
        <p:spPr bwMode="auto">
          <a:xfrm>
            <a:off x="0" y="3217863"/>
            <a:ext cx="9144000" cy="0"/>
          </a:xfrm>
          <a:prstGeom prst="rect">
            <a:avLst/>
          </a:prstGeom>
          <a:noFill/>
          <a:ln w="9525">
            <a:noFill/>
            <a:miter lim="800000"/>
            <a:headEnd/>
            <a:tailEnd/>
          </a:ln>
        </p:spPr>
        <p:txBody>
          <a:bodyPr wrap="none" anchor="ctr">
            <a:spAutoFit/>
          </a:bodyPr>
          <a:lstStyle/>
          <a:p>
            <a:endParaRPr lang="ru-RU"/>
          </a:p>
        </p:txBody>
      </p:sp>
      <p:sp>
        <p:nvSpPr>
          <p:cNvPr id="58411" name="Rectangle 88"/>
          <p:cNvSpPr>
            <a:spLocks noChangeArrowheads="1"/>
          </p:cNvSpPr>
          <p:nvPr/>
        </p:nvSpPr>
        <p:spPr bwMode="auto">
          <a:xfrm>
            <a:off x="533400" y="5578475"/>
            <a:ext cx="8229600" cy="1108075"/>
          </a:xfrm>
          <a:prstGeom prst="rect">
            <a:avLst/>
          </a:prstGeom>
          <a:noFill/>
          <a:ln w="9525">
            <a:noFill/>
            <a:miter lim="800000"/>
            <a:headEnd/>
            <a:tailEnd/>
          </a:ln>
        </p:spPr>
        <p:txBody>
          <a:bodyPr anchor="ctr">
            <a:spAutoFit/>
          </a:bodyPr>
          <a:lstStyle/>
          <a:p>
            <a:r>
              <a:rPr lang="ru-RU" sz="2400" b="1" i="1">
                <a:latin typeface="Sylfaen" pitchFamily="18" charset="0"/>
              </a:rPr>
              <a:t>Слова – подсказки:</a:t>
            </a:r>
            <a:r>
              <a:rPr lang="ru-RU" sz="2400">
                <a:latin typeface="Sylfaen" pitchFamily="18" charset="0"/>
              </a:rPr>
              <a:t>  Царские врата, канун, икона, алтарь, свеча, иконостас, кадило, икона, священник.</a:t>
            </a:r>
          </a:p>
          <a:p>
            <a:pPr eaLnBrk="0" hangingPunct="0"/>
            <a:endParaRPr lang="ru-RU">
              <a:latin typeface="Sylfaen" pitchFamily="18"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9395" name="Rectangle 2"/>
          <p:cNvSpPr>
            <a:spLocks noGrp="1" noChangeArrowheads="1"/>
          </p:cNvSpPr>
          <p:nvPr>
            <p:ph type="title"/>
          </p:nvPr>
        </p:nvSpPr>
        <p:spPr>
          <a:xfrm>
            <a:off x="457200" y="0"/>
            <a:ext cx="8229600" cy="1000125"/>
          </a:xfrm>
        </p:spPr>
        <p:txBody>
          <a:bodyPr/>
          <a:lstStyle/>
          <a:p>
            <a:pPr eaLnBrk="1" hangingPunct="1"/>
            <a:r>
              <a:rPr lang="ru-RU" smtClean="0">
                <a:latin typeface="Sylfaen" pitchFamily="18" charset="0"/>
              </a:rPr>
              <a:t>Подведение итогов</a:t>
            </a:r>
          </a:p>
        </p:txBody>
      </p:sp>
      <p:sp>
        <p:nvSpPr>
          <p:cNvPr id="59396" name="Rectangle 3"/>
          <p:cNvSpPr>
            <a:spLocks noGrp="1" noChangeArrowheads="1"/>
          </p:cNvSpPr>
          <p:nvPr>
            <p:ph type="body" idx="1"/>
          </p:nvPr>
        </p:nvSpPr>
        <p:spPr>
          <a:xfrm>
            <a:off x="214313" y="785813"/>
            <a:ext cx="8472487" cy="5340350"/>
          </a:xfrm>
        </p:spPr>
        <p:txBody>
          <a:bodyPr/>
          <a:lstStyle/>
          <a:p>
            <a:pPr algn="ctr" eaLnBrk="1" hangingPunct="1">
              <a:buFont typeface="Arial" charset="0"/>
              <a:buNone/>
            </a:pPr>
            <a:r>
              <a:rPr lang="ru-RU" sz="2800" smtClean="0">
                <a:latin typeface="Sylfaen" pitchFamily="18" charset="0"/>
              </a:rPr>
              <a:t>Какие храмы в нашей местности мне известны? </a:t>
            </a:r>
          </a:p>
          <a:p>
            <a:pPr algn="ctr" eaLnBrk="1" hangingPunct="1">
              <a:buFont typeface="Arial" charset="0"/>
              <a:buNone/>
            </a:pPr>
            <a:r>
              <a:rPr lang="ru-RU" sz="2800" b="1" smtClean="0">
                <a:solidFill>
                  <a:srgbClr val="C00000"/>
                </a:solidFill>
                <a:latin typeface="Sylfaen" pitchFamily="18" charset="0"/>
              </a:rPr>
              <a:t>Для чего люди ходят в храм? </a:t>
            </a:r>
            <a:endParaRPr lang="ru-RU" sz="3600" b="1" smtClean="0">
              <a:solidFill>
                <a:srgbClr val="C00000"/>
              </a:solidFill>
              <a:latin typeface="Arial" charset="0"/>
            </a:endParaRPr>
          </a:p>
          <a:p>
            <a:pPr algn="ctr" eaLnBrk="1" hangingPunct="1">
              <a:buFontTx/>
              <a:buNone/>
            </a:pPr>
            <a:endParaRPr lang="ru-RU" sz="2800" smtClean="0">
              <a:latin typeface="Sylfaen" pitchFamily="18" charset="0"/>
            </a:endParaRPr>
          </a:p>
        </p:txBody>
      </p:sp>
      <p:pic>
        <p:nvPicPr>
          <p:cNvPr id="59397" name="Picture 4" descr="G:\храм скан\img467.jpg"/>
          <p:cNvPicPr>
            <a:picLocks noChangeAspect="1" noChangeArrowheads="1"/>
          </p:cNvPicPr>
          <p:nvPr/>
        </p:nvPicPr>
        <p:blipFill>
          <a:blip r:embed="rId3"/>
          <a:srcRect/>
          <a:stretch>
            <a:fillRect/>
          </a:stretch>
        </p:blipFill>
        <p:spPr bwMode="auto">
          <a:xfrm>
            <a:off x="1285875" y="1785938"/>
            <a:ext cx="6500813" cy="4843462"/>
          </a:xfrm>
          <a:prstGeom prst="rect">
            <a:avLst/>
          </a:prstGeom>
          <a:noFill/>
          <a:ln w="9525">
            <a:solidFill>
              <a:srgbClr val="C00000"/>
            </a:solid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0419" name="Rectangle 2"/>
          <p:cNvSpPr>
            <a:spLocks noGrp="1" noChangeArrowheads="1"/>
          </p:cNvSpPr>
          <p:nvPr>
            <p:ph type="title"/>
          </p:nvPr>
        </p:nvSpPr>
        <p:spPr>
          <a:xfrm>
            <a:off x="457200" y="274638"/>
            <a:ext cx="8229600" cy="654050"/>
          </a:xfrm>
        </p:spPr>
        <p:txBody>
          <a:bodyPr/>
          <a:lstStyle/>
          <a:p>
            <a:pPr eaLnBrk="1" hangingPunct="1"/>
            <a:r>
              <a:rPr lang="ru-RU" sz="2800" b="1" smtClean="0">
                <a:latin typeface="Sylfaen" pitchFamily="18" charset="0"/>
              </a:rPr>
              <a:t>Урок №  15. </a:t>
            </a:r>
          </a:p>
        </p:txBody>
      </p:sp>
      <p:sp>
        <p:nvSpPr>
          <p:cNvPr id="60420" name="Rectangle 3"/>
          <p:cNvSpPr>
            <a:spLocks noGrp="1" noChangeArrowheads="1"/>
          </p:cNvSpPr>
          <p:nvPr>
            <p:ph type="body" idx="1"/>
          </p:nvPr>
        </p:nvSpPr>
        <p:spPr>
          <a:xfrm>
            <a:off x="457200" y="857250"/>
            <a:ext cx="8229600" cy="5268913"/>
          </a:xfrm>
        </p:spPr>
        <p:txBody>
          <a:bodyPr/>
          <a:lstStyle/>
          <a:p>
            <a:pPr algn="ctr" eaLnBrk="1" hangingPunct="1">
              <a:buFontTx/>
              <a:buNone/>
            </a:pPr>
            <a:r>
              <a:rPr lang="ru-RU" b="1" smtClean="0">
                <a:latin typeface="Sylfaen" pitchFamily="18" charset="0"/>
              </a:rPr>
              <a:t>Тема урока: Икона.</a:t>
            </a:r>
          </a:p>
        </p:txBody>
      </p:sp>
      <p:pic>
        <p:nvPicPr>
          <p:cNvPr id="5" name="Picture 2" descr="E:\Богородичные\ВладимирскаяФ\BOGMATR.JPG"/>
          <p:cNvPicPr>
            <a:picLocks noChangeAspect="1" noChangeArrowheads="1"/>
          </p:cNvPicPr>
          <p:nvPr/>
        </p:nvPicPr>
        <p:blipFill>
          <a:blip r:embed="rId3">
            <a:lum contrast="30000"/>
          </a:blip>
          <a:srcRect/>
          <a:stretch>
            <a:fillRect/>
          </a:stretch>
        </p:blipFill>
        <p:spPr>
          <a:xfrm>
            <a:off x="2714625" y="1428750"/>
            <a:ext cx="3857625" cy="5002213"/>
          </a:xfrm>
          <a:prstGeom prst="rect">
            <a:avLst/>
          </a:prstGeom>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43" name="Rectangle 2"/>
          <p:cNvSpPr>
            <a:spLocks noGrp="1" noChangeArrowheads="1"/>
          </p:cNvSpPr>
          <p:nvPr>
            <p:ph type="title"/>
          </p:nvPr>
        </p:nvSpPr>
        <p:spPr>
          <a:xfrm>
            <a:off x="533400" y="228600"/>
            <a:ext cx="8153400" cy="1600200"/>
          </a:xfrm>
        </p:spPr>
        <p:txBody>
          <a:bodyPr>
            <a:normAutofit fontScale="90000"/>
          </a:bodyPr>
          <a:lstStyle/>
          <a:p>
            <a:pPr algn="l" eaLnBrk="1" hangingPunct="1"/>
            <a:r>
              <a:rPr lang="ru-RU" sz="3200" b="1" smtClean="0">
                <a:latin typeface="Sylfaen" pitchFamily="18" charset="0"/>
              </a:rPr>
              <a:t>Цель урока: </a:t>
            </a:r>
            <a:r>
              <a:rPr lang="ru-RU" sz="3200" b="1" smtClean="0"/>
              <a:t/>
            </a:r>
            <a:br>
              <a:rPr lang="ru-RU" sz="3200" b="1" smtClean="0"/>
            </a:br>
            <a:r>
              <a:rPr lang="ru-RU" sz="3200" smtClean="0">
                <a:latin typeface="Sylfaen" pitchFamily="18" charset="0"/>
              </a:rPr>
              <a:t>дать представление учащимся о православной традиции отношения к иконам.</a:t>
            </a:r>
          </a:p>
        </p:txBody>
      </p:sp>
      <p:sp>
        <p:nvSpPr>
          <p:cNvPr id="61444" name="Rectangle 3"/>
          <p:cNvSpPr>
            <a:spLocks noGrp="1" noChangeArrowheads="1"/>
          </p:cNvSpPr>
          <p:nvPr>
            <p:ph type="body" idx="1"/>
          </p:nvPr>
        </p:nvSpPr>
        <p:spPr>
          <a:xfrm>
            <a:off x="457200" y="2000250"/>
            <a:ext cx="8229600" cy="4125913"/>
          </a:xfrm>
        </p:spPr>
        <p:txBody>
          <a:bodyPr/>
          <a:lstStyle/>
          <a:p>
            <a:pPr eaLnBrk="1" hangingPunct="1">
              <a:lnSpc>
                <a:spcPct val="80000"/>
              </a:lnSpc>
            </a:pPr>
            <a:endParaRPr lang="ru-RU" sz="2800" b="1" i="1" smtClean="0"/>
          </a:p>
          <a:p>
            <a:pPr algn="just" eaLnBrk="1" hangingPunct="1">
              <a:lnSpc>
                <a:spcPct val="80000"/>
              </a:lnSpc>
              <a:buFontTx/>
              <a:buNone/>
            </a:pPr>
            <a:r>
              <a:rPr lang="ru-RU" sz="2800" b="1" i="1" smtClean="0">
                <a:latin typeface="Sylfaen" pitchFamily="18" charset="0"/>
              </a:rPr>
              <a:t>Задачи урока:</a:t>
            </a:r>
            <a:r>
              <a:rPr lang="ru-RU" sz="2800" smtClean="0">
                <a:latin typeface="Sylfaen" pitchFamily="18" charset="0"/>
              </a:rPr>
              <a:t> </a:t>
            </a:r>
          </a:p>
          <a:p>
            <a:pPr algn="just" eaLnBrk="1" hangingPunct="1">
              <a:lnSpc>
                <a:spcPct val="80000"/>
              </a:lnSpc>
            </a:pPr>
            <a:r>
              <a:rPr lang="ru-RU" sz="2800" b="1" smtClean="0">
                <a:latin typeface="Sylfaen" pitchFamily="18" charset="0"/>
              </a:rPr>
              <a:t>Обучающая</a:t>
            </a:r>
            <a:r>
              <a:rPr lang="ru-RU" sz="2800" smtClean="0">
                <a:latin typeface="Sylfaen" pitchFamily="18" charset="0"/>
              </a:rPr>
              <a:t>: познакомиться с особенностями иконописного изображения; понять различия в написании иконы и картины.</a:t>
            </a:r>
          </a:p>
          <a:p>
            <a:pPr algn="just" eaLnBrk="1" hangingPunct="1">
              <a:lnSpc>
                <a:spcPct val="80000"/>
              </a:lnSpc>
            </a:pPr>
            <a:r>
              <a:rPr lang="ru-RU" sz="2800" b="1" smtClean="0">
                <a:latin typeface="Sylfaen" pitchFamily="18" charset="0"/>
              </a:rPr>
              <a:t>Развивающая:</a:t>
            </a:r>
            <a:r>
              <a:rPr lang="ru-RU" sz="2800" smtClean="0">
                <a:latin typeface="Sylfaen" pitchFamily="18" charset="0"/>
              </a:rPr>
              <a:t> уяснить, какими способами и средствами в иконе изображается духовный мир</a:t>
            </a:r>
          </a:p>
          <a:p>
            <a:pPr algn="just" eaLnBrk="1" hangingPunct="1">
              <a:lnSpc>
                <a:spcPct val="80000"/>
              </a:lnSpc>
            </a:pPr>
            <a:r>
              <a:rPr lang="ru-RU" sz="2800" b="1" smtClean="0">
                <a:latin typeface="Sylfaen" pitchFamily="18" charset="0"/>
              </a:rPr>
              <a:t>Воспитывающая:</a:t>
            </a:r>
            <a:r>
              <a:rPr lang="ru-RU" sz="2800" smtClean="0">
                <a:latin typeface="Sylfaen" pitchFamily="18" charset="0"/>
              </a:rPr>
              <a:t> усвоить отношение к иконам, как к изображению священных для православных христиан  образов. </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2467" name="Rectangle 2"/>
          <p:cNvSpPr>
            <a:spLocks noGrp="1" noChangeArrowheads="1"/>
          </p:cNvSpPr>
          <p:nvPr>
            <p:ph type="title"/>
          </p:nvPr>
        </p:nvSpPr>
        <p:spPr/>
        <p:txBody>
          <a:bodyPr>
            <a:normAutofit fontScale="90000"/>
          </a:bodyPr>
          <a:lstStyle/>
          <a:p>
            <a:pPr eaLnBrk="1" hangingPunct="1"/>
            <a:r>
              <a:rPr lang="ru-RU" sz="4000" b="1" i="1" smtClean="0">
                <a:latin typeface="Sylfaen" pitchFamily="18" charset="0"/>
              </a:rPr>
              <a:t>Ключевые понятия урока:</a:t>
            </a:r>
            <a:r>
              <a:rPr lang="ru-RU" sz="4000" smtClean="0">
                <a:latin typeface="Sylfaen" pitchFamily="18" charset="0"/>
              </a:rPr>
              <a:t> </a:t>
            </a:r>
            <a:r>
              <a:rPr lang="ru-RU" sz="4000" b="1" smtClean="0">
                <a:latin typeface="Sylfaen" pitchFamily="18" charset="0"/>
              </a:rPr>
              <a:t>нимб, </a:t>
            </a:r>
            <a:r>
              <a:rPr lang="ru-RU" sz="4000" smtClean="0">
                <a:latin typeface="Sylfaen" pitchFamily="18" charset="0"/>
              </a:rPr>
              <a:t>молитва </a:t>
            </a:r>
            <a:r>
              <a:rPr lang="ru-RU" sz="4000" b="1" smtClean="0">
                <a:latin typeface="Sylfaen" pitchFamily="18" charset="0"/>
              </a:rPr>
              <a:t>перед</a:t>
            </a:r>
            <a:r>
              <a:rPr lang="ru-RU" sz="4000" smtClean="0">
                <a:latin typeface="Sylfaen" pitchFamily="18" charset="0"/>
              </a:rPr>
              <a:t> иконой.</a:t>
            </a:r>
          </a:p>
        </p:txBody>
      </p:sp>
      <p:sp>
        <p:nvSpPr>
          <p:cNvPr id="62468" name="Rectangle 3"/>
          <p:cNvSpPr>
            <a:spLocks noGrp="1" noChangeArrowheads="1"/>
          </p:cNvSpPr>
          <p:nvPr>
            <p:ph type="body" idx="1"/>
          </p:nvPr>
        </p:nvSpPr>
        <p:spPr/>
        <p:txBody>
          <a:bodyPr/>
          <a:lstStyle/>
          <a:p>
            <a:pPr marL="609600" indent="-609600" eaLnBrk="1" hangingPunct="1">
              <a:lnSpc>
                <a:spcPct val="90000"/>
              </a:lnSpc>
              <a:buFontTx/>
              <a:buNone/>
            </a:pPr>
            <a:r>
              <a:rPr lang="ru-RU" b="1" i="1" smtClean="0">
                <a:latin typeface="Sylfaen" pitchFamily="18" charset="0"/>
              </a:rPr>
              <a:t>На доске выписаны слова:</a:t>
            </a:r>
            <a:endParaRPr lang="ru-RU" b="1" smtClean="0">
              <a:latin typeface="Sylfaen" pitchFamily="18" charset="0"/>
            </a:endParaRPr>
          </a:p>
          <a:p>
            <a:pPr marL="609600" indent="-609600" eaLnBrk="1" hangingPunct="1">
              <a:lnSpc>
                <a:spcPct val="90000"/>
              </a:lnSpc>
              <a:buFontTx/>
              <a:buNone/>
            </a:pPr>
            <a:r>
              <a:rPr lang="ru-RU" b="1" smtClean="0">
                <a:latin typeface="Sylfaen" pitchFamily="18" charset="0"/>
              </a:rPr>
              <a:t>     Картина                            Икона</a:t>
            </a:r>
            <a:endParaRPr lang="ru-RU" b="1" i="1" smtClean="0">
              <a:latin typeface="Sylfaen" pitchFamily="18" charset="0"/>
            </a:endParaRPr>
          </a:p>
          <a:p>
            <a:pPr marL="609600" indent="-609600" eaLnBrk="1" hangingPunct="1">
              <a:lnSpc>
                <a:spcPct val="90000"/>
              </a:lnSpc>
              <a:buFontTx/>
              <a:buNone/>
            </a:pPr>
            <a:r>
              <a:rPr lang="ru-RU" b="1" i="1" smtClean="0">
                <a:latin typeface="Sylfaen" pitchFamily="18" charset="0"/>
              </a:rPr>
              <a:t>    </a:t>
            </a:r>
            <a:r>
              <a:rPr lang="ru-RU" smtClean="0">
                <a:latin typeface="Sylfaen" pitchFamily="18" charset="0"/>
              </a:rPr>
              <a:t>светотень                            свет</a:t>
            </a:r>
          </a:p>
          <a:p>
            <a:pPr marL="609600" indent="-609600" eaLnBrk="1" hangingPunct="1">
              <a:lnSpc>
                <a:spcPct val="90000"/>
              </a:lnSpc>
              <a:buFontTx/>
              <a:buNone/>
            </a:pPr>
            <a:r>
              <a:rPr lang="ru-RU" smtClean="0">
                <a:latin typeface="Sylfaen" pitchFamily="18" charset="0"/>
              </a:rPr>
              <a:t>в перспективе         обратная перспектива</a:t>
            </a:r>
          </a:p>
          <a:p>
            <a:pPr marL="609600" indent="-609600" eaLnBrk="1" hangingPunct="1">
              <a:lnSpc>
                <a:spcPct val="90000"/>
              </a:lnSpc>
            </a:pPr>
            <a:r>
              <a:rPr lang="ru-RU" b="1" i="1" smtClean="0">
                <a:latin typeface="Sylfaen" pitchFamily="18" charset="0"/>
              </a:rPr>
              <a:t>Вопросы для повторения:</a:t>
            </a:r>
            <a:endParaRPr lang="ru-RU" smtClean="0">
              <a:latin typeface="Sylfaen" pitchFamily="18" charset="0"/>
            </a:endParaRPr>
          </a:p>
          <a:p>
            <a:pPr marL="609600" indent="-609600" eaLnBrk="1" hangingPunct="1">
              <a:lnSpc>
                <a:spcPct val="90000"/>
              </a:lnSpc>
            </a:pPr>
            <a:r>
              <a:rPr lang="ru-RU" b="1" smtClean="0">
                <a:solidFill>
                  <a:srgbClr val="C00000"/>
                </a:solidFill>
                <a:latin typeface="Sylfaen" pitchFamily="18" charset="0"/>
              </a:rPr>
              <a:t>Почему православные христиане молятся и о живых и об умерших людях?</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3491" name="Rectangle 2"/>
          <p:cNvSpPr>
            <a:spLocks noGrp="1" noChangeArrowheads="1"/>
          </p:cNvSpPr>
          <p:nvPr>
            <p:ph type="title"/>
          </p:nvPr>
        </p:nvSpPr>
        <p:spPr>
          <a:xfrm>
            <a:off x="457200" y="500063"/>
            <a:ext cx="8229600" cy="917575"/>
          </a:xfrm>
        </p:spPr>
        <p:txBody>
          <a:bodyPr>
            <a:normAutofit fontScale="90000"/>
          </a:bodyPr>
          <a:lstStyle/>
          <a:p>
            <a:pPr eaLnBrk="1" hangingPunct="1"/>
            <a:r>
              <a:rPr lang="ru-RU" sz="4000" b="1" i="1" smtClean="0">
                <a:latin typeface="Sylfaen" pitchFamily="18" charset="0"/>
              </a:rPr>
              <a:t>Вопросы пробуждающие интерес к теме:</a:t>
            </a:r>
            <a:r>
              <a:rPr lang="ru-RU" i="1" smtClean="0">
                <a:latin typeface="Sylfaen" pitchFamily="18" charset="0"/>
              </a:rPr>
              <a:t/>
            </a:r>
            <a:br>
              <a:rPr lang="ru-RU" i="1" smtClean="0">
                <a:latin typeface="Sylfaen" pitchFamily="18" charset="0"/>
              </a:rPr>
            </a:br>
            <a:endParaRPr lang="ru-RU" i="1" smtClean="0"/>
          </a:p>
        </p:txBody>
      </p:sp>
      <p:sp>
        <p:nvSpPr>
          <p:cNvPr id="63492" name="Rectangle 3"/>
          <p:cNvSpPr>
            <a:spLocks noGrp="1" noChangeArrowheads="1"/>
          </p:cNvSpPr>
          <p:nvPr>
            <p:ph type="body" idx="1"/>
          </p:nvPr>
        </p:nvSpPr>
        <p:spPr>
          <a:xfrm>
            <a:off x="457200" y="1214438"/>
            <a:ext cx="8401050" cy="4911725"/>
          </a:xfrm>
        </p:spPr>
        <p:txBody>
          <a:bodyPr/>
          <a:lstStyle/>
          <a:p>
            <a:pPr algn="just" eaLnBrk="1" hangingPunct="1">
              <a:buFontTx/>
              <a:buNone/>
            </a:pPr>
            <a:r>
              <a:rPr lang="ru-RU" smtClean="0">
                <a:latin typeface="Sylfaen" pitchFamily="18" charset="0"/>
              </a:rPr>
              <a:t>-  </a:t>
            </a:r>
            <a:r>
              <a:rPr lang="ru-RU" sz="2800" smtClean="0">
                <a:latin typeface="Sylfaen" pitchFamily="18" charset="0"/>
              </a:rPr>
              <a:t>Есть ли у вас фотографии дорогих вам людей?</a:t>
            </a:r>
          </a:p>
          <a:p>
            <a:pPr algn="just" eaLnBrk="1" hangingPunct="1">
              <a:buFontTx/>
              <a:buChar char="-"/>
            </a:pPr>
            <a:r>
              <a:rPr lang="ru-RU" sz="2800" smtClean="0">
                <a:latin typeface="Sylfaen" pitchFamily="18" charset="0"/>
              </a:rPr>
              <a:t>Почему, отправляясь в далекое и долгое путешествие люди стараются взять с собой фотографии близких им людей?</a:t>
            </a:r>
          </a:p>
          <a:p>
            <a:pPr algn="just" eaLnBrk="1" hangingPunct="1">
              <a:buFontTx/>
              <a:buChar char="-"/>
            </a:pPr>
            <a:r>
              <a:rPr lang="ru-RU" sz="2800" smtClean="0">
                <a:latin typeface="Sylfaen" pitchFamily="18" charset="0"/>
              </a:rPr>
              <a:t>Есть ли различия между иконами и картинами?</a:t>
            </a:r>
          </a:p>
          <a:p>
            <a:pPr algn="just" eaLnBrk="1" hangingPunct="1">
              <a:buFontTx/>
              <a:buChar char="-"/>
            </a:pPr>
            <a:r>
              <a:rPr lang="ru-RU" sz="2800" smtClean="0">
                <a:latin typeface="Sylfaen" pitchFamily="18" charset="0"/>
              </a:rPr>
              <a:t>Как вы понимаете слово </a:t>
            </a:r>
            <a:r>
              <a:rPr lang="ru-RU" sz="2800" b="1" smtClean="0">
                <a:latin typeface="Sylfaen" pitchFamily="18" charset="0"/>
              </a:rPr>
              <a:t>«гармония» </a:t>
            </a:r>
            <a:r>
              <a:rPr lang="ru-RU" sz="2800" smtClean="0">
                <a:latin typeface="Sylfaen" pitchFamily="18" charset="0"/>
              </a:rPr>
              <a:t>(согласованность, стройность, единение) </a:t>
            </a:r>
            <a:r>
              <a:rPr lang="ru-RU" sz="2800" b="1" smtClean="0">
                <a:latin typeface="Sylfaen" pitchFamily="18" charset="0"/>
              </a:rPr>
              <a:t>Какое отношение это слово имеет к изображению святых на иконе?</a:t>
            </a:r>
            <a:r>
              <a:rPr lang="ru-RU" sz="2800" smtClean="0">
                <a:latin typeface="Sylfaen" pitchFamily="18" charset="0"/>
              </a:rPr>
              <a:t> Выскажите ваши предположения.</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4515" name="Содержимое 4"/>
          <p:cNvSpPr>
            <a:spLocks noGrp="1"/>
          </p:cNvSpPr>
          <p:nvPr>
            <p:ph idx="4294967295"/>
          </p:nvPr>
        </p:nvSpPr>
        <p:spPr>
          <a:xfrm>
            <a:off x="0" y="357188"/>
            <a:ext cx="8929688" cy="5768975"/>
          </a:xfrm>
        </p:spPr>
        <p:txBody>
          <a:bodyPr/>
          <a:lstStyle/>
          <a:p>
            <a:pPr algn="just"/>
            <a:r>
              <a:rPr lang="ru-RU" sz="2400" b="1" smtClean="0">
                <a:latin typeface="Sylfaen" pitchFamily="18" charset="0"/>
              </a:rPr>
              <a:t>Человек живёт в красивом мире, красота открывается ему через его чувства.</a:t>
            </a:r>
          </a:p>
          <a:p>
            <a:pPr algn="just"/>
            <a:r>
              <a:rPr lang="ru-RU" sz="2400" b="1" smtClean="0">
                <a:latin typeface="Sylfaen" pitchFamily="18" charset="0"/>
              </a:rPr>
              <a:t>В православном храме мы видим священные изображения – иконы.</a:t>
            </a:r>
          </a:p>
          <a:p>
            <a:pPr algn="just"/>
            <a:r>
              <a:rPr lang="ru-RU" sz="2400" b="1" smtClean="0">
                <a:latin typeface="Sylfaen" pitchFamily="18" charset="0"/>
              </a:rPr>
              <a:t>Иконой или образом православные христиане называют изображение Христа, Богоматери, святых.</a:t>
            </a:r>
          </a:p>
          <a:p>
            <a:pPr algn="just">
              <a:buFont typeface="Arial" charset="0"/>
              <a:buNone/>
            </a:pPr>
            <a:endParaRPr lang="ru-RU" b="1" smtClean="0">
              <a:latin typeface="Sylfaen" pitchFamily="18" charset="0"/>
            </a:endParaRPr>
          </a:p>
        </p:txBody>
      </p:sp>
      <p:pic>
        <p:nvPicPr>
          <p:cNvPr id="64516" name="Picture 3" descr="F:\рисунки\1091.jpg"/>
          <p:cNvPicPr>
            <a:picLocks noChangeAspect="1" noChangeArrowheads="1"/>
          </p:cNvPicPr>
          <p:nvPr/>
        </p:nvPicPr>
        <p:blipFill>
          <a:blip r:embed="rId3"/>
          <a:srcRect/>
          <a:stretch>
            <a:fillRect/>
          </a:stretch>
        </p:blipFill>
        <p:spPr bwMode="auto">
          <a:xfrm>
            <a:off x="1643063" y="2857500"/>
            <a:ext cx="5891212" cy="3714750"/>
          </a:xfrm>
          <a:prstGeom prst="rect">
            <a:avLst/>
          </a:prstGeom>
          <a:noFill/>
          <a:ln w="9525">
            <a:solidFill>
              <a:srgbClr val="C00000"/>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43" name="Rectangle 2"/>
          <p:cNvSpPr>
            <a:spLocks noGrp="1" noChangeArrowheads="1"/>
          </p:cNvSpPr>
          <p:nvPr>
            <p:ph type="title"/>
          </p:nvPr>
        </p:nvSpPr>
        <p:spPr>
          <a:xfrm>
            <a:off x="457200" y="357188"/>
            <a:ext cx="8229600" cy="1060450"/>
          </a:xfrm>
        </p:spPr>
        <p:txBody>
          <a:bodyPr>
            <a:normAutofit fontScale="90000"/>
          </a:bodyPr>
          <a:lstStyle/>
          <a:p>
            <a:pPr eaLnBrk="1" hangingPunct="1"/>
            <a:r>
              <a:rPr lang="ru-RU" b="1" i="1" smtClean="0">
                <a:latin typeface="Sylfaen" pitchFamily="18" charset="0"/>
              </a:rPr>
              <a:t>Вопросы для повторения:</a:t>
            </a:r>
            <a:r>
              <a:rPr lang="ru-RU" smtClean="0">
                <a:latin typeface="Sylfaen" pitchFamily="18" charset="0"/>
              </a:rPr>
              <a:t/>
            </a:r>
            <a:br>
              <a:rPr lang="ru-RU" smtClean="0">
                <a:latin typeface="Sylfaen" pitchFamily="18" charset="0"/>
              </a:rPr>
            </a:br>
            <a:endParaRPr lang="ru-RU" smtClean="0">
              <a:latin typeface="Sylfaen" pitchFamily="18" charset="0"/>
            </a:endParaRPr>
          </a:p>
        </p:txBody>
      </p:sp>
      <p:sp>
        <p:nvSpPr>
          <p:cNvPr id="10244" name="Rectangle 3"/>
          <p:cNvSpPr>
            <a:spLocks noGrp="1" noChangeArrowheads="1"/>
          </p:cNvSpPr>
          <p:nvPr>
            <p:ph type="body" idx="1"/>
          </p:nvPr>
        </p:nvSpPr>
        <p:spPr>
          <a:xfrm>
            <a:off x="457200" y="857250"/>
            <a:ext cx="8229600" cy="5268913"/>
          </a:xfrm>
        </p:spPr>
        <p:txBody>
          <a:bodyPr/>
          <a:lstStyle/>
          <a:p>
            <a:pPr algn="just" eaLnBrk="1" hangingPunct="1"/>
            <a:r>
              <a:rPr lang="ru-RU" sz="2800" smtClean="0">
                <a:latin typeface="Sylfaen" pitchFamily="18" charset="0"/>
              </a:rPr>
              <a:t>Важны ли для православных христиан покаянные молитвы?</a:t>
            </a:r>
          </a:p>
          <a:p>
            <a:pPr algn="just" eaLnBrk="1" hangingPunct="1"/>
            <a:r>
              <a:rPr lang="ru-RU" sz="2800" smtClean="0">
                <a:latin typeface="Sylfaen" pitchFamily="18" charset="0"/>
              </a:rPr>
              <a:t>Как связано покаяние с необходимостью не осуждать других людей?</a:t>
            </a:r>
          </a:p>
        </p:txBody>
      </p:sp>
      <p:pic>
        <p:nvPicPr>
          <p:cNvPr id="10245" name="Picture 2" descr="F:\рисунки\5444.jpg"/>
          <p:cNvPicPr>
            <a:picLocks noChangeAspect="1" noChangeArrowheads="1"/>
          </p:cNvPicPr>
          <p:nvPr/>
        </p:nvPicPr>
        <p:blipFill>
          <a:blip r:embed="rId3"/>
          <a:srcRect/>
          <a:stretch>
            <a:fillRect/>
          </a:stretch>
        </p:blipFill>
        <p:spPr bwMode="auto">
          <a:xfrm>
            <a:off x="714375" y="2786063"/>
            <a:ext cx="4030663" cy="3727450"/>
          </a:xfrm>
          <a:prstGeom prst="rect">
            <a:avLst/>
          </a:prstGeom>
          <a:noFill/>
          <a:ln w="9525">
            <a:solidFill>
              <a:srgbClr val="C00000"/>
            </a:solidFill>
            <a:miter lim="800000"/>
            <a:headEnd/>
            <a:tailEnd/>
          </a:ln>
        </p:spPr>
      </p:pic>
      <p:pic>
        <p:nvPicPr>
          <p:cNvPr id="10246" name="Picture 3" descr="F:\рисунки\4722.jpg"/>
          <p:cNvPicPr>
            <a:picLocks noChangeAspect="1" noChangeArrowheads="1"/>
          </p:cNvPicPr>
          <p:nvPr/>
        </p:nvPicPr>
        <p:blipFill>
          <a:blip r:embed="rId4"/>
          <a:srcRect/>
          <a:stretch>
            <a:fillRect/>
          </a:stretch>
        </p:blipFill>
        <p:spPr bwMode="auto">
          <a:xfrm>
            <a:off x="4929188" y="2506663"/>
            <a:ext cx="3887787" cy="4044950"/>
          </a:xfrm>
          <a:prstGeom prst="rect">
            <a:avLst/>
          </a:prstGeom>
          <a:noFill/>
          <a:ln w="9525">
            <a:solidFill>
              <a:srgbClr val="C00000"/>
            </a:solid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5539" name="Rectangle 2"/>
          <p:cNvSpPr>
            <a:spLocks noGrp="1" noChangeArrowheads="1"/>
          </p:cNvSpPr>
          <p:nvPr>
            <p:ph type="title"/>
          </p:nvPr>
        </p:nvSpPr>
        <p:spPr>
          <a:xfrm>
            <a:off x="457200" y="0"/>
            <a:ext cx="8229600" cy="571500"/>
          </a:xfrm>
        </p:spPr>
        <p:txBody>
          <a:bodyPr>
            <a:normAutofit fontScale="90000"/>
          </a:bodyPr>
          <a:lstStyle/>
          <a:p>
            <a:pPr eaLnBrk="1" hangingPunct="1"/>
            <a:r>
              <a:rPr lang="ru-RU" sz="3600" b="1" smtClean="0">
                <a:latin typeface="Sylfaen" pitchFamily="18" charset="0"/>
              </a:rPr>
              <a:t>Работа с учебником</a:t>
            </a:r>
          </a:p>
        </p:txBody>
      </p:sp>
      <p:sp>
        <p:nvSpPr>
          <p:cNvPr id="65540" name="Rectangle 3"/>
          <p:cNvSpPr>
            <a:spLocks noGrp="1" noChangeArrowheads="1"/>
          </p:cNvSpPr>
          <p:nvPr>
            <p:ph type="body" idx="1"/>
          </p:nvPr>
        </p:nvSpPr>
        <p:spPr>
          <a:xfrm>
            <a:off x="0" y="500063"/>
            <a:ext cx="9144000" cy="6143625"/>
          </a:xfrm>
        </p:spPr>
        <p:txBody>
          <a:bodyPr>
            <a:normAutofit lnSpcReduction="10000"/>
          </a:bodyPr>
          <a:lstStyle/>
          <a:p>
            <a:pPr eaLnBrk="1" hangingPunct="1">
              <a:lnSpc>
                <a:spcPct val="80000"/>
              </a:lnSpc>
              <a:buFontTx/>
              <a:buNone/>
            </a:pPr>
            <a:r>
              <a:rPr lang="ru-RU" sz="2800" b="1" u="sng" smtClean="0">
                <a:latin typeface="Sylfaen" pitchFamily="18" charset="0"/>
              </a:rPr>
              <a:t>Исследовательская  работа с текстом.</a:t>
            </a:r>
          </a:p>
          <a:p>
            <a:pPr eaLnBrk="1" hangingPunct="1">
              <a:lnSpc>
                <a:spcPct val="80000"/>
              </a:lnSpc>
              <a:buFontTx/>
              <a:buNone/>
            </a:pPr>
            <a:r>
              <a:rPr lang="ru-RU" sz="2800" b="1" smtClean="0">
                <a:latin typeface="Sylfaen" pitchFamily="18" charset="0"/>
              </a:rPr>
              <a:t>а)Опережающее задание</a:t>
            </a:r>
            <a:endParaRPr lang="ru-RU" sz="2800" smtClean="0">
              <a:latin typeface="Sylfaen" pitchFamily="18" charset="0"/>
            </a:endParaRPr>
          </a:p>
          <a:p>
            <a:pPr algn="just" eaLnBrk="1" hangingPunct="1">
              <a:lnSpc>
                <a:spcPct val="80000"/>
              </a:lnSpc>
            </a:pPr>
            <a:r>
              <a:rPr lang="ru-RU" sz="2800" smtClean="0">
                <a:latin typeface="Sylfaen" pitchFamily="18" charset="0"/>
              </a:rPr>
              <a:t>Работая с текстом, найдите подтверждение нашим предположениям. Найдите новую информацию.</a:t>
            </a:r>
            <a:endParaRPr lang="ru-RU" sz="2800" b="1" smtClean="0">
              <a:latin typeface="Sylfaen" pitchFamily="18" charset="0"/>
            </a:endParaRPr>
          </a:p>
          <a:p>
            <a:pPr eaLnBrk="1" hangingPunct="1">
              <a:lnSpc>
                <a:spcPct val="80000"/>
              </a:lnSpc>
              <a:buFontTx/>
              <a:buNone/>
            </a:pPr>
            <a:r>
              <a:rPr lang="ru-RU" sz="2800" b="1" smtClean="0">
                <a:latin typeface="Sylfaen" pitchFamily="18" charset="0"/>
              </a:rPr>
              <a:t>б)Чтение текста</a:t>
            </a:r>
          </a:p>
          <a:p>
            <a:pPr eaLnBrk="1" hangingPunct="1">
              <a:lnSpc>
                <a:spcPct val="80000"/>
              </a:lnSpc>
              <a:buFontTx/>
              <a:buNone/>
            </a:pPr>
            <a:r>
              <a:rPr lang="ru-RU" sz="2800" b="1" smtClean="0">
                <a:latin typeface="Sylfaen" pitchFamily="18" charset="0"/>
              </a:rPr>
              <a:t>в) Послетекстовая работа</a:t>
            </a:r>
            <a:endParaRPr lang="ru-RU" sz="2800" smtClean="0">
              <a:latin typeface="Sylfaen" pitchFamily="18" charset="0"/>
            </a:endParaRPr>
          </a:p>
          <a:p>
            <a:pPr algn="just" eaLnBrk="1" hangingPunct="1">
              <a:lnSpc>
                <a:spcPct val="80000"/>
              </a:lnSpc>
            </a:pPr>
            <a:r>
              <a:rPr lang="ru-RU" sz="2800" smtClean="0">
                <a:latin typeface="Sylfaen" pitchFamily="18" charset="0"/>
              </a:rPr>
              <a:t>Какие подтверждения своим гипотезам вы обнаружили в тексте? Как расширились ваши представления по теме?</a:t>
            </a:r>
          </a:p>
          <a:p>
            <a:pPr eaLnBrk="1" hangingPunct="1">
              <a:lnSpc>
                <a:spcPct val="80000"/>
              </a:lnSpc>
            </a:pPr>
            <a:r>
              <a:rPr lang="ru-RU" sz="2800" smtClean="0">
                <a:latin typeface="Sylfaen" pitchFamily="18" charset="0"/>
              </a:rPr>
              <a:t>Вопросы после чтения текста:</a:t>
            </a:r>
          </a:p>
          <a:p>
            <a:pPr algn="just" eaLnBrk="1" hangingPunct="1">
              <a:lnSpc>
                <a:spcPct val="80000"/>
              </a:lnSpc>
              <a:buFont typeface="Arial" charset="0"/>
              <a:buNone/>
            </a:pPr>
            <a:r>
              <a:rPr lang="ru-RU" sz="2400" b="1" smtClean="0">
                <a:solidFill>
                  <a:srgbClr val="C00000"/>
                </a:solidFill>
                <a:latin typeface="Sylfaen" pitchFamily="18" charset="0"/>
              </a:rPr>
              <a:t>Как понятие «света» связано с пониманием православными христианами Бога?</a:t>
            </a:r>
          </a:p>
          <a:p>
            <a:pPr algn="just" eaLnBrk="1" hangingPunct="1">
              <a:lnSpc>
                <a:spcPct val="80000"/>
              </a:lnSpc>
              <a:buFont typeface="Arial" charset="0"/>
              <a:buNone/>
            </a:pPr>
            <a:r>
              <a:rPr lang="ru-RU" sz="2400" b="1" smtClean="0">
                <a:solidFill>
                  <a:srgbClr val="C00000"/>
                </a:solidFill>
                <a:latin typeface="Sylfaen" pitchFamily="18" charset="0"/>
              </a:rPr>
              <a:t>Почему в иконописном изображении нет тени и всё пронизано светом ?</a:t>
            </a:r>
          </a:p>
          <a:p>
            <a:pPr algn="just" eaLnBrk="1" hangingPunct="1">
              <a:lnSpc>
                <a:spcPct val="80000"/>
              </a:lnSpc>
              <a:buFont typeface="Arial" charset="0"/>
              <a:buNone/>
            </a:pPr>
            <a:r>
              <a:rPr lang="ru-RU" sz="2400" b="1" smtClean="0">
                <a:solidFill>
                  <a:srgbClr val="C00000"/>
                </a:solidFill>
                <a:latin typeface="Sylfaen" pitchFamily="18" charset="0"/>
              </a:rPr>
              <a:t>Как вы думаете, почему Свет – одно из имён Бога? Расскажите о нимбе.</a:t>
            </a:r>
          </a:p>
          <a:p>
            <a:pPr algn="just" eaLnBrk="1" hangingPunct="1">
              <a:lnSpc>
                <a:spcPct val="80000"/>
              </a:lnSpc>
              <a:buFont typeface="Arial" charset="0"/>
              <a:buNone/>
            </a:pPr>
            <a:r>
              <a:rPr lang="ru-RU" sz="2400" b="1" smtClean="0">
                <a:solidFill>
                  <a:srgbClr val="C00000"/>
                </a:solidFill>
                <a:latin typeface="Sylfaen" pitchFamily="18" charset="0"/>
              </a:rPr>
              <a:t>Кому молятся православные христиане, стоя перед иконой?</a:t>
            </a:r>
          </a:p>
          <a:p>
            <a:pPr algn="just" eaLnBrk="1" hangingPunct="1">
              <a:lnSpc>
                <a:spcPct val="80000"/>
              </a:lnSpc>
              <a:buFont typeface="Arial" charset="0"/>
              <a:buNone/>
            </a:pPr>
            <a:endParaRPr lang="ru-RU" sz="2400" smtClean="0">
              <a:latin typeface="Sylfaen" pitchFamily="18" charset="0"/>
            </a:endParaRPr>
          </a:p>
          <a:p>
            <a:pPr algn="just" eaLnBrk="1" hangingPunct="1">
              <a:lnSpc>
                <a:spcPct val="80000"/>
              </a:lnSpc>
              <a:buFont typeface="Arial" charset="0"/>
              <a:buNone/>
            </a:pPr>
            <a:endParaRPr lang="ru-RU" sz="2000" smtClean="0">
              <a:latin typeface="Sylfaen" pitchFamily="18" charset="0"/>
            </a:endParaRPr>
          </a:p>
          <a:p>
            <a:pPr eaLnBrk="1" hangingPunct="1">
              <a:lnSpc>
                <a:spcPct val="80000"/>
              </a:lnSpc>
              <a:buFont typeface="Arial" charset="0"/>
              <a:buNone/>
            </a:pPr>
            <a:endParaRPr lang="ru-RU" sz="2800" smtClean="0">
              <a:latin typeface="Sylfaen" pitchFamily="18"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6563" name="Rectangle 4"/>
          <p:cNvSpPr>
            <a:spLocks noGrp="1" noChangeArrowheads="1"/>
          </p:cNvSpPr>
          <p:nvPr>
            <p:ph type="ctrTitle" idx="4294967295"/>
          </p:nvPr>
        </p:nvSpPr>
        <p:spPr>
          <a:xfrm>
            <a:off x="642938" y="5143500"/>
            <a:ext cx="3357562" cy="630238"/>
          </a:xfrm>
        </p:spPr>
        <p:txBody>
          <a:bodyPr/>
          <a:lstStyle/>
          <a:p>
            <a:pPr eaLnBrk="1" hangingPunct="1"/>
            <a:r>
              <a:rPr lang="ru-RU" sz="2000" b="1" i="1" smtClean="0">
                <a:latin typeface="Sylfaen" pitchFamily="18" charset="0"/>
              </a:rPr>
              <a:t>Спас Нерукотворный</a:t>
            </a:r>
          </a:p>
        </p:txBody>
      </p:sp>
      <p:sp>
        <p:nvSpPr>
          <p:cNvPr id="66564" name="Rectangle 5"/>
          <p:cNvSpPr>
            <a:spLocks noGrp="1" noChangeArrowheads="1"/>
          </p:cNvSpPr>
          <p:nvPr>
            <p:ph type="subTitle" idx="4294967295"/>
          </p:nvPr>
        </p:nvSpPr>
        <p:spPr>
          <a:xfrm>
            <a:off x="4500563" y="4929188"/>
            <a:ext cx="4429125" cy="1196975"/>
          </a:xfrm>
        </p:spPr>
        <p:txBody>
          <a:bodyPr>
            <a:normAutofit fontScale="92500"/>
          </a:bodyPr>
          <a:lstStyle/>
          <a:p>
            <a:pPr marL="0" indent="0" algn="ctr" eaLnBrk="1" hangingPunct="1">
              <a:buFontTx/>
              <a:buNone/>
            </a:pPr>
            <a:endParaRPr lang="ru-RU" sz="2000" b="1" i="1" smtClean="0">
              <a:latin typeface="Sylfaen" pitchFamily="18" charset="0"/>
            </a:endParaRPr>
          </a:p>
          <a:p>
            <a:pPr marL="0" indent="0" algn="ctr" eaLnBrk="1" hangingPunct="1">
              <a:buFontTx/>
              <a:buNone/>
            </a:pPr>
            <a:endParaRPr lang="ru-RU" sz="2000" b="1" i="1" smtClean="0">
              <a:latin typeface="Sylfaen" pitchFamily="18" charset="0"/>
            </a:endParaRPr>
          </a:p>
          <a:p>
            <a:pPr marL="0" indent="0" algn="ctr" eaLnBrk="1" hangingPunct="1">
              <a:buFontTx/>
              <a:buNone/>
            </a:pPr>
            <a:r>
              <a:rPr lang="ru-RU" sz="2000" b="1" i="1" smtClean="0">
                <a:latin typeface="Sylfaen" pitchFamily="18" charset="0"/>
              </a:rPr>
              <a:t>Икона Владимирской Божьей Матери</a:t>
            </a:r>
            <a:endParaRPr lang="ru-RU" sz="2000" smtClean="0"/>
          </a:p>
        </p:txBody>
      </p:sp>
      <p:pic>
        <p:nvPicPr>
          <p:cNvPr id="66565" name="Picture 5" descr="311-55hBRL"/>
          <p:cNvPicPr>
            <a:picLocks noChangeAspect="1" noChangeArrowheads="1"/>
          </p:cNvPicPr>
          <p:nvPr/>
        </p:nvPicPr>
        <p:blipFill>
          <a:blip r:embed="rId3">
            <a:lum bright="-10000"/>
          </a:blip>
          <a:srcRect/>
          <a:stretch>
            <a:fillRect/>
          </a:stretch>
        </p:blipFill>
        <p:spPr bwMode="auto">
          <a:xfrm>
            <a:off x="500063" y="428625"/>
            <a:ext cx="3714750" cy="4865688"/>
          </a:xfrm>
          <a:prstGeom prst="rect">
            <a:avLst/>
          </a:prstGeom>
          <a:noFill/>
          <a:ln w="9525">
            <a:solidFill>
              <a:srgbClr val="C00000"/>
            </a:solidFill>
            <a:miter lim="800000"/>
            <a:headEnd/>
            <a:tailEnd/>
          </a:ln>
        </p:spPr>
      </p:pic>
      <p:pic>
        <p:nvPicPr>
          <p:cNvPr id="66566" name="Picture 5" descr="владимирская икона божьей матери"/>
          <p:cNvPicPr>
            <a:picLocks noChangeAspect="1" noChangeArrowheads="1"/>
          </p:cNvPicPr>
          <p:nvPr/>
        </p:nvPicPr>
        <p:blipFill>
          <a:blip r:embed="rId4">
            <a:lum bright="-10000"/>
          </a:blip>
          <a:srcRect/>
          <a:stretch>
            <a:fillRect/>
          </a:stretch>
        </p:blipFill>
        <p:spPr bwMode="auto">
          <a:xfrm>
            <a:off x="5214938" y="714375"/>
            <a:ext cx="3100387" cy="4714875"/>
          </a:xfrm>
          <a:prstGeom prst="rect">
            <a:avLst/>
          </a:prstGeom>
          <a:noFill/>
          <a:ln w="9525">
            <a:solidFill>
              <a:srgbClr val="C00000"/>
            </a:solid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1"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7587" name="Rectangle 4"/>
          <p:cNvSpPr>
            <a:spLocks noGrp="1" noChangeArrowheads="1"/>
          </p:cNvSpPr>
          <p:nvPr>
            <p:ph type="ctrTitle" idx="4294967295"/>
          </p:nvPr>
        </p:nvSpPr>
        <p:spPr>
          <a:xfrm>
            <a:off x="4346575" y="0"/>
            <a:ext cx="4500563" cy="630238"/>
          </a:xfrm>
        </p:spPr>
        <p:txBody>
          <a:bodyPr>
            <a:normAutofit fontScale="90000"/>
          </a:bodyPr>
          <a:lstStyle/>
          <a:p>
            <a:pPr eaLnBrk="1" hangingPunct="1"/>
            <a:r>
              <a:rPr lang="ru-RU" sz="4000" b="1" i="1" smtClean="0">
                <a:latin typeface="Sylfaen" pitchFamily="18" charset="0"/>
              </a:rPr>
              <a:t/>
            </a:r>
            <a:br>
              <a:rPr lang="ru-RU" sz="4000" b="1" i="1" smtClean="0">
                <a:latin typeface="Sylfaen" pitchFamily="18" charset="0"/>
              </a:rPr>
            </a:br>
            <a:r>
              <a:rPr lang="ru-RU" sz="4000" b="1" i="1" smtClean="0">
                <a:latin typeface="Sylfaen" pitchFamily="18" charset="0"/>
              </a:rPr>
              <a:t/>
            </a:r>
            <a:br>
              <a:rPr lang="ru-RU" sz="4000" b="1" i="1" smtClean="0">
                <a:latin typeface="Sylfaen" pitchFamily="18" charset="0"/>
              </a:rPr>
            </a:br>
            <a:r>
              <a:rPr lang="ru-RU" sz="4000" b="1" i="1" smtClean="0">
                <a:latin typeface="Sylfaen" pitchFamily="18" charset="0"/>
              </a:rPr>
              <a:t>Иконы Святых</a:t>
            </a:r>
          </a:p>
        </p:txBody>
      </p:sp>
      <p:sp>
        <p:nvSpPr>
          <p:cNvPr id="67588" name="Rectangle 5"/>
          <p:cNvSpPr>
            <a:spLocks noGrp="1" noChangeArrowheads="1"/>
          </p:cNvSpPr>
          <p:nvPr>
            <p:ph type="subTitle" idx="4294967295"/>
          </p:nvPr>
        </p:nvSpPr>
        <p:spPr>
          <a:xfrm>
            <a:off x="2097088" y="4373563"/>
            <a:ext cx="6400800" cy="1752600"/>
          </a:xfrm>
        </p:spPr>
        <p:txBody>
          <a:bodyPr/>
          <a:lstStyle/>
          <a:p>
            <a:pPr marL="0" indent="0" algn="ctr" eaLnBrk="1" hangingPunct="1">
              <a:buFontTx/>
              <a:buNone/>
            </a:pPr>
            <a:endParaRPr lang="ru-RU" smtClean="0"/>
          </a:p>
          <a:p>
            <a:pPr marL="0" indent="0" algn="ctr" eaLnBrk="1" hangingPunct="1">
              <a:buFontTx/>
              <a:buNone/>
            </a:pPr>
            <a:r>
              <a:rPr lang="ru-RU" smtClean="0"/>
              <a:t> </a:t>
            </a:r>
          </a:p>
        </p:txBody>
      </p:sp>
      <p:pic>
        <p:nvPicPr>
          <p:cNvPr id="67589" name="Picture 5" descr="StNikolai"/>
          <p:cNvPicPr>
            <a:picLocks noChangeAspect="1" noChangeArrowheads="1"/>
          </p:cNvPicPr>
          <p:nvPr/>
        </p:nvPicPr>
        <p:blipFill>
          <a:blip r:embed="rId3"/>
          <a:srcRect/>
          <a:stretch>
            <a:fillRect/>
          </a:stretch>
        </p:blipFill>
        <p:spPr bwMode="auto">
          <a:xfrm>
            <a:off x="1422400" y="773113"/>
            <a:ext cx="2509838" cy="3509962"/>
          </a:xfrm>
          <a:prstGeom prst="rect">
            <a:avLst/>
          </a:prstGeom>
          <a:noFill/>
          <a:ln w="9525">
            <a:solidFill>
              <a:srgbClr val="C00000"/>
            </a:solidFill>
            <a:miter lim="800000"/>
            <a:headEnd/>
            <a:tailEnd/>
          </a:ln>
        </p:spPr>
      </p:pic>
      <p:pic>
        <p:nvPicPr>
          <p:cNvPr id="67590" name="Picture 6" descr="ib637"/>
          <p:cNvPicPr>
            <a:picLocks noChangeAspect="1" noChangeArrowheads="1"/>
          </p:cNvPicPr>
          <p:nvPr/>
        </p:nvPicPr>
        <p:blipFill>
          <a:blip r:embed="rId4">
            <a:lum bright="-10000"/>
          </a:blip>
          <a:srcRect/>
          <a:stretch>
            <a:fillRect/>
          </a:stretch>
        </p:blipFill>
        <p:spPr bwMode="auto">
          <a:xfrm>
            <a:off x="3941763" y="1989138"/>
            <a:ext cx="2533650" cy="3463925"/>
          </a:xfrm>
          <a:prstGeom prst="rect">
            <a:avLst/>
          </a:prstGeom>
          <a:noFill/>
          <a:ln w="9525">
            <a:solidFill>
              <a:srgbClr val="C00000"/>
            </a:solidFill>
            <a:miter lim="800000"/>
            <a:headEnd/>
            <a:tailEnd/>
          </a:ln>
        </p:spPr>
      </p:pic>
      <p:pic>
        <p:nvPicPr>
          <p:cNvPr id="67591" name="Picture 7" descr="ksenia-peterb"/>
          <p:cNvPicPr>
            <a:picLocks noChangeAspect="1" noChangeArrowheads="1"/>
          </p:cNvPicPr>
          <p:nvPr/>
        </p:nvPicPr>
        <p:blipFill>
          <a:blip r:embed="rId5">
            <a:lum bright="-10000"/>
          </a:blip>
          <a:srcRect/>
          <a:stretch>
            <a:fillRect/>
          </a:stretch>
        </p:blipFill>
        <p:spPr bwMode="auto">
          <a:xfrm>
            <a:off x="6486525" y="3294063"/>
            <a:ext cx="2657475" cy="3419475"/>
          </a:xfrm>
          <a:prstGeom prst="rect">
            <a:avLst/>
          </a:prstGeom>
          <a:noFill/>
          <a:ln w="9525">
            <a:solidFill>
              <a:srgbClr val="C00000"/>
            </a:solidFill>
            <a:miter lim="800000"/>
            <a:headEnd/>
            <a:tailEnd/>
          </a:ln>
        </p:spPr>
      </p:pic>
      <p:sp>
        <p:nvSpPr>
          <p:cNvPr id="67592" name="Text Box 8"/>
          <p:cNvSpPr txBox="1">
            <a:spLocks noChangeArrowheads="1"/>
          </p:cNvSpPr>
          <p:nvPr/>
        </p:nvSpPr>
        <p:spPr bwMode="auto">
          <a:xfrm>
            <a:off x="1692275" y="4373563"/>
            <a:ext cx="1800225" cy="523875"/>
          </a:xfrm>
          <a:prstGeom prst="rect">
            <a:avLst/>
          </a:prstGeom>
          <a:noFill/>
          <a:ln w="9525">
            <a:noFill/>
            <a:miter lim="800000"/>
            <a:headEnd/>
            <a:tailEnd/>
          </a:ln>
        </p:spPr>
        <p:txBody>
          <a:bodyPr>
            <a:spAutoFit/>
          </a:bodyPr>
          <a:lstStyle/>
          <a:p>
            <a:pPr algn="ctr"/>
            <a:r>
              <a:rPr lang="ru-RU" sz="1400" b="1">
                <a:latin typeface="Sylfaen" pitchFamily="18" charset="0"/>
              </a:rPr>
              <a:t>Святой Николай Чудотворец</a:t>
            </a:r>
          </a:p>
        </p:txBody>
      </p:sp>
      <p:sp>
        <p:nvSpPr>
          <p:cNvPr id="67593" name="Text Box 9"/>
          <p:cNvSpPr txBox="1">
            <a:spLocks noChangeArrowheads="1"/>
          </p:cNvSpPr>
          <p:nvPr/>
        </p:nvSpPr>
        <p:spPr bwMode="auto">
          <a:xfrm>
            <a:off x="4302125" y="5543550"/>
            <a:ext cx="1800225" cy="523875"/>
          </a:xfrm>
          <a:prstGeom prst="rect">
            <a:avLst/>
          </a:prstGeom>
          <a:noFill/>
          <a:ln w="9525">
            <a:noFill/>
            <a:miter lim="800000"/>
            <a:headEnd/>
            <a:tailEnd/>
          </a:ln>
        </p:spPr>
        <p:txBody>
          <a:bodyPr>
            <a:spAutoFit/>
          </a:bodyPr>
          <a:lstStyle/>
          <a:p>
            <a:pPr algn="ctr"/>
            <a:r>
              <a:rPr lang="ru-RU" sz="1400" b="1">
                <a:latin typeface="Sylfaen" pitchFamily="18" charset="0"/>
              </a:rPr>
              <a:t>Святая Матрона Московская</a:t>
            </a:r>
          </a:p>
        </p:txBody>
      </p:sp>
      <p:sp>
        <p:nvSpPr>
          <p:cNvPr id="67594" name="Text Box 10"/>
          <p:cNvSpPr txBox="1">
            <a:spLocks noChangeArrowheads="1"/>
          </p:cNvSpPr>
          <p:nvPr/>
        </p:nvSpPr>
        <p:spPr bwMode="auto">
          <a:xfrm>
            <a:off x="6867525" y="2754313"/>
            <a:ext cx="1979613" cy="762000"/>
          </a:xfrm>
          <a:prstGeom prst="rect">
            <a:avLst/>
          </a:prstGeom>
          <a:noFill/>
          <a:ln w="9525">
            <a:noFill/>
            <a:miter lim="800000"/>
            <a:headEnd/>
            <a:tailEnd/>
          </a:ln>
        </p:spPr>
        <p:txBody>
          <a:bodyPr>
            <a:spAutoFit/>
          </a:bodyPr>
          <a:lstStyle/>
          <a:p>
            <a:pPr algn="ctr"/>
            <a:r>
              <a:rPr lang="ru-RU" sz="1400" b="1">
                <a:latin typeface="Sylfaen" pitchFamily="18" charset="0"/>
              </a:rPr>
              <a:t>Святая Ксения Петербуржская</a:t>
            </a:r>
          </a:p>
          <a:p>
            <a:endParaRPr lang="ru-RU" sz="160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8"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8611" name="Содержимое 2"/>
          <p:cNvSpPr>
            <a:spLocks noGrp="1"/>
          </p:cNvSpPr>
          <p:nvPr>
            <p:ph idx="4294967295"/>
          </p:nvPr>
        </p:nvSpPr>
        <p:spPr>
          <a:xfrm>
            <a:off x="428625" y="357188"/>
            <a:ext cx="8286750" cy="5768975"/>
          </a:xfrm>
        </p:spPr>
        <p:txBody>
          <a:bodyPr/>
          <a:lstStyle/>
          <a:p>
            <a:pPr>
              <a:buFont typeface="Arial" charset="0"/>
              <a:buNone/>
            </a:pPr>
            <a:endParaRPr lang="ru-RU" sz="2400" smtClean="0"/>
          </a:p>
          <a:p>
            <a:pPr algn="just"/>
            <a:r>
              <a:rPr lang="ru-RU" sz="2400" smtClean="0">
                <a:latin typeface="Sylfaen" pitchFamily="18" charset="0"/>
              </a:rPr>
              <a:t>Икона приглашает людей к молитве, а, главное, - к подражанию жизни святых. То есть - </a:t>
            </a:r>
            <a:r>
              <a:rPr lang="ru-RU" sz="2400" b="1" smtClean="0">
                <a:latin typeface="Sylfaen" pitchFamily="18" charset="0"/>
              </a:rPr>
              <a:t>к такой жизни, в которой главное</a:t>
            </a:r>
            <a:r>
              <a:rPr lang="ru-RU" sz="2400" smtClean="0">
                <a:latin typeface="Sylfaen" pitchFamily="18" charset="0"/>
              </a:rPr>
              <a:t> </a:t>
            </a:r>
            <a:r>
              <a:rPr lang="ru-RU" sz="2400" b="1" smtClean="0">
                <a:latin typeface="Sylfaen" pitchFamily="18" charset="0"/>
              </a:rPr>
              <a:t>любовь.</a:t>
            </a:r>
          </a:p>
          <a:p>
            <a:pPr algn="just"/>
            <a:r>
              <a:rPr lang="ru-RU" sz="2400" b="1" smtClean="0">
                <a:latin typeface="Sylfaen" pitchFamily="18" charset="0"/>
              </a:rPr>
              <a:t>Задача иконы – показать внутренний мир святого человека.</a:t>
            </a:r>
          </a:p>
          <a:p>
            <a:pPr algn="just"/>
            <a:r>
              <a:rPr lang="ru-RU" sz="2400" b="1" smtClean="0">
                <a:latin typeface="Sylfaen" pitchFamily="18" charset="0"/>
              </a:rPr>
              <a:t>Свет иконы струится в наш мир.</a:t>
            </a:r>
          </a:p>
          <a:p>
            <a:pPr algn="just"/>
            <a:r>
              <a:rPr lang="ru-RU" sz="2400" b="1" smtClean="0">
                <a:latin typeface="Sylfaen" pitchFamily="18" charset="0"/>
              </a:rPr>
              <a:t>Икона воспринимается как окно, через которое Небесный мир входит в нашу жизнь.</a:t>
            </a:r>
          </a:p>
          <a:p>
            <a:pPr algn="just"/>
            <a:r>
              <a:rPr lang="ru-RU" sz="2400" b="1" smtClean="0">
                <a:latin typeface="Sylfaen" pitchFamily="18" charset="0"/>
              </a:rPr>
              <a:t>Картина может показывать борьбу добра и зла в человеке. Икона показывает, каким станет человек, если победит в этой борьбе.</a:t>
            </a:r>
          </a:p>
          <a:p>
            <a:pPr algn="just"/>
            <a:r>
              <a:rPr lang="ru-RU" sz="2400" b="1" u="sng" smtClean="0">
                <a:latin typeface="Sylfaen" pitchFamily="18" charset="0"/>
              </a:rPr>
              <a:t>В православии это очень ясно: святым и светлым может стать любой человек. «Образ Божий» есть во всех.</a:t>
            </a:r>
            <a:endParaRPr lang="ru-RU" sz="2400" smtClean="0">
              <a:latin typeface="Sylfaen" pitchFamily="18" charset="0"/>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8" descr="G:\фоны\730035580.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9635" name="Rectangle 2"/>
          <p:cNvSpPr>
            <a:spLocks noGrp="1" noChangeArrowheads="1"/>
          </p:cNvSpPr>
          <p:nvPr>
            <p:ph type="title" idx="4294967295"/>
          </p:nvPr>
        </p:nvSpPr>
        <p:spPr>
          <a:xfrm>
            <a:off x="0" y="274638"/>
            <a:ext cx="8229600" cy="792162"/>
          </a:xfrm>
        </p:spPr>
        <p:txBody>
          <a:bodyPr/>
          <a:lstStyle/>
          <a:p>
            <a:pPr eaLnBrk="1" hangingPunct="1"/>
            <a:r>
              <a:rPr lang="ru-RU" sz="3600" smtClean="0">
                <a:latin typeface="Sylfaen" pitchFamily="18" charset="0"/>
              </a:rPr>
              <a:t>Рабочая тетрадь. Урок 15. </a:t>
            </a:r>
          </a:p>
        </p:txBody>
      </p:sp>
      <p:pic>
        <p:nvPicPr>
          <p:cNvPr id="69637" name="Picture 4" descr="Ушаков_2"/>
          <p:cNvPicPr>
            <a:picLocks noChangeAspect="1" noChangeArrowheads="1"/>
          </p:cNvPicPr>
          <p:nvPr/>
        </p:nvPicPr>
        <p:blipFill>
          <a:blip r:embed="rId4"/>
          <a:srcRect/>
          <a:stretch>
            <a:fillRect/>
          </a:stretch>
        </p:blipFill>
        <p:spPr bwMode="auto">
          <a:xfrm>
            <a:off x="571500" y="1000125"/>
            <a:ext cx="1938338" cy="2871788"/>
          </a:xfrm>
          <a:prstGeom prst="rect">
            <a:avLst/>
          </a:prstGeom>
          <a:noFill/>
          <a:ln w="9525">
            <a:solidFill>
              <a:srgbClr val="C00000"/>
            </a:solidFill>
            <a:miter lim="800000"/>
            <a:headEnd/>
            <a:tailEnd/>
          </a:ln>
        </p:spPr>
      </p:pic>
      <p:pic>
        <p:nvPicPr>
          <p:cNvPr id="69638" name="Picture 5" descr="Ушаков_5"/>
          <p:cNvPicPr>
            <a:picLocks noChangeAspect="1" noChangeArrowheads="1"/>
          </p:cNvPicPr>
          <p:nvPr/>
        </p:nvPicPr>
        <p:blipFill>
          <a:blip r:embed="rId5"/>
          <a:srcRect/>
          <a:stretch>
            <a:fillRect/>
          </a:stretch>
        </p:blipFill>
        <p:spPr bwMode="auto">
          <a:xfrm>
            <a:off x="3786188" y="1000125"/>
            <a:ext cx="2360612" cy="2857500"/>
          </a:xfrm>
          <a:prstGeom prst="rect">
            <a:avLst/>
          </a:prstGeom>
          <a:noFill/>
          <a:ln w="9525">
            <a:noFill/>
            <a:miter lim="800000"/>
            <a:headEnd/>
            <a:tailEnd/>
          </a:ln>
        </p:spPr>
      </p:pic>
      <p:sp>
        <p:nvSpPr>
          <p:cNvPr id="69639" name="Rectangle 6"/>
          <p:cNvSpPr>
            <a:spLocks noChangeArrowheads="1"/>
          </p:cNvSpPr>
          <p:nvPr/>
        </p:nvSpPr>
        <p:spPr bwMode="auto">
          <a:xfrm>
            <a:off x="304800" y="3886200"/>
            <a:ext cx="8839200" cy="708025"/>
          </a:xfrm>
          <a:prstGeom prst="rect">
            <a:avLst/>
          </a:prstGeom>
          <a:noFill/>
          <a:ln w="9525">
            <a:noFill/>
            <a:miter lim="800000"/>
            <a:headEnd/>
            <a:tailEnd/>
          </a:ln>
        </p:spPr>
        <p:txBody>
          <a:bodyPr anchor="ctr">
            <a:spAutoFit/>
          </a:bodyPr>
          <a:lstStyle/>
          <a:p>
            <a:r>
              <a:rPr lang="ru-RU" sz="2000" b="1">
                <a:latin typeface="Sylfaen" pitchFamily="18" charset="0"/>
              </a:rPr>
              <a:t>Посмотри внимательно, что общего в этих изображениях?  </a:t>
            </a:r>
          </a:p>
          <a:p>
            <a:r>
              <a:rPr lang="ru-RU" sz="2000" b="1">
                <a:latin typeface="Sylfaen" pitchFamily="18" charset="0"/>
              </a:rPr>
              <a:t>Чем они отличаются ? </a:t>
            </a:r>
          </a:p>
        </p:txBody>
      </p:sp>
      <p:sp>
        <p:nvSpPr>
          <p:cNvPr id="69640" name="Rectangle 8"/>
          <p:cNvSpPr>
            <a:spLocks noChangeArrowheads="1"/>
          </p:cNvSpPr>
          <p:nvPr/>
        </p:nvSpPr>
        <p:spPr bwMode="auto">
          <a:xfrm>
            <a:off x="304800" y="4648200"/>
            <a:ext cx="8694738" cy="1938338"/>
          </a:xfrm>
          <a:prstGeom prst="rect">
            <a:avLst/>
          </a:prstGeom>
          <a:noFill/>
          <a:ln w="9525">
            <a:noFill/>
            <a:miter lim="800000"/>
            <a:headEnd/>
            <a:tailEnd/>
          </a:ln>
        </p:spPr>
        <p:txBody>
          <a:bodyPr wrap="none" anchor="ctr">
            <a:spAutoFit/>
          </a:bodyPr>
          <a:lstStyle/>
          <a:p>
            <a:r>
              <a:rPr lang="ru-RU" sz="2000" b="1" dirty="0">
                <a:latin typeface="Sylfaen" pitchFamily="18" charset="0"/>
              </a:rPr>
              <a:t>Русский поэт и философ Владимир Соловьев написал такие строки:</a:t>
            </a:r>
          </a:p>
          <a:p>
            <a:r>
              <a:rPr lang="ru-RU" sz="2000" i="1" dirty="0">
                <a:latin typeface="Sylfaen" pitchFamily="18" charset="0"/>
              </a:rPr>
              <a:t>Милый друг, иль ты не видишь,</a:t>
            </a:r>
          </a:p>
          <a:p>
            <a:r>
              <a:rPr lang="ru-RU" sz="2000" i="1" dirty="0">
                <a:latin typeface="Sylfaen" pitchFamily="18" charset="0"/>
              </a:rPr>
              <a:t>Что все видимое нами –</a:t>
            </a:r>
          </a:p>
          <a:p>
            <a:r>
              <a:rPr lang="ru-RU" sz="2000" i="1" dirty="0">
                <a:latin typeface="Sylfaen" pitchFamily="18" charset="0"/>
              </a:rPr>
              <a:t>Только отблеск, только тени</a:t>
            </a:r>
          </a:p>
          <a:p>
            <a:r>
              <a:rPr lang="ru-RU" sz="2000" i="1" dirty="0">
                <a:latin typeface="Sylfaen" pitchFamily="18" charset="0"/>
              </a:rPr>
              <a:t>От незримого очами?...</a:t>
            </a:r>
          </a:p>
          <a:p>
            <a:r>
              <a:rPr lang="ru-RU" sz="2000" b="1" dirty="0">
                <a:latin typeface="Sylfaen" pitchFamily="18" charset="0"/>
              </a:rPr>
              <a:t>Как ты думаешь, могли ли эти строки сложиться у поэта в храме? Почему?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8"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0659" name="Rectangle 2"/>
          <p:cNvSpPr>
            <a:spLocks noGrp="1" noChangeArrowheads="1"/>
          </p:cNvSpPr>
          <p:nvPr>
            <p:ph type="title"/>
          </p:nvPr>
        </p:nvSpPr>
        <p:spPr>
          <a:xfrm>
            <a:off x="457200" y="0"/>
            <a:ext cx="8229600" cy="714375"/>
          </a:xfrm>
        </p:spPr>
        <p:txBody>
          <a:bodyPr>
            <a:normAutofit fontScale="90000"/>
          </a:bodyPr>
          <a:lstStyle/>
          <a:p>
            <a:pPr eaLnBrk="1" hangingPunct="1"/>
            <a:r>
              <a:rPr lang="ru-RU" smtClean="0">
                <a:latin typeface="Sylfaen" pitchFamily="18" charset="0"/>
              </a:rPr>
              <a:t>Итог урока</a:t>
            </a:r>
          </a:p>
        </p:txBody>
      </p:sp>
      <p:sp>
        <p:nvSpPr>
          <p:cNvPr id="70660" name="Rectangle 3"/>
          <p:cNvSpPr>
            <a:spLocks noGrp="1" noChangeArrowheads="1"/>
          </p:cNvSpPr>
          <p:nvPr>
            <p:ph type="body" idx="1"/>
          </p:nvPr>
        </p:nvSpPr>
        <p:spPr>
          <a:xfrm>
            <a:off x="214313" y="642938"/>
            <a:ext cx="8715375" cy="5483225"/>
          </a:xfrm>
        </p:spPr>
        <p:txBody>
          <a:bodyPr/>
          <a:lstStyle/>
          <a:p>
            <a:pPr algn="just" eaLnBrk="1" hangingPunct="1">
              <a:defRPr/>
            </a:pPr>
            <a:r>
              <a:rPr lang="ru-RU" b="1" dirty="0" smtClean="0">
                <a:solidFill>
                  <a:srgbClr val="C00000"/>
                </a:solidFill>
                <a:effectLst>
                  <a:outerShdw blurRad="38100" dist="38100" dir="2700000" algn="tl">
                    <a:srgbClr val="000000">
                      <a:alpha val="43137"/>
                    </a:srgbClr>
                  </a:outerShdw>
                </a:effectLst>
                <a:latin typeface="Sylfaen" pitchFamily="18" charset="0"/>
              </a:rPr>
              <a:t>Источник света – святость человека – стремление к свету - духовное возрастание человека.</a:t>
            </a:r>
          </a:p>
          <a:p>
            <a:pPr algn="just" eaLnBrk="1" hangingPunct="1">
              <a:buFont typeface="Arial" charset="0"/>
              <a:buNone/>
              <a:defRPr/>
            </a:pPr>
            <a:endParaRPr lang="ru-RU" sz="2400" u="sng" dirty="0" smtClean="0">
              <a:latin typeface="Sylfaen" pitchFamily="18" charset="0"/>
            </a:endParaRPr>
          </a:p>
          <a:p>
            <a:pPr algn="just" eaLnBrk="1" hangingPunct="1">
              <a:defRPr/>
            </a:pPr>
            <a:endParaRPr lang="ru-RU" sz="2000" dirty="0" smtClean="0">
              <a:latin typeface="Sylfaen" pitchFamily="18" charset="0"/>
            </a:endParaRPr>
          </a:p>
          <a:p>
            <a:pPr algn="just" eaLnBrk="1" hangingPunct="1">
              <a:defRPr/>
            </a:pPr>
            <a:endParaRPr lang="ru-RU" sz="2000" dirty="0" smtClean="0">
              <a:latin typeface="Sylfaen" pitchFamily="18" charset="0"/>
            </a:endParaRPr>
          </a:p>
          <a:p>
            <a:pPr algn="just" eaLnBrk="1" hangingPunct="1">
              <a:defRPr/>
            </a:pPr>
            <a:endParaRPr lang="ru-RU" sz="2000" dirty="0" smtClean="0">
              <a:latin typeface="Sylfaen" pitchFamily="18" charset="0"/>
            </a:endParaRPr>
          </a:p>
          <a:p>
            <a:pPr algn="just" eaLnBrk="1" hangingPunct="1">
              <a:defRPr/>
            </a:pPr>
            <a:endParaRPr lang="ru-RU" sz="2000" dirty="0" smtClean="0">
              <a:latin typeface="Sylfaen" pitchFamily="18" charset="0"/>
            </a:endParaRPr>
          </a:p>
          <a:p>
            <a:pPr algn="just" eaLnBrk="1" hangingPunct="1">
              <a:defRPr/>
            </a:pPr>
            <a:endParaRPr lang="ru-RU" sz="2000" dirty="0" smtClean="0">
              <a:latin typeface="Sylfaen" pitchFamily="18" charset="0"/>
            </a:endParaRPr>
          </a:p>
          <a:p>
            <a:pPr algn="just" eaLnBrk="1" hangingPunct="1">
              <a:defRPr/>
            </a:pPr>
            <a:endParaRPr lang="ru-RU" sz="2000" dirty="0" smtClean="0">
              <a:latin typeface="Sylfaen" pitchFamily="18" charset="0"/>
            </a:endParaRPr>
          </a:p>
          <a:p>
            <a:pPr algn="just" eaLnBrk="1" hangingPunct="1">
              <a:defRPr/>
            </a:pPr>
            <a:endParaRPr lang="ru-RU" sz="2000" dirty="0" smtClean="0">
              <a:latin typeface="Sylfaen" pitchFamily="18" charset="0"/>
            </a:endParaRPr>
          </a:p>
          <a:p>
            <a:pPr algn="just" eaLnBrk="1" hangingPunct="1">
              <a:defRPr/>
            </a:pPr>
            <a:endParaRPr lang="ru-RU" sz="2000" dirty="0" smtClean="0">
              <a:latin typeface="Sylfaen" pitchFamily="18" charset="0"/>
            </a:endParaRPr>
          </a:p>
          <a:p>
            <a:pPr algn="just" eaLnBrk="1" hangingPunct="1">
              <a:defRPr/>
            </a:pPr>
            <a:endParaRPr lang="ru-RU" sz="2000" dirty="0" smtClean="0">
              <a:latin typeface="Sylfaen" pitchFamily="18" charset="0"/>
            </a:endParaRPr>
          </a:p>
          <a:p>
            <a:pPr algn="just" eaLnBrk="1" hangingPunct="1">
              <a:defRPr/>
            </a:pPr>
            <a:endParaRPr lang="ru-RU" sz="2000" dirty="0" smtClean="0">
              <a:latin typeface="Sylfaen" pitchFamily="18" charset="0"/>
            </a:endParaRPr>
          </a:p>
          <a:p>
            <a:pPr algn="just" eaLnBrk="1" hangingPunct="1">
              <a:defRPr/>
            </a:pPr>
            <a:endParaRPr lang="ru-RU" sz="2000" dirty="0" smtClean="0">
              <a:latin typeface="Sylfaen" pitchFamily="18" charset="0"/>
            </a:endParaRPr>
          </a:p>
          <a:p>
            <a:pPr algn="just" eaLnBrk="1" hangingPunct="1">
              <a:buFont typeface="Arial" charset="0"/>
              <a:buNone/>
              <a:defRPr/>
            </a:pPr>
            <a:endParaRPr lang="ru-RU" sz="2000" dirty="0" smtClean="0">
              <a:latin typeface="Sylfaen" pitchFamily="18" charset="0"/>
            </a:endParaRPr>
          </a:p>
        </p:txBody>
      </p:sp>
      <p:pic>
        <p:nvPicPr>
          <p:cNvPr id="70661" name="Picture 2" descr="F:\рисунки\altar.jpg"/>
          <p:cNvPicPr>
            <a:picLocks noChangeAspect="1" noChangeArrowheads="1"/>
          </p:cNvPicPr>
          <p:nvPr/>
        </p:nvPicPr>
        <p:blipFill>
          <a:blip r:embed="rId3">
            <a:lum bright="-10000"/>
          </a:blip>
          <a:srcRect/>
          <a:stretch>
            <a:fillRect/>
          </a:stretch>
        </p:blipFill>
        <p:spPr bwMode="auto">
          <a:xfrm>
            <a:off x="1214438" y="2143125"/>
            <a:ext cx="6715125" cy="4360863"/>
          </a:xfrm>
          <a:prstGeom prst="rect">
            <a:avLst/>
          </a:prstGeom>
          <a:noFill/>
          <a:ln w="9525">
            <a:solidFill>
              <a:srgbClr val="C00000"/>
            </a:solid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D:\семинары, конкурсы\Logo.jpg"/>
          <p:cNvPicPr>
            <a:picLocks noChangeAspect="1" noChangeArrowheads="1"/>
          </p:cNvPicPr>
          <p:nvPr/>
        </p:nvPicPr>
        <p:blipFill>
          <a:blip r:embed="rId2">
            <a:lum bright="-10000"/>
          </a:blip>
          <a:srcRect/>
          <a:stretch>
            <a:fillRect/>
          </a:stretch>
        </p:blipFill>
        <p:spPr bwMode="auto">
          <a:xfrm>
            <a:off x="0" y="0"/>
            <a:ext cx="9144000" cy="6858000"/>
          </a:xfrm>
          <a:prstGeom prst="rect">
            <a:avLst/>
          </a:prstGeom>
          <a:noFill/>
          <a:ln w="9525">
            <a:solidFill>
              <a:srgbClr val="C00000"/>
            </a:solidFill>
            <a:miter lim="800000"/>
            <a:headEnd/>
            <a:tailEnd/>
          </a:ln>
        </p:spPr>
      </p:pic>
      <p:sp>
        <p:nvSpPr>
          <p:cNvPr id="84996" name="Содержимое 5"/>
          <p:cNvSpPr>
            <a:spLocks noGrp="1"/>
          </p:cNvSpPr>
          <p:nvPr>
            <p:ph idx="4294967295"/>
          </p:nvPr>
        </p:nvSpPr>
        <p:spPr>
          <a:xfrm>
            <a:off x="0" y="2857500"/>
            <a:ext cx="8858250" cy="4000500"/>
          </a:xfrm>
        </p:spPr>
        <p:txBody>
          <a:bodyPr rtlCol="0">
            <a:normAutofit fontScale="70000" lnSpcReduction="20000"/>
          </a:bodyPr>
          <a:lstStyle/>
          <a:p>
            <a:pPr algn="just" eaLnBrk="1" fontAlgn="auto" hangingPunct="1">
              <a:spcAft>
                <a:spcPts val="0"/>
              </a:spcAft>
              <a:buFont typeface="Arial" pitchFamily="34" charset="0"/>
              <a:buChar char="•"/>
              <a:defRPr/>
            </a:pPr>
            <a:r>
              <a:rPr lang="ru-RU" sz="4000" b="1" dirty="0" smtClean="0">
                <a:latin typeface="Sylfaen" pitchFamily="18" charset="0"/>
              </a:rPr>
              <a:t>В книге «О воспитании» В. Сухомлинский говорил: «Самыми разными средствами развивать чуткость души, пробуждать совесть, поддерживать духовность. Среди средств такого воспитания воспитание красотой, быть может, стоит на первом месте. Именно обращение к красоте, облагораживание души, переживание красоты и снимает «толстокожесть», утончает чувство ребёнка настолько, что он становится восприимчив к слову, а значит, становится </a:t>
            </a:r>
            <a:r>
              <a:rPr lang="ru-RU" sz="4000" b="1" dirty="0" err="1" smtClean="0">
                <a:latin typeface="Sylfaen" pitchFamily="18" charset="0"/>
              </a:rPr>
              <a:t>воспитуем</a:t>
            </a:r>
            <a:r>
              <a:rPr lang="ru-RU" sz="4000" b="1" dirty="0" smtClean="0">
                <a:latin typeface="Sylfaen" pitchFamily="18" charset="0"/>
              </a:rPr>
              <a:t>». </a:t>
            </a:r>
            <a:endParaRPr lang="ru-RU" sz="4000" dirty="0" smtClean="0">
              <a:latin typeface="Sylfaen" pitchFamily="18" charset="0"/>
            </a:endParaRPr>
          </a:p>
          <a:p>
            <a:pPr algn="just" eaLnBrk="1" fontAlgn="auto" hangingPunct="1">
              <a:spcAft>
                <a:spcPts val="0"/>
              </a:spcAft>
              <a:buFont typeface="Arial" pitchFamily="34" charset="0"/>
              <a:buNone/>
              <a:defRPr/>
            </a:pPr>
            <a:r>
              <a:rPr lang="ru-RU" sz="4000" b="1" dirty="0" smtClean="0">
                <a:latin typeface="Sylfaen" pitchFamily="18" charset="0"/>
              </a:rPr>
              <a:t> </a:t>
            </a:r>
            <a:endParaRPr lang="ru-RU" sz="4000" dirty="0" smtClean="0">
              <a:latin typeface="Sylfaen" pitchFamily="18" charset="0"/>
            </a:endParaRPr>
          </a:p>
          <a:p>
            <a:pPr algn="just" eaLnBrk="1" fontAlgn="auto" hangingPunct="1">
              <a:spcAft>
                <a:spcPts val="0"/>
              </a:spcAft>
              <a:buFont typeface="Arial" pitchFamily="34" charset="0"/>
              <a:buChar char="•"/>
              <a:defRPr/>
            </a:pPr>
            <a:endParaRPr lang="ru-RU" b="1" dirty="0" smtClean="0">
              <a:latin typeface="Sylfae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G:\фоны\730035580.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267" name="Rectangle 2"/>
          <p:cNvSpPr>
            <a:spLocks noGrp="1" noChangeArrowheads="1"/>
          </p:cNvSpPr>
          <p:nvPr>
            <p:ph type="title"/>
          </p:nvPr>
        </p:nvSpPr>
        <p:spPr/>
        <p:txBody>
          <a:bodyPr/>
          <a:lstStyle/>
          <a:p>
            <a:pPr eaLnBrk="1" hangingPunct="1"/>
            <a:r>
              <a:rPr lang="ru-RU" b="1" smtClean="0">
                <a:latin typeface="Sylfaen" pitchFamily="18" charset="0"/>
              </a:rPr>
              <a:t>Ход урока</a:t>
            </a:r>
          </a:p>
        </p:txBody>
      </p:sp>
      <p:sp>
        <p:nvSpPr>
          <p:cNvPr id="11268" name="Rectangle 3"/>
          <p:cNvSpPr>
            <a:spLocks noGrp="1" noChangeArrowheads="1"/>
          </p:cNvSpPr>
          <p:nvPr>
            <p:ph type="body" idx="1"/>
          </p:nvPr>
        </p:nvSpPr>
        <p:spPr>
          <a:xfrm>
            <a:off x="609600" y="1219200"/>
            <a:ext cx="8229600" cy="4983163"/>
          </a:xfrm>
        </p:spPr>
        <p:txBody>
          <a:bodyPr/>
          <a:lstStyle/>
          <a:p>
            <a:pPr eaLnBrk="1" hangingPunct="1">
              <a:lnSpc>
                <a:spcPct val="90000"/>
              </a:lnSpc>
            </a:pPr>
            <a:endParaRPr lang="ru-RU" b="1" smtClean="0"/>
          </a:p>
          <a:p>
            <a:pPr algn="just" eaLnBrk="1" hangingPunct="1">
              <a:lnSpc>
                <a:spcPct val="90000"/>
              </a:lnSpc>
              <a:buFontTx/>
              <a:buNone/>
            </a:pPr>
            <a:r>
              <a:rPr lang="ru-RU" b="1" smtClean="0"/>
              <a:t>1. </a:t>
            </a:r>
            <a:r>
              <a:rPr lang="ru-RU" b="1" smtClean="0">
                <a:latin typeface="Sylfaen" pitchFamily="18" charset="0"/>
              </a:rPr>
              <a:t>Выявление восприятия, мотивация к уроку:</a:t>
            </a:r>
            <a:endParaRPr lang="ru-RU" smtClean="0">
              <a:latin typeface="Sylfaen" pitchFamily="18" charset="0"/>
            </a:endParaRPr>
          </a:p>
          <a:p>
            <a:pPr algn="just" eaLnBrk="1" hangingPunct="1">
              <a:lnSpc>
                <a:spcPct val="90000"/>
              </a:lnSpc>
              <a:buFont typeface="Arial" charset="0"/>
              <a:buNone/>
            </a:pPr>
            <a:r>
              <a:rPr lang="ru-RU" i="1" smtClean="0">
                <a:latin typeface="Sylfaen" pitchFamily="18" charset="0"/>
              </a:rPr>
              <a:t>Вопросы для обсуждения:</a:t>
            </a:r>
          </a:p>
          <a:p>
            <a:pPr algn="just" eaLnBrk="1" hangingPunct="1">
              <a:lnSpc>
                <a:spcPct val="90000"/>
              </a:lnSpc>
            </a:pPr>
            <a:r>
              <a:rPr lang="ru-RU" smtClean="0">
                <a:latin typeface="Sylfaen" pitchFamily="18" charset="0"/>
              </a:rPr>
              <a:t>Пояснение слов, которые являются темой урока.</a:t>
            </a:r>
          </a:p>
          <a:p>
            <a:pPr algn="just" eaLnBrk="1" hangingPunct="1">
              <a:lnSpc>
                <a:spcPct val="90000"/>
              </a:lnSpc>
            </a:pPr>
            <a:r>
              <a:rPr lang="ru-RU" b="1" u="sng" smtClean="0">
                <a:latin typeface="Sylfaen" pitchFamily="18" charset="0"/>
              </a:rPr>
              <a:t>Рассказ о традициях</a:t>
            </a:r>
            <a:r>
              <a:rPr lang="ru-RU" b="1" smtClean="0">
                <a:latin typeface="Sylfaen" pitchFamily="18" charset="0"/>
              </a:rPr>
              <a:t>,</a:t>
            </a:r>
            <a:r>
              <a:rPr lang="ru-RU" smtClean="0">
                <a:latin typeface="Sylfaen" pitchFamily="18" charset="0"/>
              </a:rPr>
              <a:t> которые сложились в семье,  школе, в кругу друзей (введение в тему)</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1" name="Rectangle 2"/>
          <p:cNvSpPr>
            <a:spLocks noGrp="1" noChangeArrowheads="1"/>
          </p:cNvSpPr>
          <p:nvPr>
            <p:ph type="title"/>
          </p:nvPr>
        </p:nvSpPr>
        <p:spPr>
          <a:xfrm>
            <a:off x="0" y="228600"/>
            <a:ext cx="8858250" cy="6172200"/>
          </a:xfrm>
        </p:spPr>
        <p:txBody>
          <a:bodyPr/>
          <a:lstStyle/>
          <a:p>
            <a:pPr marL="838200" indent="-838200" algn="l" eaLnBrk="1" hangingPunct="1"/>
            <a:r>
              <a:rPr lang="ru-RU" sz="2800" b="1" smtClean="0"/>
              <a:t>    </a:t>
            </a:r>
            <a:r>
              <a:rPr lang="ru-RU" sz="3200" b="1" smtClean="0"/>
              <a:t>2. </a:t>
            </a:r>
            <a:r>
              <a:rPr lang="ru-RU" sz="3200" b="1" smtClean="0">
                <a:latin typeface="Sylfaen" pitchFamily="18" charset="0"/>
              </a:rPr>
              <a:t>Уточнение значения слова «традиция»:</a:t>
            </a:r>
            <a:br>
              <a:rPr lang="ru-RU" sz="3200" b="1" smtClean="0">
                <a:latin typeface="Sylfaen" pitchFamily="18" charset="0"/>
              </a:rPr>
            </a:br>
            <a:r>
              <a:rPr lang="ru-RU" sz="3200" b="1" i="1" smtClean="0">
                <a:latin typeface="Sylfaen" pitchFamily="18" charset="0"/>
              </a:rPr>
              <a:t>а) то, что перешло от одного поколения к другому, что унаследовано от предшествующих поколений </a:t>
            </a:r>
            <a:r>
              <a:rPr lang="ru-RU" sz="3200" i="1" smtClean="0">
                <a:latin typeface="Sylfaen" pitchFamily="18" charset="0"/>
              </a:rPr>
              <a:t>(например: идеи, взгляды, вкусы, образ действий, обычаи и т.д.; воинские традиции, национальные традиции); </a:t>
            </a:r>
            <a:r>
              <a:rPr lang="ru-RU" sz="3200" smtClean="0">
                <a:latin typeface="Sylfaen" pitchFamily="18" charset="0"/>
              </a:rPr>
              <a:t/>
            </a:r>
            <a:br>
              <a:rPr lang="ru-RU" sz="3200" smtClean="0">
                <a:latin typeface="Sylfaen" pitchFamily="18" charset="0"/>
              </a:rPr>
            </a:br>
            <a:r>
              <a:rPr lang="ru-RU" sz="3200" b="1" i="1" smtClean="0">
                <a:latin typeface="Sylfaen" pitchFamily="18" charset="0"/>
              </a:rPr>
              <a:t>б) обычай, установившийся порядок поведения в быту </a:t>
            </a:r>
            <a:r>
              <a:rPr lang="ru-RU" sz="3200" i="1" smtClean="0">
                <a:latin typeface="Sylfaen" pitchFamily="18" charset="0"/>
              </a:rPr>
              <a:t>(например: традиция подготовки к празднику Рождества, празднику Пасхи).</a:t>
            </a:r>
            <a:r>
              <a:rPr lang="ru-RU" sz="3200" smtClean="0">
                <a:latin typeface="Sylfaen" pitchFamily="18" charset="0"/>
              </a:rPr>
              <a:t/>
            </a:r>
            <a:br>
              <a:rPr lang="ru-RU" sz="3200" smtClean="0">
                <a:latin typeface="Sylfaen" pitchFamily="18" charset="0"/>
              </a:rPr>
            </a:br>
            <a:r>
              <a:rPr lang="ru-RU" sz="3200" b="1" u="sng" smtClean="0">
                <a:latin typeface="Sylfaen" pitchFamily="18" charset="0"/>
              </a:rPr>
              <a:t>Актуализация личного опыта детей.</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G:\фоны\7300355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5" name="Rectangle 3"/>
          <p:cNvSpPr>
            <a:spLocks noGrp="1" noChangeArrowheads="1"/>
          </p:cNvSpPr>
          <p:nvPr>
            <p:ph type="body" idx="4294967295"/>
          </p:nvPr>
        </p:nvSpPr>
        <p:spPr>
          <a:xfrm>
            <a:off x="571500" y="928688"/>
            <a:ext cx="7658100" cy="5197475"/>
          </a:xfrm>
        </p:spPr>
        <p:txBody>
          <a:bodyPr/>
          <a:lstStyle/>
          <a:p>
            <a:pPr marL="609600" indent="-609600" algn="just" eaLnBrk="1" hangingPunct="1"/>
            <a:r>
              <a:rPr lang="ru-RU" smtClean="0">
                <a:latin typeface="Sylfaen" pitchFamily="18" charset="0"/>
              </a:rPr>
              <a:t>Вывод о том, </a:t>
            </a:r>
            <a:r>
              <a:rPr lang="ru-RU" b="1" smtClean="0">
                <a:latin typeface="Sylfaen" pitchFamily="18" charset="0"/>
              </a:rPr>
              <a:t>что дает человеку следование традициям.</a:t>
            </a:r>
            <a:r>
              <a:rPr lang="ru-RU" smtClean="0">
                <a:latin typeface="Sylfaen" pitchFamily="18" charset="0"/>
              </a:rPr>
              <a:t> Это помогает или мешает ему жить? </a:t>
            </a:r>
          </a:p>
          <a:p>
            <a:pPr marL="609600" indent="-609600" algn="just" eaLnBrk="1" hangingPunct="1"/>
            <a:r>
              <a:rPr lang="ru-RU" smtClean="0">
                <a:latin typeface="Sylfaen" pitchFamily="18" charset="0"/>
              </a:rPr>
              <a:t>Аргументация мысли о роли традиции как цементирующего скрепляющего начала жизни.</a:t>
            </a:r>
          </a:p>
          <a:p>
            <a:pPr marL="609600" indent="-609600" algn="just" eaLnBrk="1" hangingPunct="1"/>
            <a:r>
              <a:rPr lang="ru-RU" smtClean="0">
                <a:latin typeface="Sylfaen" pitchFamily="18" charset="0"/>
              </a:rPr>
              <a:t>Заповеди из древности.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2789</Words>
  <PresentationFormat>Экран (4:3)</PresentationFormat>
  <Paragraphs>318</Paragraphs>
  <Slides>66</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66</vt:i4>
      </vt:variant>
    </vt:vector>
  </HeadingPairs>
  <TitlesOfParts>
    <vt:vector size="67" baseType="lpstr">
      <vt:lpstr>Тема Office</vt:lpstr>
      <vt:lpstr>Предмет  «Основы религиозной культуры и светской этики»  Модуль  «Основы православной культуры»</vt:lpstr>
      <vt:lpstr>урок №   11. </vt:lpstr>
      <vt:lpstr>Цель урока:  Познакомить учащихся с Библейскими Заповедями  </vt:lpstr>
      <vt:lpstr>Ключевые понятия урока  Заповеди, добро и зло. </vt:lpstr>
      <vt:lpstr>Вопросы учителя, пробуждающие интерес к теме: </vt:lpstr>
      <vt:lpstr>Вопросы для повторения: </vt:lpstr>
      <vt:lpstr>Ход урока</vt:lpstr>
      <vt:lpstr>    2. Уточнение значения слова «традиция»: а) то, что перешло от одного поколения к другому, что унаследовано от предшествующих поколений (например: идеи, взгляды, вкусы, образ действий, обычаи и т.д.; воинские традиции, национальные традиции);  б) обычай, установившийся порядок поведения в быту (например: традиция подготовки к празднику Рождества, празднику Пасхи). Актуализация личного опыта детей.</vt:lpstr>
      <vt:lpstr>Слайд 9</vt:lpstr>
      <vt:lpstr>Работа с учебником.</vt:lpstr>
      <vt:lpstr>Слайд 11</vt:lpstr>
      <vt:lpstr>Обретение Заповедей</vt:lpstr>
      <vt:lpstr>Слайд 13</vt:lpstr>
      <vt:lpstr>Слайд 14</vt:lpstr>
      <vt:lpstr>Слайд 15</vt:lpstr>
      <vt:lpstr>Слайд 16</vt:lpstr>
      <vt:lpstr>Слайд 17</vt:lpstr>
      <vt:lpstr>Слайд 18</vt:lpstr>
      <vt:lpstr>Слайд 19</vt:lpstr>
      <vt:lpstr>Слайд 20</vt:lpstr>
      <vt:lpstr>Притча о спасательнице  морских звезд</vt:lpstr>
      <vt:lpstr>Слайд 22</vt:lpstr>
      <vt:lpstr>Слайд 23</vt:lpstr>
      <vt:lpstr>Слайд 24</vt:lpstr>
      <vt:lpstr>Слайд 25</vt:lpstr>
      <vt:lpstr>Слайд 26</vt:lpstr>
      <vt:lpstr>Притча об обмане и  волшебном мосте</vt:lpstr>
      <vt:lpstr>Слайд 28</vt:lpstr>
      <vt:lpstr>Слайд 29</vt:lpstr>
      <vt:lpstr>Слайд 30</vt:lpstr>
      <vt:lpstr>Рабочая тетрадь. Урок 11 Заповеди Люди, любите друг друга! Задание 1. Заполни таблицу по образцу:</vt:lpstr>
      <vt:lpstr>Подведение итогов </vt:lpstr>
      <vt:lpstr>Урок №  12. </vt:lpstr>
      <vt:lpstr> Цель урока:  Познакомить учащихся с христианским пониманием милосердия, показать взаимосвязь понятий «милосердие», «ближний», «любовь к врагам».</vt:lpstr>
      <vt:lpstr>        Блаженны милостивые,  ибо они помилованы будут.</vt:lpstr>
      <vt:lpstr>Вопросы для повторения:</vt:lpstr>
      <vt:lpstr>возлюби  Господа Бога твоего  всем сердцем твоим,  и всею душою твоею,  и всею крепостию твоею,  и всем разумением твоим,  и ближнего твоего,  как самого себя.</vt:lpstr>
      <vt:lpstr>Ключевые понятия урока: милосердие, ближний, любовь к врагам. </vt:lpstr>
      <vt:lpstr>    Милосердие — это готовность  из  сострадания оказать  помощь,  не  требуя благодарности,  награды.         Это  доброжелательное, заботливое,  любовное отношение  к  другому человеку,  Не  делающее  различий между "своими" и "чужими", родными  и  неродными,  близкими  и  далёкими. </vt:lpstr>
      <vt:lpstr>Работа с учебником:</vt:lpstr>
      <vt:lpstr>Исследовательская работа в группах</vt:lpstr>
      <vt:lpstr>Притча о цветке и милосердии</vt:lpstr>
      <vt:lpstr>        Я проходил по улице... меня остановил нищий, дряхлый старик.         Воспалённые, слезливые глаза, посинелые губы, шершавые лохмотья, нечистые раны... О, как безобразно обглодала бедность это несчастное существо!         Он протягивал мне красную, опухшую, грязную руку... Он стонал, он мычал о помощи.         Я стал шарить у себя во всех карманах... Ни кошелька, ни часов, ни даже платка... Я ничего не взял с собою.         А нищий ждал... и протянутая его рука слабо колыхалась и вздрагивала.         Потерянный, смущённый, я крепко пожал эту грязную, трепетную руку: «Не взыщи, брат; нет у меня ничего, брат».         Нищий уставил на меня свои воспалённые глаза; его синие губы усмехнулись — и он в свою очередь стиснул мои похолодевшие пальцы.         — Что же, брат,— прошамкал он,— на том спасибо. Это тоже подаяние,                                            брат.                                             Я понял, что и я получил подаяние от моего брата. </vt:lpstr>
      <vt:lpstr>         Найдите в тексте описание руки нищего. Как  вы  думаете, почему  писатель  не побрезговал  пожать  её?           Какое слово часто повторяется в рассказе И.С.Тургенева? Почему?           Почему нищий сказал, что рукопожатие – это «тоже подаяние»?           Как вы поняли последние слова текста:  «Я понял, что и я получил подаяние от моего брата»?  Какое же подаяние получил от нищего И.С. Тургенев?           Значит, прав святой Дорофей, когда говорит, что милостыней человек приносит добро сам себе?   </vt:lpstr>
      <vt:lpstr>Подведение итогов</vt:lpstr>
      <vt:lpstr>Урок 14. </vt:lpstr>
      <vt:lpstr>Цель урока:  Познакомить учащихся с внутренним устройством православного храма и традициями поведения в нем. </vt:lpstr>
      <vt:lpstr>Ключевые понятия урока:  икона, иконостас, Царские врата, алтарь, Богоматерь.  Новые слова:  священник, кадило, канун, панихидный столик, поминальные записки</vt:lpstr>
      <vt:lpstr>Вопросы для повторения: Сформулируйте «золотое правило этики». Что помогает уберечь себя от осуждения?</vt:lpstr>
      <vt:lpstr>Ход урока </vt:lpstr>
      <vt:lpstr>Просмотр Видеофильма «Храм и его устройство»  </vt:lpstr>
      <vt:lpstr>Работа с текстом учебника</vt:lpstr>
      <vt:lpstr>Рабочая тетрадь. Урок 14. Храм. </vt:lpstr>
      <vt:lpstr>Подведение итогов</vt:lpstr>
      <vt:lpstr>Урок №  15. </vt:lpstr>
      <vt:lpstr>Цель урока:  дать представление учащимся о православной традиции отношения к иконам.</vt:lpstr>
      <vt:lpstr>Ключевые понятия урока: нимб, молитва перед иконой.</vt:lpstr>
      <vt:lpstr>Вопросы пробуждающие интерес к теме: </vt:lpstr>
      <vt:lpstr>Слайд 59</vt:lpstr>
      <vt:lpstr>Работа с учебником</vt:lpstr>
      <vt:lpstr>Спас Нерукотворный</vt:lpstr>
      <vt:lpstr>  Иконы Святых</vt:lpstr>
      <vt:lpstr>Слайд 63</vt:lpstr>
      <vt:lpstr>Рабочая тетрадь. Урок 15. </vt:lpstr>
      <vt:lpstr>Итог урока</vt:lpstr>
      <vt:lpstr>Слайд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Предмет  «Основы религиозной культуры и светской этики»  Модуль  «Основы православной культуры»</dc:title>
  <cp:lastModifiedBy>Valued Acer Customer</cp:lastModifiedBy>
  <cp:revision>4</cp:revision>
  <dcterms:modified xsi:type="dcterms:W3CDTF">2013-04-19T19:52:15Z</dcterms:modified>
</cp:coreProperties>
</file>