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334" r:id="rId6"/>
    <p:sldId id="261" r:id="rId7"/>
    <p:sldId id="322" r:id="rId8"/>
    <p:sldId id="323" r:id="rId9"/>
    <p:sldId id="352" r:id="rId10"/>
    <p:sldId id="318" r:id="rId11"/>
    <p:sldId id="319" r:id="rId12"/>
    <p:sldId id="270" r:id="rId13"/>
    <p:sldId id="271" r:id="rId14"/>
    <p:sldId id="324" r:id="rId15"/>
    <p:sldId id="327" r:id="rId16"/>
    <p:sldId id="326" r:id="rId17"/>
    <p:sldId id="330" r:id="rId18"/>
    <p:sldId id="360" r:id="rId19"/>
    <p:sldId id="363" r:id="rId20"/>
    <p:sldId id="364" r:id="rId21"/>
    <p:sldId id="366" r:id="rId22"/>
    <p:sldId id="279" r:id="rId23"/>
    <p:sldId id="280" r:id="rId24"/>
    <p:sldId id="347" r:id="rId25"/>
    <p:sldId id="367" r:id="rId26"/>
    <p:sldId id="287" r:id="rId27"/>
    <p:sldId id="371" r:id="rId28"/>
    <p:sldId id="372" r:id="rId29"/>
    <p:sldId id="373" r:id="rId30"/>
    <p:sldId id="348" r:id="rId31"/>
    <p:sldId id="350" r:id="rId32"/>
    <p:sldId id="349" r:id="rId33"/>
    <p:sldId id="354" r:id="rId34"/>
    <p:sldId id="336" r:id="rId35"/>
    <p:sldId id="351" r:id="rId36"/>
    <p:sldId id="294" r:id="rId37"/>
    <p:sldId id="374" r:id="rId38"/>
    <p:sldId id="377" r:id="rId39"/>
    <p:sldId id="378" r:id="rId40"/>
    <p:sldId id="375" r:id="rId41"/>
    <p:sldId id="370" r:id="rId42"/>
    <p:sldId id="36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5C2A"/>
    <a:srgbClr val="CC00CC"/>
    <a:srgbClr val="003300"/>
    <a:srgbClr val="000099"/>
    <a:srgbClr val="660033"/>
    <a:srgbClr val="CCFFFF"/>
    <a:srgbClr val="FFFFCC"/>
    <a:srgbClr val="99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3" d="100"/>
          <a:sy n="53" d="100"/>
        </p:scale>
        <p:origin x="-1638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u="none" strike="noStrike" baseline="0">
                <a:effectLst/>
              </a:rPr>
              <a:t>Диаграмма 1</a:t>
            </a:r>
            <a:r>
              <a:rPr lang="ru-RU" sz="1800" b="1" i="0" u="none" strike="noStrike" baseline="0">
                <a:effectLst/>
              </a:rPr>
              <a:t>. </a:t>
            </a:r>
            <a:r>
              <a:rPr lang="ru-RU" sz="1400" b="1" i="0" u="none" strike="noStrike" baseline="0">
                <a:effectLst/>
              </a:rPr>
              <a:t>Учебные достижения  по  математике </a:t>
            </a:r>
            <a:r>
              <a:rPr lang="ru-RU" sz="1400"/>
              <a:t>за последние три года  (%)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 ЗНАНИЙ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60.5</c:v>
                </c:pt>
                <c:pt idx="1">
                  <c:v>52</c:v>
                </c:pt>
                <c:pt idx="2">
                  <c:v>72.849999999999994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99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0288"/>
        <c:axId val="29661824"/>
      </c:barChart>
      <c:catAx>
        <c:axId val="2966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9661824"/>
        <c:crosses val="autoZero"/>
        <c:auto val="1"/>
        <c:lblAlgn val="ctr"/>
        <c:lblOffset val="100"/>
        <c:noMultiLvlLbl val="0"/>
      </c:catAx>
      <c:valAx>
        <c:axId val="2966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60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FFFFCC"/>
    </a:solidFill>
    <a:ln w="38100">
      <a:solidFill>
        <a:srgbClr val="00B05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4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94" b="1" i="0" u="none" strike="noStrike" baseline="0">
                <a:effectLst/>
              </a:rPr>
              <a:t>Диаграмма 2.</a:t>
            </a:r>
            <a:r>
              <a:rPr lang="ru-RU" sz="1400" b="1"/>
              <a:t>Учебные достижения  по  математике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4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  отдельно взятого  класса  (с  5 по7  класс)    ( %)</a:t>
            </a:r>
            <a:endParaRPr lang="ru-RU" sz="140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4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2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872204472843517E-2"/>
          <c:y val="0.19739306235369228"/>
          <c:w val="0.67124795721289576"/>
          <c:h val="0.67881925232319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spPr>
            <a:solidFill>
              <a:srgbClr val="FFCCFF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90</c:v>
                </c:pt>
                <c:pt idx="2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10048"/>
        <c:axId val="58611584"/>
      </c:barChart>
      <c:dateAx>
        <c:axId val="58610048"/>
        <c:scaling>
          <c:orientation val="minMax"/>
        </c:scaling>
        <c:delete val="0"/>
        <c:axPos val="b"/>
        <c:numFmt formatCode="dd/mm/yyyy" sourceLinked="0"/>
        <c:majorTickMark val="none"/>
        <c:minorTickMark val="none"/>
        <c:tickLblPos val="nextTo"/>
        <c:crossAx val="58611584"/>
        <c:crosses val="autoZero"/>
        <c:auto val="0"/>
        <c:lblOffset val="100"/>
        <c:baseTimeUnit val="days"/>
      </c:dateAx>
      <c:valAx>
        <c:axId val="5861158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8610048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spPr>
    <a:solidFill>
      <a:srgbClr val="FFFFCC"/>
    </a:solidFill>
    <a:ln w="38100">
      <a:solidFill>
        <a:srgbClr val="00B050"/>
      </a:solidFill>
    </a:ln>
  </c:spPr>
  <c:txPr>
    <a:bodyPr/>
    <a:lstStyle/>
    <a:p>
      <a:pPr>
        <a:defRPr baseline="0"/>
      </a:pPr>
      <a:endParaRPr lang="ru-RU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0.02461</cdr:x>
      <cdr:y>0.66905</cdr:y>
    </cdr:from>
    <cdr:to>
      <cdr:x>0.72756</cdr:x>
      <cdr:y>0.84525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6108" y="2366367"/>
          <a:ext cx="2892525" cy="260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                              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3622A-345D-4ACC-8B07-06E19DFB107E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4E08F-2AA4-49D9-91EE-BE9F9FA34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8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AB02E9-667B-4ED2-86EA-7C6CB4FC0468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Возможно перечисление всех заслуг учителя с копиями подтверждающих документов.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AB6A07-2CFF-42A7-915E-D07FE23BCB04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6600"/>
                </a:solidFill>
                <a:latin typeface="Century Schoolbook" pitchFamily="18" charset="0"/>
              </a:rPr>
              <a:t>Раздел 3. Научно – методическая деятельность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E08F-2AA4-49D9-91EE-BE9F9FA34E8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1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6600"/>
                </a:solidFill>
                <a:latin typeface="Century Schoolbook" pitchFamily="18" charset="0"/>
              </a:rPr>
              <a:t>Раздел 4. </a:t>
            </a:r>
            <a:r>
              <a:rPr lang="ru-RU" sz="1200" b="1" smtClean="0">
                <a:solidFill>
                  <a:srgbClr val="006600"/>
                </a:solidFill>
                <a:latin typeface="Century Schoolbook" pitchFamily="18" charset="0"/>
              </a:rPr>
              <a:t>Внеурочная деятельность по предмету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E08F-2AA4-49D9-91EE-BE9F9FA34E8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6600"/>
                </a:solidFill>
                <a:latin typeface="Century Schoolbook" pitchFamily="18" charset="0"/>
              </a:rPr>
              <a:t>Раздел 5. Отзывы  о  деятельности  учителя</a:t>
            </a:r>
            <a:endParaRPr lang="ru-RU" sz="1200" u="sng" kern="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E08F-2AA4-49D9-91EE-BE9F9FA34E8F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6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8DED0C-F4D1-4414-B03B-6696A91D444D}" type="datetimeFigureOut">
              <a:rPr lang="ru-RU" smtClean="0"/>
              <a:t>11.11.2012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DD24E36-15C5-4326-AAAB-B45DCD6DF6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_____Microsoft_Excel_97-20033.xls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slide" Target="slide36.xml"/><Relationship Id="rId5" Type="http://schemas.openxmlformats.org/officeDocument/2006/relationships/slide" Target="slide25.xml"/><Relationship Id="rId10" Type="http://schemas.openxmlformats.org/officeDocument/2006/relationships/slide" Target="slide35.xml"/><Relationship Id="rId4" Type="http://schemas.openxmlformats.org/officeDocument/2006/relationships/slide" Target="slide24.xml"/><Relationship Id="rId9" Type="http://schemas.openxmlformats.org/officeDocument/2006/relationships/slide" Target="slide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www.it-n.ru/" TargetMode="External"/><Relationship Id="rId7" Type="http://schemas.openxmlformats.org/officeDocument/2006/relationships/image" Target="../media/image42.jpeg"/><Relationship Id="rId2" Type="http://schemas.openxmlformats.org/officeDocument/2006/relationships/hyperlink" Target="http://www.openclass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www.pedsovet.su/" TargetMode="External"/><Relationship Id="rId10" Type="http://schemas.openxmlformats.org/officeDocument/2006/relationships/hyperlink" Target="http://www.proshkolu.ru/" TargetMode="External"/><Relationship Id="rId4" Type="http://schemas.openxmlformats.org/officeDocument/2006/relationships/hyperlink" Target="http://karmanform.ucoz.ru/" TargetMode="External"/><Relationship Id="rId9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poisk.com/sovurokdiplomantyII.htm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shkolu.ru/user/iaa/file/1380456/,&#1058;&#1077;&#1079;&#1080;&#1089;&#1099;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9.xml"/><Relationship Id="rId4" Type="http://schemas.openxmlformats.org/officeDocument/2006/relationships/slide" Target="slide3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-22225"/>
            <a:ext cx="8532812" cy="6022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Муниципальное образовательное учреждение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Колыванская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СОШ»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Курьинского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района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Алтайского  края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6600"/>
              </a:solidFill>
              <a:latin typeface="Century Schoolbook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006600"/>
              </a:solidFill>
              <a:latin typeface="Century Schoolbook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6600"/>
              </a:solidFill>
              <a:latin typeface="Century Schoolbook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6600"/>
                </a:solidFill>
                <a:latin typeface="Century Schoolbook" pitchFamily="18" charset="0"/>
              </a:rPr>
              <a:t>ПОРТФОЛИО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9900"/>
              </a:solidFill>
              <a:latin typeface="Century Schoolbook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/>
              <a:t>	</a:t>
            </a:r>
            <a:r>
              <a:rPr lang="ru-RU" sz="2800" b="1" dirty="0" smtClean="0">
                <a:latin typeface="Century Schoolbook" pitchFamily="18" charset="0"/>
              </a:rPr>
              <a:t>учителя</a:t>
            </a:r>
            <a:r>
              <a:rPr lang="en-US" sz="2800" b="1" dirty="0" smtClean="0">
                <a:latin typeface="Century Schoolbook" pitchFamily="18" charset="0"/>
              </a:rPr>
              <a:t> </a:t>
            </a:r>
            <a:r>
              <a:rPr lang="ru-RU" sz="2800" b="1" dirty="0" smtClean="0">
                <a:latin typeface="Century Schoolbook" pitchFamily="18" charset="0"/>
              </a:rPr>
              <a:t>математики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006600"/>
                </a:solidFill>
                <a:latin typeface="Century Schoolbook" pitchFamily="18" charset="0"/>
              </a:rPr>
              <a:t>Антоновой  Ирины Александровны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/>
              <a:t>		</a:t>
            </a:r>
            <a:r>
              <a:rPr lang="en-US" sz="2800" b="1" dirty="0" smtClean="0"/>
              <a:t>     </a:t>
            </a:r>
            <a:r>
              <a:rPr lang="ru-RU" sz="2800" b="1" dirty="0" smtClean="0"/>
              <a:t>  </a:t>
            </a:r>
            <a:r>
              <a:rPr lang="en-US" sz="2400" dirty="0" smtClean="0">
                <a:latin typeface="Century Schoolbook" pitchFamily="18" charset="0"/>
              </a:rPr>
              <a:t>20</a:t>
            </a:r>
            <a:r>
              <a:rPr lang="ru-RU" sz="2400" dirty="0" smtClean="0">
                <a:latin typeface="Century Schoolbook" pitchFamily="18" charset="0"/>
              </a:rPr>
              <a:t>06</a:t>
            </a:r>
            <a:r>
              <a:rPr lang="en-US" sz="2400" dirty="0" smtClean="0">
                <a:latin typeface="Century Schoolbook" pitchFamily="18" charset="0"/>
              </a:rPr>
              <a:t> – 20</a:t>
            </a:r>
            <a:r>
              <a:rPr lang="ru-RU" sz="2400" dirty="0" smtClean="0">
                <a:latin typeface="Century Schoolbook" pitchFamily="18" charset="0"/>
              </a:rPr>
              <a:t>12	</a:t>
            </a:r>
            <a:r>
              <a:rPr lang="ru-RU" sz="2800" b="1" dirty="0" smtClean="0"/>
              <a:t>	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0110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310534" y="402928"/>
            <a:ext cx="4833466" cy="8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Информация о государственных и муниципальных наградах, грамотах, благодарственных письмах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007626"/>
            <a:ext cx="2755515" cy="198321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0043" y="2398583"/>
            <a:ext cx="2156259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815707"/>
            <a:ext cx="1859959" cy="263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90844"/>
            <a:ext cx="1801651" cy="251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413" y="4490352"/>
            <a:ext cx="1413077" cy="20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448" y="4498319"/>
            <a:ext cx="1475772" cy="21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310534" y="402928"/>
            <a:ext cx="4833466" cy="8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Информация о государственных и муниципальных наградах, грамотах, благодарственных письмах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4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488191"/>
              </p:ext>
            </p:extLst>
          </p:nvPr>
        </p:nvGraphicFramePr>
        <p:xfrm>
          <a:off x="179511" y="1844824"/>
          <a:ext cx="8714459" cy="2651653"/>
        </p:xfrm>
        <a:graphic>
          <a:graphicData uri="http://schemas.openxmlformats.org/drawingml/2006/table">
            <a:tbl>
              <a:tblPr/>
              <a:tblGrid>
                <a:gridCol w="1936552"/>
                <a:gridCol w="2420677"/>
                <a:gridCol w="2178615"/>
                <a:gridCol w="2178615"/>
              </a:tblGrid>
              <a:tr h="9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Дата прохождения</a:t>
                      </a:r>
                    </a:p>
                  </a:txBody>
                  <a:tcPr marL="91439" marR="9143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Квалификационная категория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№ приказа о присвоении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Форма прохождения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9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 января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</a:t>
                      </a:r>
                    </a:p>
                  </a:txBody>
                  <a:tcPr marL="91439" marR="91439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высшая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 февраля 2008г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Самоанализ.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Выступление  на  Всероссийской  конференции.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БГПУ</a:t>
                      </a:r>
                    </a:p>
                  </a:txBody>
                  <a:tcPr marL="91439" marR="91439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84" name="TextBox 2"/>
          <p:cNvSpPr txBox="1">
            <a:spLocks noChangeArrowheads="1"/>
          </p:cNvSpPr>
          <p:nvPr/>
        </p:nvSpPr>
        <p:spPr bwMode="auto">
          <a:xfrm>
            <a:off x="2214563" y="285750"/>
            <a:ext cx="657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Сведения об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1373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79512" y="230832"/>
            <a:ext cx="8964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Раздел 2. Результаты педагогической деятельности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643188" y="1214438"/>
            <a:ext cx="6286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Результаты итоговой аттестации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обучающихся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Уровень  мотивации  учебной  деятельности учащихся  ,  %</a:t>
            </a:r>
            <a:endParaRPr lang="ru-RU" sz="2800" dirty="0" smtClean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Результаты 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участия в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математических  конкурсах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469053"/>
              </p:ext>
            </p:extLst>
          </p:nvPr>
        </p:nvGraphicFramePr>
        <p:xfrm>
          <a:off x="4860032" y="476672"/>
          <a:ext cx="3600772" cy="3107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Диаграмма" r:id="rId3" imgW="4334632" imgH="3231160" progId="Excel.Sheet.8">
                  <p:embed/>
                </p:oleObj>
              </mc:Choice>
              <mc:Fallback>
                <p:oleObj name="Диаграмма" r:id="rId3" imgW="4334632" imgH="3231160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6672"/>
                        <a:ext cx="3600772" cy="310701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95558"/>
              </p:ext>
            </p:extLst>
          </p:nvPr>
        </p:nvGraphicFramePr>
        <p:xfrm>
          <a:off x="395536" y="3789040"/>
          <a:ext cx="6840538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Диаграмма" r:id="rId5" imgW="5468586" imgH="2243522" progId="Excel.Sheet.8">
                  <p:embed/>
                </p:oleObj>
              </mc:Choice>
              <mc:Fallback>
                <p:oleObj name="Диаграмма" r:id="rId5" imgW="5468586" imgH="2243522" progId="Excel.Sheet.8">
                  <p:embed/>
                  <p:pic>
                    <p:nvPicPr>
                      <p:cNvPr id="0" name="Объект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56"/>
                      <a:stretch>
                        <a:fillRect/>
                      </a:stretch>
                    </p:blipFill>
                    <p:spPr bwMode="auto">
                      <a:xfrm>
                        <a:off x="395536" y="3789040"/>
                        <a:ext cx="6840538" cy="27082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2D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0424" y="212170"/>
            <a:ext cx="8470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 сдачи  ЕГЭ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2007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заданий в %) </a:t>
            </a:r>
          </a:p>
        </p:txBody>
      </p:sp>
    </p:spTree>
    <p:extLst>
      <p:ext uri="{BB962C8B-B14F-4D97-AF65-F5344CB8AC3E}">
        <p14:creationId xmlns:p14="http://schemas.microsoft.com/office/powerpoint/2010/main" val="28378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625037"/>
              </p:ext>
            </p:extLst>
          </p:nvPr>
        </p:nvGraphicFramePr>
        <p:xfrm>
          <a:off x="539552" y="620688"/>
          <a:ext cx="583264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9736"/>
              </p:ext>
            </p:extLst>
          </p:nvPr>
        </p:nvGraphicFramePr>
        <p:xfrm>
          <a:off x="3063180" y="4005064"/>
          <a:ext cx="5829300" cy="266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chart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8712968" cy="4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258"/>
            <a:ext cx="5292080" cy="238163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07939"/>
              </p:ext>
            </p:extLst>
          </p:nvPr>
        </p:nvGraphicFramePr>
        <p:xfrm>
          <a:off x="33964" y="4941168"/>
          <a:ext cx="5258115" cy="206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Диаграмма" r:id="rId5" imgW="5681964" imgH="2834886" progId="Excel.Chart.8">
                  <p:embed/>
                </p:oleObj>
              </mc:Choice>
              <mc:Fallback>
                <p:oleObj name="Диаграмма" r:id="rId5" imgW="5681964" imgH="28348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90"/>
                      <a:stretch>
                        <a:fillRect/>
                      </a:stretch>
                    </p:blipFill>
                    <p:spPr bwMode="auto">
                      <a:xfrm>
                        <a:off x="33964" y="4941168"/>
                        <a:ext cx="5258115" cy="206084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2396"/>
              </p:ext>
            </p:extLst>
          </p:nvPr>
        </p:nvGraphicFramePr>
        <p:xfrm>
          <a:off x="0" y="2521892"/>
          <a:ext cx="529208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Диаграмма" r:id="rId7" imgW="5681964" imgH="2871465" progId="Excel.Chart.8">
                  <p:embed/>
                </p:oleObj>
              </mc:Choice>
              <mc:Fallback>
                <p:oleObj name="Диаграмма" r:id="rId7" imgW="5681964" imgH="287146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44"/>
                      <a:stretch>
                        <a:fillRect/>
                      </a:stretch>
                    </p:blipFill>
                    <p:spPr bwMode="auto">
                      <a:xfrm>
                        <a:off x="0" y="2521892"/>
                        <a:ext cx="5292080" cy="25202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133107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Контрольные  срезы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2008-2011г.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5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567385"/>
              </p:ext>
            </p:extLst>
          </p:nvPr>
        </p:nvGraphicFramePr>
        <p:xfrm>
          <a:off x="899592" y="404664"/>
          <a:ext cx="7560839" cy="597666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75204"/>
                <a:gridCol w="1341606"/>
                <a:gridCol w="1895210"/>
                <a:gridCol w="1316572"/>
                <a:gridCol w="2232247"/>
              </a:tblGrid>
              <a:tr h="503803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 мотивации  учебной  деятельности учащихся  ,  %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0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год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Ситуативнинтерес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Учение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по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необходимости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0113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Интерес</a:t>
                      </a:r>
                      <a:r>
                        <a:rPr lang="en-US" sz="2000" dirty="0">
                          <a:effectLst/>
                        </a:rPr>
                        <a:t>  к  </a:t>
                      </a:r>
                      <a:r>
                        <a:rPr lang="en-US" sz="2000" dirty="0" err="1">
                          <a:effectLst/>
                        </a:rPr>
                        <a:t>предмету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Позитивный интерес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7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r>
                        <a:rPr lang="ru-RU" sz="1400">
                          <a:effectLst/>
                        </a:rPr>
                        <a:t>7</a:t>
                      </a:r>
                      <a:r>
                        <a:rPr lang="en-US" sz="1400">
                          <a:effectLst/>
                        </a:rPr>
                        <a:t>-200</a:t>
                      </a: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7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r>
                        <a:rPr lang="ru-RU" sz="1400">
                          <a:effectLst/>
                        </a:rPr>
                        <a:t>8</a:t>
                      </a:r>
                      <a:r>
                        <a:rPr lang="en-US" sz="1400">
                          <a:effectLst/>
                        </a:rPr>
                        <a:t>-200</a:t>
                      </a: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7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r>
                        <a:rPr lang="ru-RU" sz="1400">
                          <a:effectLst/>
                        </a:rPr>
                        <a:t>9</a:t>
                      </a:r>
                      <a:r>
                        <a:rPr lang="en-US" sz="1400">
                          <a:effectLst/>
                        </a:rPr>
                        <a:t>-20</a:t>
                      </a: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10,8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24,2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9578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Источник: </a:t>
                      </a:r>
                      <a:r>
                        <a:rPr lang="ru-RU" sz="1600" dirty="0">
                          <a:effectLst/>
                        </a:rPr>
                        <a:t>Отчет о результатах изучения   мотивации  учебной  деятельности  учащихся ( 23апрель 2008 №24; 19 февраля  2009 года №12; 18 марта 2010 №15) . </a:t>
                      </a:r>
                      <a:r>
                        <a:rPr lang="ru-RU" sz="1600" dirty="0" err="1">
                          <a:effectLst/>
                        </a:rPr>
                        <a:t>Т.В.Поспелова</a:t>
                      </a:r>
                      <a:r>
                        <a:rPr lang="ru-RU" sz="1600" dirty="0">
                          <a:effectLst/>
                        </a:rPr>
                        <a:t>, педагог-психолог МОУ   «</a:t>
                      </a:r>
                      <a:r>
                        <a:rPr lang="ru-RU" sz="1600" dirty="0" err="1">
                          <a:effectLst/>
                        </a:rPr>
                        <a:t>Колыванская</a:t>
                      </a:r>
                      <a:r>
                        <a:rPr lang="ru-RU" sz="1600" dirty="0">
                          <a:effectLst/>
                        </a:rPr>
                        <a:t> СОШ».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1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14020"/>
              </p:ext>
            </p:extLst>
          </p:nvPr>
        </p:nvGraphicFramePr>
        <p:xfrm>
          <a:off x="0" y="188641"/>
          <a:ext cx="9036496" cy="67099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18974"/>
                <a:gridCol w="568650"/>
                <a:gridCol w="1577318"/>
                <a:gridCol w="582922"/>
                <a:gridCol w="919808"/>
                <a:gridCol w="736376"/>
                <a:gridCol w="1648036"/>
                <a:gridCol w="728228"/>
                <a:gridCol w="1656184"/>
              </a:tblGrid>
              <a:tr h="42793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effectLst/>
                        </a:rPr>
                        <a:t>Результаты участия  в олимпиадах, творческих  конкурсах  и конференциях по  </a:t>
                      </a:r>
                      <a:r>
                        <a:rPr lang="ru-RU" sz="2000" kern="1400" dirty="0" smtClean="0">
                          <a:effectLst/>
                        </a:rPr>
                        <a:t>математике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4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96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школа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район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край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Федерал. уровень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04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че</a:t>
                      </a:r>
                      <a:r>
                        <a:rPr lang="ru-RU" sz="1400">
                          <a:effectLst/>
                        </a:rPr>
                        <a:t>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indent="-15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результат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чел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результ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чел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</a:t>
                      </a:r>
                      <a:r>
                        <a:rPr lang="en-US" sz="1400">
                          <a:effectLst/>
                        </a:rPr>
                        <a:t>езультат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чел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результат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</a:tr>
              <a:tr h="1069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2007-2008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1200" algn="l"/>
                          <a:tab pos="987425" algn="l"/>
                        </a:tabLs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Грамота</a:t>
                      </a:r>
                      <a:endParaRPr lang="ru-RU" sz="1400">
                        <a:effectLst/>
                      </a:endParaRPr>
                    </a:p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/олимпиада/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Грамота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/ПНК/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Диплом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фестиваль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/Портфолио/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</a:tr>
              <a:tr h="1497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2008-2009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Грамота</a:t>
                      </a:r>
                      <a:endParaRPr lang="ru-RU" sz="1400">
                        <a:effectLst/>
                      </a:endParaRPr>
                    </a:p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/олимпиада/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indent="-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Похвальный  лист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Грамота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Диплом/Будущее  Алтая/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лауреата</a:t>
                      </a:r>
                    </a:p>
                    <a:p>
                      <a:pPr indent="-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/Первые  шаги  в  науке/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</a:tr>
              <a:tr h="2300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2009-2010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Грамота</a:t>
                      </a:r>
                      <a:endParaRPr lang="ru-RU" sz="1400">
                        <a:effectLst/>
                      </a:endParaRPr>
                    </a:p>
                    <a:p>
                      <a:pPr indent="-68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/олимпиада/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сертификат  участника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/МОЯ МАЛАЯ  РОДИНА/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 /ИКТ/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Диплом/ИКТ/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Диплом </a:t>
                      </a:r>
                      <a:r>
                        <a:rPr lang="en-US" sz="1400" dirty="0">
                          <a:effectLst/>
                        </a:rPr>
                        <a:t>II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Степени</a:t>
                      </a:r>
                    </a:p>
                    <a:p>
                      <a:pPr indent="-819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/Первые  шаги  в  науке/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84" marR="531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1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190837"/>
              </p:ext>
            </p:extLst>
          </p:nvPr>
        </p:nvGraphicFramePr>
        <p:xfrm>
          <a:off x="395535" y="404664"/>
          <a:ext cx="8496944" cy="51125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1038846"/>
                <a:gridCol w="1775399"/>
                <a:gridCol w="355481"/>
                <a:gridCol w="995351"/>
                <a:gridCol w="1367562"/>
                <a:gridCol w="1367562"/>
                <a:gridCol w="1213659"/>
                <a:gridCol w="383084"/>
              </a:tblGrid>
              <a:tr h="615972">
                <a:tc gridSpan="8">
                  <a:txBody>
                    <a:bodyPr/>
                    <a:lstStyle/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Результаты участия в  олимпиадах и  конкурсах по  предмету </a:t>
                      </a:r>
                    </a:p>
                    <a:p>
                      <a:pPr indent="-9017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2009-2010г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48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название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55713" algn="l"/>
                          <a:tab pos="1435100" algn="l"/>
                        </a:tabLst>
                      </a:pPr>
                      <a:r>
                        <a:rPr lang="en-US" sz="1400" dirty="0">
                          <a:effectLst/>
                        </a:rPr>
                        <a:t>Ф.И. </a:t>
                      </a:r>
                      <a:r>
                        <a:rPr lang="en-US" sz="1400" dirty="0" err="1" smtClean="0">
                          <a:effectLst/>
                        </a:rPr>
                        <a:t>учащ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-22860"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8263" indent="-13652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школа     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район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Международный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Кенгуру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Баженов  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Моисеев 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Поспелов А.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место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81710" algn="l"/>
                        </a:tabLst>
                      </a:pPr>
                      <a:r>
                        <a:rPr lang="ru-RU" sz="1400">
                          <a:effectLst/>
                        </a:rPr>
                        <a:t>2  место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 мест</a:t>
                      </a:r>
                      <a:r>
                        <a:rPr lang="en-US" sz="1400">
                          <a:effectLst/>
                        </a:rPr>
                        <a:t>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57785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9место</a:t>
                      </a:r>
                      <a:endParaRPr lang="ru-RU" sz="1400">
                        <a:effectLst/>
                      </a:endParaRPr>
                    </a:p>
                    <a:p>
                      <a:pPr indent="-57785" algn="just">
                        <a:spcAft>
                          <a:spcPts val="0"/>
                        </a:spcAft>
                        <a:tabLst>
                          <a:tab pos="981710" algn="l"/>
                        </a:tabLst>
                      </a:pPr>
                      <a:r>
                        <a:rPr lang="ru-RU" sz="1400">
                          <a:effectLst/>
                        </a:rPr>
                        <a:t>12 место</a:t>
                      </a:r>
                    </a:p>
                    <a:p>
                      <a:pPr indent="-5778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7место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81710" algn="l"/>
                        </a:tabLst>
                      </a:pPr>
                      <a:r>
                        <a:rPr lang="ru-RU" sz="1400">
                          <a:effectLst/>
                        </a:rPr>
                        <a:t>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6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Авангард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Баженов 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Моисеев 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Плотников 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Дорохов  Д.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" indent="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8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Сертификат участника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85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Эрудиты планеты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Команда «Дружные»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" indent="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9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9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Сертификат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8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Первые шаги в  науку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effectLst/>
                        </a:rPr>
                        <a:t>Поднебеснова</a:t>
                      </a:r>
                      <a:endParaRPr lang="ru-RU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Елизавета</a:t>
                      </a:r>
                      <a:endParaRPr lang="ru-RU" sz="14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" indent="266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9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Диплом  </a:t>
                      </a: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400">
                        <a:effectLst/>
                      </a:endParaRPr>
                    </a:p>
                    <a:p>
                      <a:pPr indent="-679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степени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9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97204" y="2132856"/>
            <a:ext cx="7960370" cy="4302125"/>
          </a:xfrm>
          <a:prstGeom prst="rect">
            <a:avLst/>
          </a:prstGeom>
        </p:spPr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kern="0" dirty="0">
                <a:solidFill>
                  <a:srgbClr val="FF0000"/>
                </a:solidFill>
                <a:latin typeface="Century Schoolbook" pitchFamily="18" charset="0"/>
                <a:hlinkClick r:id="rId2" action="ppaction://hlinksldjump"/>
              </a:rPr>
              <a:t>Общие сведения</a:t>
            </a:r>
            <a:endParaRPr lang="ru-RU" sz="2400" kern="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kern="0" dirty="0">
                <a:solidFill>
                  <a:srgbClr val="FF0000"/>
                </a:solidFill>
                <a:latin typeface="Century Schoolbook" pitchFamily="18" charset="0"/>
                <a:hlinkClick r:id="rId3" action="ppaction://hlinksldjump"/>
              </a:rPr>
              <a:t>Результаты педагогической деятельности</a:t>
            </a:r>
            <a:endParaRPr lang="ru-RU" sz="2400" kern="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kern="0" dirty="0">
                <a:solidFill>
                  <a:srgbClr val="FF0000"/>
                </a:solidFill>
                <a:latin typeface="Century Schoolbook" pitchFamily="18" charset="0"/>
                <a:hlinkClick r:id="rId4" action="ppaction://hlinksldjump"/>
              </a:rPr>
              <a:t>Научно-методическая деятельность</a:t>
            </a:r>
            <a:endParaRPr lang="ru-RU" sz="2400" kern="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kern="0" dirty="0">
                <a:solidFill>
                  <a:srgbClr val="FF0000"/>
                </a:solidFill>
                <a:latin typeface="Century Schoolbook" pitchFamily="18" charset="0"/>
                <a:hlinkClick r:id="rId5" action="ppaction://hlinksldjump"/>
              </a:rPr>
              <a:t>Внеурочная деятельность по предмету</a:t>
            </a:r>
            <a:endParaRPr lang="ru-RU" sz="2400" kern="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ru-RU" sz="2400" kern="0" dirty="0" smtClean="0">
                <a:solidFill>
                  <a:srgbClr val="FF0000"/>
                </a:solidFill>
                <a:latin typeface="Century Schoolbook" pitchFamily="18" charset="0"/>
                <a:hlinkClick r:id="" action="ppaction://noaction"/>
              </a:rPr>
              <a:t>Отзывы </a:t>
            </a:r>
            <a:r>
              <a:rPr lang="ru-RU" sz="2400" kern="0" dirty="0">
                <a:solidFill>
                  <a:srgbClr val="FF0000"/>
                </a:solidFill>
                <a:latin typeface="Century Schoolbook" pitchFamily="18" charset="0"/>
                <a:hlinkClick r:id="" action="ppaction://noaction"/>
              </a:rPr>
              <a:t>о деятельности учителя</a:t>
            </a:r>
            <a:endParaRPr lang="ru-RU" sz="2400" kern="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ru-RU" sz="2400" kern="0" dirty="0">
              <a:solidFill>
                <a:srgbClr val="FF0000"/>
              </a:solidFill>
              <a:latin typeface="Century Schoolbook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kern="0" dirty="0">
              <a:latin typeface="Century Schoolbook" pitchFamily="18" charset="0"/>
            </a:endParaRP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endParaRPr lang="ru-RU" sz="2400" kern="0" dirty="0">
              <a:latin typeface="Century Schoolbook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690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Содержание</a:t>
            </a:r>
            <a:r>
              <a:rPr lang="ru-RU" sz="4400" b="1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9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547664" y="266700"/>
            <a:ext cx="6572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Победители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конкурсов</a:t>
            </a:r>
          </a:p>
        </p:txBody>
      </p:sp>
      <p:pic>
        <p:nvPicPr>
          <p:cNvPr id="13" name="Рисунок 12" descr="Новый рисуно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3" y="2143551"/>
            <a:ext cx="3182620" cy="21964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18673" y="2143551"/>
            <a:ext cx="5054936" cy="646331"/>
          </a:xfrm>
          <a:prstGeom prst="rect">
            <a:avLst/>
          </a:prstGeom>
          <a:ln>
            <a:solidFill>
              <a:srgbClr val="CC00CC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Диплом «Будущее  </a:t>
            </a:r>
            <a:r>
              <a:rPr lang="ru-RU" dirty="0" smtClean="0"/>
              <a:t>Алтая-2012»  </a:t>
            </a:r>
            <a:r>
              <a:rPr lang="ru-RU" dirty="0"/>
              <a:t>в  номинации  «Математика, информатика, экономика»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8673" y="3214717"/>
            <a:ext cx="5054936" cy="646331"/>
          </a:xfrm>
          <a:prstGeom prst="rect">
            <a:avLst/>
          </a:prstGeom>
          <a:ln>
            <a:solidFill>
              <a:srgbClr val="005C2A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Диплом  </a:t>
            </a:r>
            <a:r>
              <a:rPr lang="en-US" dirty="0" smtClean="0"/>
              <a:t>II</a:t>
            </a:r>
            <a:r>
              <a:rPr lang="ru-RU" dirty="0" smtClean="0"/>
              <a:t>  степени. </a:t>
            </a:r>
          </a:p>
          <a:p>
            <a:r>
              <a:rPr lang="ru-RU" dirty="0" smtClean="0"/>
              <a:t>«ПЕРВЫЕ </a:t>
            </a:r>
            <a:r>
              <a:rPr lang="ru-RU" dirty="0"/>
              <a:t>ШАГИ В НАУКЕ</a:t>
            </a:r>
            <a:r>
              <a:rPr lang="ru-RU" dirty="0" smtClean="0"/>
              <a:t>»  Москва.2010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87750" y="4089210"/>
            <a:ext cx="5054936" cy="646331"/>
          </a:xfrm>
          <a:prstGeom prst="rect">
            <a:avLst/>
          </a:prstGeom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Диплом «Информационно-коммуникационные  </a:t>
            </a:r>
            <a:r>
              <a:rPr lang="ru-RU" dirty="0"/>
              <a:t>технологии  в  образовании</a:t>
            </a:r>
            <a:r>
              <a:rPr lang="ru-RU" dirty="0" smtClean="0"/>
              <a:t>».  Барнаул  2010г.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18673" y="1313480"/>
            <a:ext cx="5054936" cy="6463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Диплом «Будущее  Алтая-2009»  в  номинации  «Математика, информатика, экономика»</a:t>
            </a:r>
          </a:p>
        </p:txBody>
      </p:sp>
    </p:spTree>
    <p:extLst>
      <p:ext uri="{BB962C8B-B14F-4D97-AF65-F5344CB8AC3E}">
        <p14:creationId xmlns:p14="http://schemas.microsoft.com/office/powerpoint/2010/main" val="31351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447" y="0"/>
            <a:ext cx="964500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704036" cy="51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60"/>
          <p:cNvGrpSpPr>
            <a:grpSpLocks/>
          </p:cNvGrpSpPr>
          <p:nvPr/>
        </p:nvGrpSpPr>
        <p:grpSpPr bwMode="auto">
          <a:xfrm>
            <a:off x="5267968" y="1170275"/>
            <a:ext cx="3612094" cy="4750927"/>
            <a:chOff x="1701" y="1250"/>
            <a:chExt cx="9682" cy="14234"/>
          </a:xfrm>
        </p:grpSpPr>
        <p:pic>
          <p:nvPicPr>
            <p:cNvPr id="7" name="Рисунок 1" descr="кенгуру"/>
            <p:cNvPicPr>
              <a:picLocks noChangeAspect="1" noChangeArrowheads="1"/>
            </p:cNvPicPr>
            <p:nvPr/>
          </p:nvPicPr>
          <p:blipFill>
            <a:blip r:embed="rId3" cstate="email">
              <a:lum bright="-32000" contras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4803"/>
              <a:ext cx="3942" cy="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" y="10389"/>
              <a:ext cx="6315" cy="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08"/>
            <p:cNvGrpSpPr>
              <a:grpSpLocks/>
            </p:cNvGrpSpPr>
            <p:nvPr/>
          </p:nvGrpSpPr>
          <p:grpSpPr bwMode="auto">
            <a:xfrm>
              <a:off x="1994" y="1780"/>
              <a:ext cx="9389" cy="13704"/>
              <a:chOff x="1994" y="1297"/>
              <a:chExt cx="9389" cy="13704"/>
            </a:xfrm>
          </p:grpSpPr>
          <p:pic>
            <p:nvPicPr>
              <p:cNvPr id="11" name="Picture 109" descr="сканирование0002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bright="-24000" contrast="3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6" y="3456"/>
                <a:ext cx="4327" cy="6263"/>
              </a:xfrm>
              <a:prstGeom prst="rect">
                <a:avLst/>
              </a:prstGeom>
              <a:noFill/>
              <a:ln w="9525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Рисунок 1" descr="сканирование0001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" y="1297"/>
                <a:ext cx="5238" cy="3541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1" descr="111сканирование0002"/>
              <p:cNvPicPr>
                <a:picLocks noChangeAspect="1" noChangeArrowheads="1"/>
              </p:cNvPicPr>
              <p:nvPr/>
            </p:nvPicPr>
            <p:blipFill>
              <a:blip r:embed="rId7" cstate="email">
                <a:lum bright="-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4" y="10078"/>
                <a:ext cx="3355" cy="4923"/>
              </a:xfrm>
              <a:prstGeom prst="rect">
                <a:avLst/>
              </a:prstGeom>
              <a:noFill/>
              <a:ln w="38100">
                <a:solidFill>
                  <a:srgbClr val="8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2" descr="сканирование0002"/>
              <p:cNvPicPr>
                <a:picLocks noChangeAspect="1" noChangeArrowheads="1"/>
              </p:cNvPicPr>
              <p:nvPr/>
            </p:nvPicPr>
            <p:blipFill>
              <a:blip r:embed="rId8" cstate="email">
                <a:lum bright="-42000" contrast="6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5" y="3955"/>
                <a:ext cx="3302" cy="4924"/>
              </a:xfrm>
              <a:prstGeom prst="rect">
                <a:avLst/>
              </a:prstGeom>
              <a:noFill/>
              <a:ln w="9525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Рисунок 1" descr="Изображение 02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" y="1250"/>
              <a:ext cx="3913" cy="2689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389372" y="-65757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Участие   в конкурсах.   Награды   учащихся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23529" y="170982"/>
            <a:ext cx="882047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Раздел 3. Научно – методическая деятельность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57375" y="1142999"/>
            <a:ext cx="6929438" cy="478631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Используемые учебно-методические комплексы</a:t>
            </a:r>
            <a:endParaRPr lang="ru-RU" sz="2400" kern="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Используемые образовательные технологии </a:t>
            </a:r>
            <a:endParaRPr lang="ru-RU" sz="2400" kern="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Использование ИКТ  в образовательном процессе</a:t>
            </a:r>
            <a:endParaRPr lang="ru-RU" sz="2400" kern="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  <a:hlinkClick r:id="rId6" action="ppaction://hlinksldjump"/>
            </a:endParaRPr>
          </a:p>
          <a:p>
            <a:pPr marL="358775" indent="-35877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в сетевых </a:t>
            </a:r>
            <a:r>
              <a:rPr lang="ru-RU" sz="2400" kern="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содружествах</a:t>
            </a:r>
            <a:endParaRPr lang="ru-RU" sz="2400" kern="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358775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kern="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Участие в конкурсах</a:t>
            </a:r>
            <a:endParaRPr lang="ru-RU" sz="2400" kern="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Публикации в сети Интернет</a:t>
            </a:r>
            <a:endParaRPr lang="ru-RU" sz="2400" kern="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Презентации </a:t>
            </a:r>
            <a:r>
              <a:rPr lang="ru-RU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опыта работы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kern="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Открытые уроки</a:t>
            </a:r>
            <a:endParaRPr lang="ru-RU" sz="2400" kern="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kern="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Участие </a:t>
            </a:r>
            <a:r>
              <a:rPr lang="ru-RU" sz="2400" kern="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в конференциях</a:t>
            </a:r>
            <a:endParaRPr lang="ru-RU" sz="2400" kern="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25" y="3429000"/>
            <a:ext cx="104933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286000" y="0"/>
            <a:ext cx="657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Используемые учебно-методические комплексы</a:t>
            </a: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2571750" y="2714625"/>
            <a:ext cx="457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пособия (5-6кл.)отвечают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требованиям действующей программы под редакцией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Виленкина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В. Данный учебник предназначен для общеобразовательных учреждений, выпущен  издательством «Мнемозина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помимо учебника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используются дополнительные материалы: в комплект  входят рабочие тетради, тесты, олимпиадные задания и методическое пособие для учителя.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95" y="220297"/>
            <a:ext cx="1150937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727" y="624451"/>
            <a:ext cx="13176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9099">
            <a:off x="857679" y="2335581"/>
            <a:ext cx="11509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928861"/>
            <a:ext cx="1160462" cy="15478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856796"/>
            <a:ext cx="1134819" cy="164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018" y="620688"/>
            <a:ext cx="1033463" cy="1490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2162325"/>
            <a:ext cx="12858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571" y="4570299"/>
            <a:ext cx="952351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6763" y="2372747"/>
            <a:ext cx="8377237" cy="2677656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tabLst>
                <a:tab pos="266700" algn="l"/>
              </a:tabLst>
            </a:pPr>
            <a:r>
              <a:rPr lang="ru-RU" sz="2400" dirty="0">
                <a:solidFill>
                  <a:srgbClr val="CCCC00"/>
                </a:solidFill>
                <a:latin typeface="Tahoma" pitchFamily="34" charset="0"/>
              </a:rPr>
              <a:t>Уровневая дифференциация  (УД);</a:t>
            </a:r>
          </a:p>
          <a:p>
            <a:pPr marL="342900" indent="-342900">
              <a:buFontTx/>
              <a:buAutoNum type="arabicPeriod"/>
              <a:tabLst>
                <a:tab pos="266700" algn="l"/>
              </a:tabLst>
            </a:pPr>
            <a:r>
              <a:rPr lang="ru-RU" sz="2400" dirty="0">
                <a:solidFill>
                  <a:srgbClr val="CCCC00"/>
                </a:solidFill>
                <a:latin typeface="Tahoma" pitchFamily="34" charset="0"/>
              </a:rPr>
              <a:t>коллективный способ (КСО); </a:t>
            </a:r>
          </a:p>
          <a:p>
            <a:pPr marL="342900" indent="-342900">
              <a:buFontTx/>
              <a:buAutoNum type="arabicPeriod"/>
              <a:tabLst>
                <a:tab pos="266700" algn="l"/>
              </a:tabLst>
            </a:pPr>
            <a:r>
              <a:rPr lang="ru-RU" sz="2400" dirty="0">
                <a:solidFill>
                  <a:srgbClr val="CCCC00"/>
                </a:solidFill>
                <a:latin typeface="Tahoma" pitchFamily="34" charset="0"/>
              </a:rPr>
              <a:t>метод укрепленных дидактических единиц  (УДЕ);</a:t>
            </a:r>
          </a:p>
          <a:p>
            <a:pPr marL="342900" indent="-342900">
              <a:buFontTx/>
              <a:buAutoNum type="arabicPeriod"/>
              <a:tabLst>
                <a:tab pos="266700" algn="l"/>
              </a:tabLst>
            </a:pPr>
            <a:r>
              <a:rPr lang="ru-RU" sz="2400" dirty="0">
                <a:solidFill>
                  <a:srgbClr val="CCCC00"/>
                </a:solidFill>
                <a:latin typeface="Tahoma" pitchFamily="34" charset="0"/>
              </a:rPr>
              <a:t>технология  интенсификации обучения на  основе  схемных и знаковых  моделей  учебного  материала ( </a:t>
            </a:r>
            <a:r>
              <a:rPr lang="ru-RU" sz="2400" dirty="0" err="1">
                <a:solidFill>
                  <a:srgbClr val="CCCC00"/>
                </a:solidFill>
                <a:latin typeface="Tahoma" pitchFamily="34" charset="0"/>
              </a:rPr>
              <a:t>В.Ф.Шаталов</a:t>
            </a:r>
            <a:r>
              <a:rPr lang="ru-RU" sz="2400" dirty="0">
                <a:solidFill>
                  <a:srgbClr val="CCCC00"/>
                </a:solidFill>
                <a:latin typeface="Tahoma" pitchFamily="34" charset="0"/>
              </a:rPr>
              <a:t>);</a:t>
            </a:r>
          </a:p>
          <a:p>
            <a:pPr marL="342900" indent="-342900">
              <a:buFontTx/>
              <a:buAutoNum type="arabicPeriod"/>
              <a:tabLst>
                <a:tab pos="266700" algn="l"/>
              </a:tabLst>
            </a:pPr>
            <a:r>
              <a:rPr lang="ru-RU" sz="2400" dirty="0">
                <a:solidFill>
                  <a:srgbClr val="CCCC00"/>
                </a:solidFill>
                <a:latin typeface="Tahoma" pitchFamily="34" charset="0"/>
              </a:rPr>
              <a:t>метод проектов.</a:t>
            </a:r>
          </a:p>
        </p:txBody>
      </p:sp>
      <p:grpSp>
        <p:nvGrpSpPr>
          <p:cNvPr id="3" name="Group 225"/>
          <p:cNvGrpSpPr>
            <a:grpSpLocks/>
          </p:cNvGrpSpPr>
          <p:nvPr/>
        </p:nvGrpSpPr>
        <p:grpSpPr bwMode="auto">
          <a:xfrm rot="12131377" flipH="1">
            <a:off x="3175" y="2316163"/>
            <a:ext cx="676275" cy="1223962"/>
            <a:chOff x="3797" y="754"/>
            <a:chExt cx="852" cy="1931"/>
          </a:xfrm>
        </p:grpSpPr>
        <p:sp>
          <p:nvSpPr>
            <p:cNvPr id="4" name="Freeform 226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55 h 3125"/>
                <a:gd name="T2" fmla="*/ 154 w 1252"/>
                <a:gd name="T3" fmla="*/ 0 h 3125"/>
                <a:gd name="T4" fmla="*/ 802 w 1252"/>
                <a:gd name="T5" fmla="*/ 1552 h 3125"/>
                <a:gd name="T6" fmla="*/ 852 w 1252"/>
                <a:gd name="T7" fmla="*/ 1909 h 3125"/>
                <a:gd name="T8" fmla="*/ 648 w 1252"/>
                <a:gd name="T9" fmla="*/ 1607 h 3125"/>
                <a:gd name="T10" fmla="*/ 0 w 1252"/>
                <a:gd name="T11" fmla="*/ 55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5" name="Freeform 227"/>
            <p:cNvSpPr>
              <a:spLocks/>
            </p:cNvSpPr>
            <p:nvPr/>
          </p:nvSpPr>
          <p:spPr bwMode="auto">
            <a:xfrm rot="78698">
              <a:off x="4425" y="2313"/>
              <a:ext cx="216" cy="371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608"/>
                <a:gd name="T14" fmla="*/ 316 w 31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rot="10800000"/>
            <a:lstStyle/>
            <a:p>
              <a:pPr>
                <a:defRPr/>
              </a:pPr>
              <a:endParaRPr kumimoji="1" lang="ru-RU">
                <a:latin typeface="Times New Roman" pitchFamily="18" charset="0"/>
              </a:endParaRPr>
            </a:p>
          </p:txBody>
        </p:sp>
        <p:sp>
          <p:nvSpPr>
            <p:cNvPr id="6" name="Freeform 228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58 w 121"/>
                <a:gd name="T1" fmla="*/ 0 h 230"/>
                <a:gd name="T2" fmla="*/ 0 w 121"/>
                <a:gd name="T3" fmla="*/ 15 h 230"/>
                <a:gd name="T4" fmla="*/ 82 w 121"/>
                <a:gd name="T5" fmla="*/ 141 h 230"/>
                <a:gd name="T6" fmla="*/ 5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  <p:sp>
          <p:nvSpPr>
            <p:cNvPr id="7" name="Freeform 229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590 w 1094"/>
                <a:gd name="T1" fmla="*/ 1595 h 2612"/>
                <a:gd name="T2" fmla="*/ 744 w 1094"/>
                <a:gd name="T3" fmla="*/ 1540 h 2612"/>
                <a:gd name="T4" fmla="*/ 691 w 1094"/>
                <a:gd name="T5" fmla="*/ 1560 h 2612"/>
                <a:gd name="T6" fmla="*/ 57 w 1094"/>
                <a:gd name="T7" fmla="*/ 0 h 2612"/>
                <a:gd name="T8" fmla="*/ 0 w 1094"/>
                <a:gd name="T9" fmla="*/ 18 h 2612"/>
                <a:gd name="T10" fmla="*/ 639 w 1094"/>
                <a:gd name="T11" fmla="*/ 1578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/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73673"/>
            <a:ext cx="8964488" cy="15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010" tIns="152352" bIns="38088" anchor="ctr">
            <a:spAutoFit/>
          </a:bodyPr>
          <a:lstStyle/>
          <a:p>
            <a:pPr lvl="1">
              <a:buClr>
                <a:schemeClr val="tx1"/>
              </a:buClr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образовательные</a:t>
            </a:r>
          </a:p>
          <a:p>
            <a:pPr lvl="1">
              <a:buClr>
                <a:schemeClr val="tx1"/>
              </a:buClr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eaLnBrk="0" hangingPunct="0"/>
            <a:endParaRPr lang="ru-RU" sz="3200" i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C 0.00469 0.04537 0.0033 0.09468 -0.00069 0.14167 C -0.00156 0.18079 -0.00086 0.19908 -0.00468 0.23079 C -0.00225 0.27894 -0.00312 0.29584 -0.00277 0.36366 C -0.00312 0.36736 -0.00416 0.37454 -0.00416 0.375 " pathEditMode="relative" rAng="0" ptsTypes="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271" y="707504"/>
            <a:ext cx="6678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Учителем    разработана   электронная    учебно – методическая  продукция: </a:t>
            </a:r>
          </a:p>
          <a:p>
            <a:pPr lvl="0"/>
            <a:r>
              <a:rPr lang="ru-RU" sz="1600" dirty="0"/>
              <a:t>«Творческая  мастерская. Формулы. 5 класс» (урок);</a:t>
            </a:r>
          </a:p>
          <a:p>
            <a:pPr lvl="0"/>
            <a:r>
              <a:rPr lang="ru-RU" sz="1600" dirty="0"/>
              <a:t> «Проект. Умножение дробей. 6 класс» (урок);</a:t>
            </a:r>
          </a:p>
          <a:p>
            <a:pPr lvl="0"/>
            <a:r>
              <a:rPr lang="en-US" sz="1600" dirty="0"/>
              <a:t>«</a:t>
            </a:r>
            <a:r>
              <a:rPr lang="en-US" sz="1600" dirty="0" err="1"/>
              <a:t>Проект</a:t>
            </a:r>
            <a:r>
              <a:rPr lang="en-US" sz="1600" dirty="0"/>
              <a:t>. </a:t>
            </a:r>
            <a:r>
              <a:rPr lang="en-US" sz="1600" dirty="0" err="1"/>
              <a:t>Пропорция</a:t>
            </a:r>
            <a:r>
              <a:rPr lang="en-US" sz="1600" dirty="0"/>
              <a:t>. 6 </a:t>
            </a:r>
            <a:r>
              <a:rPr lang="en-US" sz="1600" dirty="0" err="1"/>
              <a:t>класс</a:t>
            </a:r>
            <a:r>
              <a:rPr lang="en-US" sz="1600" dirty="0"/>
              <a:t>» (</a:t>
            </a:r>
            <a:r>
              <a:rPr lang="en-US" sz="1600" dirty="0" err="1"/>
              <a:t>урок</a:t>
            </a:r>
            <a:r>
              <a:rPr lang="en-US" sz="1600" dirty="0"/>
              <a:t>);</a:t>
            </a:r>
            <a:endParaRPr lang="ru-RU" sz="1600" dirty="0"/>
          </a:p>
          <a:p>
            <a:pPr lvl="0"/>
            <a:r>
              <a:rPr lang="ru-RU" sz="1600" b="1" dirty="0"/>
              <a:t>Контрольно-измерительный  материал</a:t>
            </a:r>
            <a:r>
              <a:rPr lang="ru-RU" sz="1600" dirty="0"/>
              <a:t> «Зачетная система по геометрии в   8-м классе» (серия уроков);</a:t>
            </a:r>
          </a:p>
          <a:p>
            <a:pPr lvl="0"/>
            <a:r>
              <a:rPr lang="ru-RU" sz="1600" dirty="0"/>
              <a:t> «Проект. Вектор . 8 класс» (серия уроков); </a:t>
            </a:r>
          </a:p>
          <a:p>
            <a:pPr lvl="0"/>
            <a:r>
              <a:rPr lang="ru-RU" sz="1600" dirty="0"/>
              <a:t>«Проект. Творческая  мастерская. Урок–обобщение «Вектор». </a:t>
            </a:r>
            <a:r>
              <a:rPr lang="en-US" sz="1600" dirty="0"/>
              <a:t>8 </a:t>
            </a:r>
            <a:r>
              <a:rPr lang="en-US" sz="1600" dirty="0" err="1"/>
              <a:t>класс</a:t>
            </a:r>
            <a:r>
              <a:rPr lang="en-US" sz="1600" dirty="0"/>
              <a:t>» (</a:t>
            </a:r>
            <a:r>
              <a:rPr lang="en-US" sz="1600" dirty="0" err="1"/>
              <a:t>урок</a:t>
            </a:r>
            <a:r>
              <a:rPr lang="en-US" sz="1600" dirty="0"/>
              <a:t>).</a:t>
            </a:r>
            <a:endParaRPr lang="ru-RU" sz="1600" dirty="0"/>
          </a:p>
          <a:p>
            <a:pPr lvl="0"/>
            <a:r>
              <a:rPr lang="ru-RU" sz="1600" dirty="0"/>
              <a:t> «Творческая  мастерская. Виды уравнений. 9 класс» (урок);</a:t>
            </a:r>
          </a:p>
          <a:p>
            <a:pPr lvl="0"/>
            <a:r>
              <a:rPr lang="ru-RU" sz="1600" b="1" dirty="0"/>
              <a:t> Контрольно-измерительный  материал</a:t>
            </a:r>
            <a:r>
              <a:rPr lang="ru-RU" sz="1600" dirty="0"/>
              <a:t> «Зачеты по геометрии. </a:t>
            </a:r>
            <a:r>
              <a:rPr lang="en-US" sz="1600" dirty="0"/>
              <a:t>10 </a:t>
            </a:r>
            <a:r>
              <a:rPr lang="en-US" sz="1600" dirty="0" err="1"/>
              <a:t>класс</a:t>
            </a:r>
            <a:r>
              <a:rPr lang="en-US" sz="1600" dirty="0"/>
              <a:t>» (</a:t>
            </a:r>
            <a:r>
              <a:rPr lang="en-US" sz="1600" dirty="0" err="1"/>
              <a:t>серия</a:t>
            </a:r>
            <a:r>
              <a:rPr lang="en-US" sz="1600" dirty="0"/>
              <a:t>  </a:t>
            </a:r>
            <a:r>
              <a:rPr lang="en-US" sz="1600" dirty="0" err="1"/>
              <a:t>уроков</a:t>
            </a:r>
            <a:r>
              <a:rPr lang="en-US" sz="1600" dirty="0"/>
              <a:t>);</a:t>
            </a:r>
            <a:endParaRPr lang="ru-RU" sz="1600" dirty="0"/>
          </a:p>
          <a:p>
            <a:pPr lvl="0"/>
            <a:r>
              <a:rPr lang="ru-RU" sz="1600" b="1" dirty="0"/>
              <a:t>Контрольно-измерительный  материал</a:t>
            </a:r>
            <a:r>
              <a:rPr lang="ru-RU" sz="1600" dirty="0"/>
              <a:t> «Зачеты по алгебре. </a:t>
            </a:r>
            <a:r>
              <a:rPr lang="en-US" sz="1600" dirty="0"/>
              <a:t>10-11 </a:t>
            </a:r>
            <a:r>
              <a:rPr lang="en-US" sz="1600" dirty="0" err="1"/>
              <a:t>класс</a:t>
            </a:r>
            <a:r>
              <a:rPr lang="en-US" sz="1600" dirty="0"/>
              <a:t>» (</a:t>
            </a:r>
            <a:r>
              <a:rPr lang="en-US" sz="1600" dirty="0" err="1"/>
              <a:t>серия</a:t>
            </a:r>
            <a:r>
              <a:rPr lang="en-US" sz="1600" dirty="0"/>
              <a:t> </a:t>
            </a:r>
            <a:r>
              <a:rPr lang="en-US" sz="1600" dirty="0" err="1"/>
              <a:t>уроков</a:t>
            </a:r>
            <a:r>
              <a:rPr lang="en-US" sz="1600" dirty="0"/>
              <a:t>);</a:t>
            </a:r>
            <a:endParaRPr lang="ru-RU" sz="1600" dirty="0"/>
          </a:p>
          <a:p>
            <a:pPr lvl="0"/>
            <a:r>
              <a:rPr lang="ru-RU" sz="1600" dirty="0"/>
              <a:t> «Исследовательская работа  по математике. Золотая пропорция  вокруг нас.6 класс» (групповая  работа, 14 часов);</a:t>
            </a:r>
          </a:p>
          <a:p>
            <a:pPr lvl="0"/>
            <a:r>
              <a:rPr lang="ru-RU" sz="1600" dirty="0"/>
              <a:t>«Исследовательская работа. Принцип «золотой пропорции» в изделиях  мастеров камнерезов завода им. </a:t>
            </a:r>
            <a:r>
              <a:rPr lang="en-US" sz="1600" dirty="0" err="1"/>
              <a:t>Ползунова</a:t>
            </a:r>
            <a:r>
              <a:rPr lang="en-US" sz="1600" dirty="0"/>
              <a:t>.  7 </a:t>
            </a:r>
            <a:r>
              <a:rPr lang="en-US" sz="1600" dirty="0" err="1"/>
              <a:t>класс</a:t>
            </a:r>
            <a:r>
              <a:rPr lang="en-US" sz="1600" dirty="0"/>
              <a:t>» (</a:t>
            </a:r>
            <a:r>
              <a:rPr lang="ru-RU" sz="1600" dirty="0"/>
              <a:t>описание </a:t>
            </a:r>
            <a:r>
              <a:rPr lang="en-US" sz="1600" dirty="0" err="1"/>
              <a:t>творческ</a:t>
            </a:r>
            <a:r>
              <a:rPr lang="ru-RU" sz="1600" dirty="0"/>
              <a:t>ой</a:t>
            </a:r>
            <a:r>
              <a:rPr lang="en-US" sz="1600" dirty="0"/>
              <a:t>   </a:t>
            </a:r>
            <a:r>
              <a:rPr lang="en-US" sz="1600" dirty="0" err="1"/>
              <a:t>работ</a:t>
            </a:r>
            <a:r>
              <a:rPr lang="ru-RU" sz="1600" dirty="0"/>
              <a:t>ы </a:t>
            </a:r>
            <a:r>
              <a:rPr lang="en-US" sz="1600" dirty="0"/>
              <a:t>).</a:t>
            </a:r>
            <a:endParaRPr lang="ru-RU" sz="1600" dirty="0"/>
          </a:p>
          <a:p>
            <a:pPr lvl="0"/>
            <a:r>
              <a:rPr lang="ru-RU" sz="1600" b="1" dirty="0"/>
              <a:t>Обобщение  опыта. </a:t>
            </a:r>
            <a:r>
              <a:rPr lang="ru-RU" sz="1600" dirty="0"/>
              <a:t>Деятельность учителя математики в рамках информатизации   образовательного процесса. Презентация.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45839"/>
            <a:ext cx="702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</a:t>
            </a:r>
            <a:r>
              <a:rPr lang="ru-RU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ИКТ  в образовательном процессе</a:t>
            </a:r>
            <a:endParaRPr lang="ru-RU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3212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53373" y="248761"/>
            <a:ext cx="8534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Использование ИКТ в образовательном процессе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857500" y="1071563"/>
            <a:ext cx="53578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 своей методической копилке имею большое количество презентаций, разработанных мною, а также взятых из сети Интернет: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3000375" y="1928813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http://www.openclass.ru/</a:t>
            </a:r>
            <a:r>
              <a:rPr lang="ru-RU"/>
              <a:t> </a:t>
            </a:r>
          </a:p>
        </p:txBody>
      </p:sp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3000375" y="2214563"/>
            <a:ext cx="1966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http://www.it-n.ru</a:t>
            </a:r>
            <a:r>
              <a:rPr lang="ru-RU"/>
              <a:t> </a:t>
            </a:r>
          </a:p>
        </p:txBody>
      </p:sp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3000375" y="2571750"/>
            <a:ext cx="294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http://karmanform.ucoz.ru/</a:t>
            </a:r>
            <a:r>
              <a:rPr lang="ru-RU"/>
              <a:t> </a:t>
            </a:r>
          </a:p>
        </p:txBody>
      </p:sp>
      <p:sp>
        <p:nvSpPr>
          <p:cNvPr id="32777" name="Прямоугольник 9"/>
          <p:cNvSpPr>
            <a:spLocks noChangeArrowheads="1"/>
          </p:cNvSpPr>
          <p:nvPr/>
        </p:nvSpPr>
        <p:spPr bwMode="auto">
          <a:xfrm>
            <a:off x="3032125" y="3343276"/>
            <a:ext cx="268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http://www.pedsovet.su/</a:t>
            </a:r>
            <a:r>
              <a:rPr lang="ru-RU" dirty="0"/>
              <a:t> </a:t>
            </a:r>
          </a:p>
        </p:txBody>
      </p:sp>
      <p:pic>
        <p:nvPicPr>
          <p:cNvPr id="32780" name="Picture 4" descr="C:\Documents and Settings\All Users.USER-PC\Рабочий стол\Рисунок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66" y="4036874"/>
            <a:ext cx="2392362" cy="120808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8" descr="C:\Documents and Settings\All Users.USER-PC\Рабочий стол\Рисунок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547" y="3933056"/>
            <a:ext cx="2262187" cy="12906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3" descr="C:\Documents and Settings\All Users.USER-PC\Рабочий стол\Рисунок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028" y="2109228"/>
            <a:ext cx="22098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8" descr="C:\Documents and Settings\All Users.USER-PC\Рабочий стол\про школу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321" y="3362980"/>
            <a:ext cx="20812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Прямоугольник 18"/>
          <p:cNvSpPr>
            <a:spLocks noChangeArrowheads="1"/>
          </p:cNvSpPr>
          <p:nvPr/>
        </p:nvSpPr>
        <p:spPr bwMode="auto">
          <a:xfrm>
            <a:off x="3000375" y="2928938"/>
            <a:ext cx="385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10"/>
              </a:rPr>
              <a:t>http://www.proshkolu.ru</a:t>
            </a:r>
            <a:r>
              <a:rPr lang="ru-RU"/>
              <a:t> </a:t>
            </a: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3463925" y="566124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 smtClean="0"/>
              <a:t>Являюсь  членом Сообщества </a:t>
            </a:r>
            <a:r>
              <a:rPr lang="ru-RU" dirty="0"/>
              <a:t>учителей </a:t>
            </a:r>
            <a:r>
              <a:rPr lang="ru-RU" dirty="0" smtClean="0"/>
              <a:t>математики </a:t>
            </a: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://www.proshkolu.ru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2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922614"/>
              </p:ext>
            </p:extLst>
          </p:nvPr>
        </p:nvGraphicFramePr>
        <p:xfrm>
          <a:off x="899592" y="-111352"/>
          <a:ext cx="8352928" cy="693338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14560"/>
                <a:gridCol w="2047016"/>
                <a:gridCol w="2065704"/>
                <a:gridCol w="3425648"/>
              </a:tblGrid>
              <a:tr h="25374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Участие в конкурсах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год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награждение</a:t>
                      </a:r>
                      <a:endParaRPr lang="ru-RU" sz="16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</a:tr>
              <a:tr h="1067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2006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Край. </a:t>
                      </a:r>
                      <a:r>
                        <a:rPr lang="ru-RU" sz="1400" dirty="0" err="1">
                          <a:effectLst/>
                        </a:rPr>
                        <a:t>г.Барнаул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АКИПКРО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«Инновационные  технологии»  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Грамота  « За привитие интереса к предмету и умелое использование </a:t>
                      </a:r>
                      <a:r>
                        <a:rPr lang="ru-RU" sz="1600" dirty="0" err="1">
                          <a:effectLst/>
                        </a:rPr>
                        <a:t>интернет-ресурсов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</a:tr>
              <a:tr h="796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2007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Край. г.Барнаул.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АКИПКРО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«Инновационные  технологии»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Диплом  «За реализацию принципов личностно ориентированного обучения»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</a:tr>
              <a:tr h="1067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2007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уровень.ЦЕНТР «Педагогический  поиск», г.Москва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«Современный  урок»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Диплом лауреата Всероссийского  конкурса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«Современный  урок», 3место, денежная  премия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</a:tr>
              <a:tr h="934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2008</a:t>
                      </a:r>
                      <a:endParaRPr lang="ru-RU" sz="160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Федеральный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уровень. ЦЕНТР «Педагогический  поиск», г.Москва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«Современный  урок»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Диплом   </a:t>
                      </a:r>
                      <a:r>
                        <a:rPr lang="en-US" sz="1600" dirty="0">
                          <a:effectLst/>
                        </a:rPr>
                        <a:t>I</a:t>
                      </a:r>
                      <a:r>
                        <a:rPr lang="ru-RU" sz="1600" dirty="0">
                          <a:effectLst/>
                        </a:rPr>
                        <a:t> степени Всероссийского  конкурса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«Современный  урок», 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</a:tr>
              <a:tr h="924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Всероссийского  конкурса методических разработок "Мастерская учителя»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СМИ "ЗАВУЧ.ИНФО"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Диплом Всероссийского  </a:t>
                      </a:r>
                      <a:r>
                        <a:rPr lang="ru-RU" sz="1600" dirty="0">
                          <a:effectLst/>
                        </a:rPr>
                        <a:t>конкурса методических разработок "Мастерская учителя"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</a:tr>
              <a:tr h="924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Край. </a:t>
                      </a:r>
                      <a:r>
                        <a:rPr lang="ru-RU" sz="1400" dirty="0" err="1" smtClean="0">
                          <a:effectLst/>
                        </a:rPr>
                        <a:t>г.Барнаул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«Лучших педагогических работников региона»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Грамота. Премия -30 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67" marR="527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836712"/>
            <a:ext cx="7543800" cy="2880320"/>
          </a:xfrm>
          <a:prstGeom prst="rect">
            <a:avLst/>
          </a:prstGeom>
          <a:solidFill>
            <a:srgbClr val="CCFFCC"/>
          </a:solidFill>
          <a:ln>
            <a:solidFill>
              <a:srgbClr val="7030A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003366"/>
                </a:solidFill>
              </a:rPr>
              <a:t>Всероссийский фестиваль педагогических идей </a:t>
            </a:r>
          </a:p>
          <a:p>
            <a:pPr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993300"/>
                </a:solidFill>
              </a:rPr>
              <a:t>   «Открытый урок»,</a:t>
            </a:r>
            <a:r>
              <a:rPr lang="ru-RU" sz="2400" dirty="0" smtClean="0">
                <a:solidFill>
                  <a:srgbClr val="003366"/>
                </a:solidFill>
              </a:rPr>
              <a:t> 2009 г.</a:t>
            </a:r>
          </a:p>
          <a:p>
            <a:pPr>
              <a:lnSpc>
                <a:spcPct val="9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003366"/>
                </a:solidFill>
              </a:rPr>
              <a:t>Всероссийский фестиваль педагогических идей </a:t>
            </a:r>
            <a:endParaRPr lang="en-US" sz="2400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993300"/>
                </a:solidFill>
              </a:rPr>
              <a:t>    «Портфолио»,</a:t>
            </a:r>
            <a:r>
              <a:rPr lang="ru-RU" sz="2400" dirty="0" smtClean="0">
                <a:solidFill>
                  <a:srgbClr val="003366"/>
                </a:solidFill>
              </a:rPr>
              <a:t> 2009 г.</a:t>
            </a:r>
          </a:p>
          <a:p>
            <a:pPr>
              <a:lnSpc>
                <a:spcPct val="9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003366"/>
                </a:solidFill>
              </a:rPr>
              <a:t>Всероссийский  проект  «Источник  знаний» портала</a:t>
            </a:r>
            <a:r>
              <a:rPr lang="ru-RU" sz="2400" dirty="0" smtClean="0">
                <a:solidFill>
                  <a:srgbClr val="993300"/>
                </a:solidFill>
              </a:rPr>
              <a:t>   «Учительская  газета», </a:t>
            </a:r>
            <a:r>
              <a:rPr lang="ru-RU" sz="2400" dirty="0" smtClean="0">
                <a:solidFill>
                  <a:srgbClr val="003366"/>
                </a:solidFill>
              </a:rPr>
              <a:t>2009г</a:t>
            </a:r>
          </a:p>
          <a:p>
            <a:pPr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endParaRPr lang="ru-RU" sz="2400" dirty="0" smtClean="0"/>
          </a:p>
          <a:p>
            <a:pPr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3300"/>
                </a:solidFill>
              </a:rPr>
              <a:t> 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450" y="120749"/>
            <a:ext cx="7543800" cy="14319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конкурсы, фестивали</a:t>
            </a:r>
          </a:p>
        </p:txBody>
      </p:sp>
    </p:spTree>
    <p:extLst>
      <p:ext uri="{BB962C8B-B14F-4D97-AF65-F5344CB8AC3E}">
        <p14:creationId xmlns:p14="http://schemas.microsoft.com/office/powerpoint/2010/main" val="9767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836613"/>
            <a:ext cx="8208962" cy="5328691"/>
          </a:xfrm>
          <a:prstGeom prst="rect">
            <a:avLst/>
          </a:prstGeom>
          <a:solidFill>
            <a:srgbClr val="CCFFCC"/>
          </a:solidFill>
          <a:ln w="38100">
            <a:solidFill>
              <a:srgbClr val="7030A0"/>
            </a:solidFill>
          </a:ln>
          <a:effectLst>
            <a:outerShdw dist="107763" dir="18900000" algn="ctr" rotWithShape="0">
              <a:srgbClr val="FF66FF">
                <a:alpha val="50000"/>
              </a:srgbClr>
            </a:outerShdw>
          </a:effec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Всероссийский конкурс </a:t>
            </a:r>
            <a:r>
              <a:rPr lang="ru-RU" sz="2400" b="1" dirty="0" smtClean="0">
                <a:solidFill>
                  <a:srgbClr val="993300"/>
                </a:solidFill>
              </a:rPr>
              <a:t>«Учитель – учителю»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(общероссийский образовательный портал).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Всероссийский конкурс </a:t>
            </a:r>
            <a:r>
              <a:rPr lang="ru-RU" sz="2400" b="1" dirty="0">
                <a:solidFill>
                  <a:srgbClr val="993300"/>
                </a:solidFill>
              </a:rPr>
              <a:t>«Современный урок»</a:t>
            </a:r>
            <a:r>
              <a:rPr lang="ru-RU" sz="2400" b="1" dirty="0">
                <a:solidFill>
                  <a:srgbClr val="FF66FF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2007г, 2008 г. 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Районные конкурсы разработок уроков и сценариев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Всероссийский конкурс </a:t>
            </a:r>
            <a:r>
              <a:rPr lang="ru-RU" sz="2400" b="1" dirty="0">
                <a:solidFill>
                  <a:srgbClr val="993300"/>
                </a:solidFill>
              </a:rPr>
              <a:t>«Творческих разработок»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на портале « Сеть творческих учителей» 2009г</a:t>
            </a:r>
          </a:p>
          <a:p>
            <a:pPr marL="457200" indent="-7938">
              <a:lnSpc>
                <a:spcPct val="90000"/>
              </a:lnSpc>
              <a:buClr>
                <a:schemeClr val="bg1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(общероссийский образовательный портал).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Всероссийский конкурс </a:t>
            </a:r>
            <a:r>
              <a:rPr lang="ru-RU" sz="2400" b="1" dirty="0">
                <a:solidFill>
                  <a:srgbClr val="993300"/>
                </a:solidFill>
              </a:rPr>
              <a:t>«Мастерская  учителя</a:t>
            </a:r>
            <a:r>
              <a:rPr lang="ru-RU" sz="2400" b="1" dirty="0" smtClean="0">
                <a:solidFill>
                  <a:srgbClr val="993300"/>
                </a:solidFill>
              </a:rPr>
              <a:t>»,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«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Завуч.инфо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».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Всероссийский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конкурс </a:t>
            </a:r>
            <a:r>
              <a:rPr lang="ru-RU" sz="2400" b="1" dirty="0">
                <a:solidFill>
                  <a:srgbClr val="993300"/>
                </a:solidFill>
              </a:rPr>
              <a:t>«</a:t>
            </a:r>
            <a:r>
              <a:rPr lang="en-US" sz="2400" b="1" dirty="0">
                <a:solidFill>
                  <a:srgbClr val="993300"/>
                </a:solidFill>
              </a:rPr>
              <a:t>Pro</a:t>
            </a:r>
            <a:r>
              <a:rPr lang="ru-RU" sz="2400" b="1" dirty="0">
                <a:solidFill>
                  <a:srgbClr val="993300"/>
                </a:solidFill>
              </a:rPr>
              <a:t>Школу.</a:t>
            </a:r>
            <a:r>
              <a:rPr lang="en-US" sz="2400" b="1" dirty="0" err="1">
                <a:solidFill>
                  <a:srgbClr val="993300"/>
                </a:solidFill>
              </a:rPr>
              <a:t>ru</a:t>
            </a:r>
            <a:r>
              <a:rPr lang="ru-RU" sz="2400" b="1" dirty="0">
                <a:solidFill>
                  <a:srgbClr val="993300"/>
                </a:solidFill>
              </a:rPr>
              <a:t>»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, (общероссийский образовательный портал).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90000"/>
              </a:lnSpc>
              <a:buClr>
                <a:schemeClr val="bg1"/>
              </a:buClr>
              <a:buSzPct val="60000"/>
              <a:buNone/>
              <a:defRPr/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60000"/>
              <a:buBlip>
                <a:blip r:embed="rId2"/>
              </a:buBlip>
              <a:defRPr/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buClr>
                <a:schemeClr val="bg1"/>
              </a:buClr>
              <a:buSzPct val="60000"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buSzPct val="60000"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19672" y="174626"/>
            <a:ext cx="7391400" cy="5635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Конкурсы методических разработок</a:t>
            </a:r>
          </a:p>
        </p:txBody>
      </p:sp>
    </p:spTree>
    <p:extLst>
      <p:ext uri="{BB962C8B-B14F-4D97-AF65-F5344CB8AC3E}">
        <p14:creationId xmlns:p14="http://schemas.microsoft.com/office/powerpoint/2010/main" val="15011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1" y="142875"/>
            <a:ext cx="795808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Раздел 1. Общие сведения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403648" y="1500188"/>
            <a:ext cx="7597477" cy="3108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   Сведения об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hlinkClick r:id="rId2" action="ppaction://hlinksldjump"/>
              </a:rPr>
              <a:t>учителе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Тема  самообразования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Повышение квалификации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88900" indent="-88900" eaLnBrk="1" hangingPunct="1">
              <a:buFont typeface="Wingdings" pitchFamily="2" charset="2"/>
              <a:buChar char="Ø"/>
              <a:tabLst>
                <a:tab pos="358775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   Грамоты, благодарственные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hlinkClick r:id="rId5" action="ppaction://hlinksldjump"/>
              </a:rPr>
              <a:t>письма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   Участие в профессиональных конкурсах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hlinkClick r:id="" action="ppaction://noaction"/>
              </a:rPr>
              <a:t>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Сведения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hlinkClick r:id="rId7" action="ppaction://hlinksldjump"/>
              </a:rPr>
              <a:t>об аттестации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endParaRPr lang="ru-RU" sz="2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256709"/>
              </p:ext>
            </p:extLst>
          </p:nvPr>
        </p:nvGraphicFramePr>
        <p:xfrm>
          <a:off x="467544" y="139700"/>
          <a:ext cx="8424937" cy="612550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42195"/>
                <a:gridCol w="3248264"/>
                <a:gridCol w="4634478"/>
              </a:tblGrid>
              <a:tr h="220693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marL="426720" indent="1130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статьи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marL="676910" indent="11303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сборника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</a:tr>
              <a:tr h="378331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marL="3175" indent="-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рекомендации. Из опыта работы в классе КРО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indent="1524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«Математика в школе». - М.: Школа-Пресс , 2006г, №6, стр.41-44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</a:tr>
              <a:tr h="625663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marL="8890" indent="-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«Организация  «понимающего  усвоения»    математических знаний»   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Актуальные  проблемы математического  образования в школе и педвузе: Материалы 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Всероссийской научно-практической конференции  18-20 сентября 2007г. –Барнаул: БГПУ,2007г – стр.209-213.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</a:tr>
              <a:tr h="1368152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Проект. Вектор. 8 класс.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Атанасян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Л.С. и др.(12 часов)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Методическая копилка. АКИПКРО.2007г.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«Современный урок». Всероссийский конкурс «Педагогический поиск» -М: Центр «Педагогический поиск», 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ppoisk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korikursy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2008г.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«К-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уроку.г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»,.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yrokv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/22-2-2  2009г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Завуч.инфо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zavuch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commmiity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2009г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</a:tr>
              <a:tr h="776636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«Зачеты по алгебре. 10-11 класс» (серия уроков)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Методическая копилка. АКИПКРО.2007г.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Журнал«Современный урок». Всероссийский конкурс «Педагогический поиск» -М: Центр «Педагогический поиск», 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ppoisk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korikursy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</a:t>
                      </a: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2009г 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</a:tr>
              <a:tr h="1432566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«Творческая мастерская. Виды уравнений. 9 класс»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 «Современный урок». Всероссийский конкурс «Педагогический поиск» -М: Центр «Педагогический поиск», 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ppoisk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com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sovurokdiplomantyII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htm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2009г.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«К-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уроку.г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yrokv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/22-2-2 2009г.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Завуч.инфо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zavuch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commmiity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2009г.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</a:tr>
              <a:tr h="1119231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«Открытый урок математики в 5-м классе по теме «Площадь и периметр прямоугольника»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педагогических 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идей«Открытый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урок». Сборник  тезисов.2008/2009 учебный год: Книга 1.-М.:ИД  «Первое сентября»,2009.-стр. 49.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DVD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работами всех участников фестиваля.</a:t>
                      </a:r>
                    </a:p>
                    <a:p>
                      <a:pPr marL="3175" indent="-317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педагогических идей «Открытый урок»,</a:t>
                      </a:r>
                    </a:p>
                    <a:p>
                      <a:pPr indent="42545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festival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september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/210-400-042/  2009г.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1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05360"/>
              </p:ext>
            </p:extLst>
          </p:nvPr>
        </p:nvGraphicFramePr>
        <p:xfrm>
          <a:off x="467545" y="188640"/>
          <a:ext cx="7848872" cy="10668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48072"/>
                <a:gridCol w="2664296"/>
                <a:gridCol w="4536504"/>
              </a:tblGrid>
              <a:tr h="852808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marL="3175" indent="-317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 работа по математике  «Золотое сечение вокруг нас»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  <a:tc>
                  <a:txBody>
                    <a:bodyPr/>
                    <a:lstStyle/>
                    <a:p>
                      <a:pPr indent="-7302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педагогических  идей  «Портфолио». Сборник  тезисов.2008/2009 учебный год: Книга 1.-М.:ИД  «Первое сентября»,2009 Книга «Сборник описаний работ»; </a:t>
                      </a:r>
                    </a:p>
                    <a:p>
                      <a:pPr indent="-7302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DVD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работами всех участников фестиваля  «Портфолио».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D:\data\works\56\5698\569871 .html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" indent="-889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http://portfolio.1september.ru/work.php?id=569871  , 2009г.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793" marR="15793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31910"/>
              </p:ext>
            </p:extLst>
          </p:nvPr>
        </p:nvGraphicFramePr>
        <p:xfrm>
          <a:off x="457200" y="1124745"/>
          <a:ext cx="7848872" cy="515245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55497"/>
                <a:gridCol w="2633580"/>
                <a:gridCol w="4559795"/>
              </a:tblGrid>
              <a:tr h="1656183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marL="8890" indent="-889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«Зачетная система по геометрии в 8-м классе»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marL="3175" indent="-317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педагогических  идей  «Открытый  урок». Сборник  тезисов. 2008/2009 учебный год: Книга 1.-М.:ИД  «Первое сентября»,2009.-стр. 17. </a:t>
                      </a:r>
                    </a:p>
                    <a:p>
                      <a:pPr marL="3175" indent="-317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DVD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работами всех участников фестиваля «Открытый урок» , </a:t>
                      </a:r>
                    </a:p>
                    <a:p>
                      <a:pPr indent="11303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festival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lseptember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/210-400-042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/2009г.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«К-уроку.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»,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yrokv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/22-2-2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2009г.</a:t>
                      </a:r>
                    </a:p>
                    <a:p>
                      <a:pPr marL="24130" indent="40005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Завуч.инфо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zavuch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community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957213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indent="3365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 Открытый урок по теме «Пропорция. Золотая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пропорция» 6 класс»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педагогических идей «Открытый урок» ,</a:t>
                      </a:r>
                    </a:p>
                    <a:p>
                      <a:pPr indent="6985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festival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lseptember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/210-400-042/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2009г.</a:t>
                      </a:r>
                    </a:p>
                    <a:p>
                      <a:pPr marL="4572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Завуч.инфо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zavuch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community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2009г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482947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indent="-24765" algn="l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«Игра "Умники и умницы". Зачет по теме: «Площади  многоугольников.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класс»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Завуч.инфо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zavuch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community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home/portfolio.html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2009г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94522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 к исследовательской  работе. Исследование принципа «золотой пропорции» в изделиях мастеров-камнерезов завода им.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И.И. Ползунова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indent="635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«К-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уроку.г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»,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yrokv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/22-2-2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2009г.</a:t>
                      </a:r>
                    </a:p>
                    <a:p>
                      <a:pPr indent="635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Завуч.инфо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zavuch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community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portfolio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2009г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1110896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marL="3175" indent="-317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Внеклассное мероприятие по математике. Итоговое повторение. «Все действия с положительными и отрицательными числами, б класс»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indent="317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«К-уроку.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»,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yrokv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r>
                        <a:rPr lang="ru-RU" sz="14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/22-2-2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2009г</a:t>
                      </a: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5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279005"/>
              </p:ext>
            </p:extLst>
          </p:nvPr>
        </p:nvGraphicFramePr>
        <p:xfrm>
          <a:off x="467544" y="332656"/>
          <a:ext cx="8280920" cy="674908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91579"/>
                <a:gridCol w="2778548"/>
                <a:gridCol w="4810793"/>
              </a:tblGrid>
              <a:tr h="870050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indent="273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- соревнование «Обыкновенные дроби. 5 класс»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портал «К-уроку.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yrokv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/22-2-2 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2009г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1574422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marL="8890" indent="-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Исследовательская работа по математике «Принцип «золотой пропорции» в изделиях мастеров-камнерезов завода им. И.И. Ползунова»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Федеральная научно-образовательная программа творческого и научно-технического развития детей и молодежи «ЮНОСТЬ, НАУКА, КУЛЬТУРА». </a:t>
                      </a:r>
                    </a:p>
                    <a:p>
                      <a:pPr marL="3175" indent="-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Всероссийский детский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конкурс«Первые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шаги в науке». Секция: МАТЕМАТИКА.  Сборник тезисов.</a:t>
                      </a:r>
                    </a:p>
                    <a:p>
                      <a:pPr marL="3175" indent="-31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scientist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narod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ru-RU" sz="16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</a:t>
                      </a:r>
                      <a:r>
                        <a:rPr lang="en-US" sz="16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2009г.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1314724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marL="8890" indent="-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«Прикладная  направленность  математики»</a:t>
                      </a:r>
                    </a:p>
                    <a:p>
                      <a:pPr marL="8890" indent="-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Актуальные  проблемы математического  образования в школе и педвузе: Материалы  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Всероссийской научно-практической конференции  8-10 апреля 2009г./ ред. Б.Д.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Пайсон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- Барнаул: АлтГПА,2009. – стр.3-5.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795327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marL="8890" indent="-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«Реализация  регионального  компонента  в  школьном курсе математики»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 конференции « Природа  и культура  Алтая  в  современном  школьном  образовании».   БАРНАУЛ, АКИПКРО.2009г.-стр.5-6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846077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marL="8890" indent="-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Физико-математические дисциплины.</a:t>
                      </a:r>
                    </a:p>
                    <a:p>
                      <a:pPr marL="8890" indent="-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Обобщение  опыта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АКИПКРО Галерея педагогической славы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://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akipkro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index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php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/2009-05-14-22-12-51/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goduchitelya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pedslava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/553-2010-02-01-08-04-32.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html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  <a:tr h="734813">
                <a:tc>
                  <a:txBody>
                    <a:bodyPr/>
                    <a:lstStyle/>
                    <a:p>
                      <a:pPr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indent="33655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Открытый урок по теме «Степень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 целым  показателем.  8  класс.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890" indent="-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http://www.proshkolu.ru/user/iaa/file/1380456/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Тезисы.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Актуальные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проблемы математического  образования в школе и педвузе: Материалы 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Всероссийской научно-практической конференции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21-24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сентября,2011г.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5281" marR="152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943304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581" y="116633"/>
            <a:ext cx="4716524" cy="63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4623195" y="447833"/>
            <a:ext cx="4622010" cy="6415906"/>
            <a:chOff x="1982" y="2754"/>
            <a:chExt cx="9075" cy="12827"/>
          </a:xfrm>
        </p:grpSpPr>
        <p:pic>
          <p:nvPicPr>
            <p:cNvPr id="5" name="Рисунок 203" descr="сканирование0006"/>
            <p:cNvPicPr>
              <a:picLocks noChangeAspect="1" noChangeArrowheads="1"/>
            </p:cNvPicPr>
            <p:nvPr/>
          </p:nvPicPr>
          <p:blipFill>
            <a:blip r:embed="rId3" cstate="email">
              <a:lum bright="-26000"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" y="6459"/>
              <a:ext cx="3793" cy="5910"/>
            </a:xfrm>
            <a:prstGeom prst="rect">
              <a:avLst/>
            </a:prstGeom>
            <a:noFill/>
            <a:ln w="9525">
              <a:solidFill>
                <a:srgbClr val="365F9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2919" y="2754"/>
              <a:ext cx="7994" cy="12827"/>
              <a:chOff x="1656" y="1891"/>
              <a:chExt cx="9053" cy="14044"/>
            </a:xfrm>
          </p:grpSpPr>
          <p:pic>
            <p:nvPicPr>
              <p:cNvPr id="8" name="Рисунок 2" descr="svidetelstvo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5" y="1891"/>
                <a:ext cx="3852" cy="51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Рисунок 6" descr="svidetelstvo5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0" y="1891"/>
                <a:ext cx="3815" cy="4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Рисунок 5" descr="svidetelstvo4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1" y="5948"/>
                <a:ext cx="3817" cy="5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95"/>
              <p:cNvGrpSpPr>
                <a:grpSpLocks/>
              </p:cNvGrpSpPr>
              <p:nvPr/>
            </p:nvGrpSpPr>
            <p:grpSpPr bwMode="auto">
              <a:xfrm>
                <a:off x="1656" y="9336"/>
                <a:ext cx="9053" cy="6599"/>
                <a:chOff x="1031" y="1956"/>
                <a:chExt cx="12405" cy="8765"/>
              </a:xfrm>
            </p:grpSpPr>
            <p:pic>
              <p:nvPicPr>
                <p:cNvPr id="12" name="Picture 96" descr="сканирование0003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8561" y="2491"/>
                  <a:ext cx="4875" cy="67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97" descr="сканирование0002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lum bright="-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4920" y="3994"/>
                  <a:ext cx="4707" cy="67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98" descr="сканирование0001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lum bright="-2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1" y="1956"/>
                  <a:ext cx="4896" cy="67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7" name="Picture 9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" y="6299"/>
              <a:ext cx="3309" cy="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565465" y="54155"/>
            <a:ext cx="400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076325"/>
            <a:ext cx="8229600" cy="54483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B05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Районные методические конференции.</a:t>
            </a:r>
          </a:p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Районные предметные выставки</a:t>
            </a:r>
          </a:p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Региональные выставки при АКИПКРО.</a:t>
            </a:r>
          </a:p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Всероссийская конференция «Актуальные проблемы современного математического образования». – 2007 год.</a:t>
            </a:r>
          </a:p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Всероссийская конференция «Актуальные проблемы современного математического образования». – 2009 год.</a:t>
            </a:r>
          </a:p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Краевая конференции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 Природа  и культура  Алтая  в  современном  школьном  образовании» «Реализация  регионального  компонента  в содержании образования»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БАРНАУЛ : АКИПКРО.2009г.</a:t>
            </a:r>
          </a:p>
          <a:p>
            <a:pPr lvl="0">
              <a:lnSpc>
                <a:spcPct val="80000"/>
              </a:lnSpc>
              <a:buSzPct val="60000"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Межрегиональная школа-семинар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«Ломоносовские чтения на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Алтае,с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04.10.2010г. по 07.10.2010г. на базе Института физико-математического образования Алтайской государственной педагогической академии (г. Барнаул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в образовании»</a:t>
            </a:r>
          </a:p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  <a:buSzPct val="60000"/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solidFill>
                <a:srgbClr val="9933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304800"/>
            <a:ext cx="7543800" cy="82073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Презентации опыта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36180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286000" y="285750"/>
            <a:ext cx="6572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Открытые уроки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4825" y="908720"/>
            <a:ext cx="2448271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 smtClean="0"/>
              <a:t>«</a:t>
            </a:r>
            <a:r>
              <a:rPr lang="ru-RU" sz="1200" dirty="0"/>
              <a:t>Площадь и периметр прямоугольника</a:t>
            </a:r>
            <a:r>
              <a:rPr lang="ru-RU" sz="1200" dirty="0" smtClean="0"/>
              <a:t>» 5 класс</a:t>
            </a:r>
            <a:endParaRPr lang="ru-RU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Антонова  Ирина  Александровна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45303" y="5048581"/>
            <a:ext cx="2627313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1200" dirty="0" smtClean="0"/>
              <a:t>«</a:t>
            </a:r>
            <a:r>
              <a:rPr lang="ru-RU" sz="1200" dirty="0"/>
              <a:t>Творческая мастерская. Виды уравнений. 9 класс»</a:t>
            </a:r>
          </a:p>
          <a:p>
            <a:pPr algn="ctr">
              <a:spcAft>
                <a:spcPts val="0"/>
              </a:spcAft>
            </a:pPr>
            <a:endParaRPr lang="ru-RU" sz="1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Антонова  Ирина  Александровна</a:t>
            </a:r>
          </a:p>
          <a:p>
            <a:pPr algn="ctr"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91091" y="50624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Образовательный портал «</a:t>
            </a:r>
            <a:r>
              <a:rPr lang="ru-RU" b="1" dirty="0" err="1"/>
              <a:t>Завуч.инфо</a:t>
            </a:r>
            <a:r>
              <a:rPr lang="ru-RU" b="1" dirty="0"/>
              <a:t>»,</a:t>
            </a:r>
            <a:r>
              <a:rPr lang="ru-RU" dirty="0"/>
              <a:t> </a:t>
            </a: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zavuch</a:t>
            </a:r>
            <a:r>
              <a:rPr lang="ru-RU" dirty="0"/>
              <a:t>.</a:t>
            </a:r>
            <a:r>
              <a:rPr lang="en-US" dirty="0"/>
              <a:t>info</a:t>
            </a:r>
            <a:r>
              <a:rPr lang="ru-RU" dirty="0"/>
              <a:t>/</a:t>
            </a:r>
            <a:r>
              <a:rPr lang="en-US" dirty="0" err="1"/>
              <a:t>commmiity</a:t>
            </a:r>
            <a:r>
              <a:rPr lang="ru-RU" dirty="0"/>
              <a:t>-</a:t>
            </a:r>
            <a:r>
              <a:rPr lang="en-US" dirty="0"/>
              <a:t>home</a:t>
            </a:r>
            <a:r>
              <a:rPr lang="ru-RU" dirty="0"/>
              <a:t>/</a:t>
            </a:r>
            <a:r>
              <a:rPr lang="en-US" dirty="0"/>
              <a:t>portfolio</a:t>
            </a:r>
            <a:r>
              <a:rPr lang="ru-RU" dirty="0"/>
              <a:t>.</a:t>
            </a:r>
            <a:r>
              <a:rPr lang="en-US" dirty="0"/>
              <a:t>html</a:t>
            </a:r>
            <a:r>
              <a:rPr lang="ru-RU" dirty="0"/>
              <a:t> 2009г.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41077" y="29978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Бесплатный школьный портал</a:t>
            </a:r>
          </a:p>
          <a:p>
            <a:r>
              <a:rPr lang="ru-RU" b="1" dirty="0" err="1"/>
              <a:t>ПроШколу.ру</a:t>
            </a:r>
            <a:r>
              <a:rPr lang="ru-RU" b="1" dirty="0"/>
              <a:t> - все школы </a:t>
            </a:r>
            <a:r>
              <a:rPr lang="ru-RU" b="1" dirty="0" smtClean="0"/>
              <a:t>России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://www.proshkolu.ru/user/iaa/file/1380456/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41077" y="1196752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indent="-3175"/>
            <a:r>
              <a:rPr lang="ru-RU" b="1" dirty="0"/>
              <a:t>Фестиваль педагогических идей «Открытый урок</a:t>
            </a:r>
            <a:r>
              <a:rPr lang="ru-RU" b="1" dirty="0" smtClean="0"/>
              <a:t>»</a:t>
            </a:r>
          </a:p>
          <a:p>
            <a:pPr marL="3175" lvl="0" indent="-3175"/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festival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.1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septemer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authors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/210-400-042/  2009г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marL="3175" indent="-3175">
              <a:lnSpc>
                <a:spcPts val="1150"/>
              </a:lnSpc>
            </a:pPr>
            <a:endParaRPr lang="ru-RU" dirty="0" smtClean="0"/>
          </a:p>
          <a:p>
            <a:pPr marL="3175" indent="-3175">
              <a:lnSpc>
                <a:spcPts val="1150"/>
              </a:lnSpc>
            </a:pP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175" indent="-3175">
              <a:lnSpc>
                <a:spcPts val="1150"/>
              </a:lnSpc>
            </a:pPr>
            <a:endParaRPr lang="ru-RU" sz="2000" dirty="0"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32894" y="2949225"/>
            <a:ext cx="2688739" cy="1864568"/>
            <a:chOff x="1732894" y="2949225"/>
            <a:chExt cx="2688739" cy="186456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4320" y="2949225"/>
              <a:ext cx="2627313" cy="1864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732894" y="4516831"/>
              <a:ext cx="2639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latin typeface="Times New Roman"/>
                  <a:ea typeface="Calibri"/>
                  <a:cs typeface="Times New Roman"/>
                </a:rPr>
                <a:t>Антонова  Ирина  Александровна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3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8321" y="74495"/>
            <a:ext cx="6608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конференциях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6710"/>
            <a:ext cx="4572000" cy="156966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ru-RU" sz="1600" b="1" dirty="0"/>
              <a:t>Актуальные  проблемы математического  образования в школе и </a:t>
            </a:r>
            <a:r>
              <a:rPr lang="ru-RU" sz="1600" b="1" dirty="0" smtClean="0"/>
              <a:t>педвузе  .  </a:t>
            </a:r>
            <a:r>
              <a:rPr lang="en-US" sz="1600" dirty="0" smtClean="0"/>
              <a:t>IV</a:t>
            </a:r>
            <a:r>
              <a:rPr lang="ru-RU" sz="1600" dirty="0" smtClean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Всероссийской научно-практической конференции  18-20 сентября 2007г. –Барнаул: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БГПУ,2007г . Мастер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класс  </a:t>
            </a:r>
            <a:r>
              <a:rPr lang="ru-RU" sz="1600" b="1" dirty="0"/>
              <a:t>«Прикладная  направленность  математики</a:t>
            </a:r>
            <a:r>
              <a:rPr lang="ru-RU" sz="1600" b="1" dirty="0" smtClean="0"/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5160" y="2323757"/>
            <a:ext cx="4572000" cy="1815882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r>
              <a:rPr lang="ru-RU" sz="1600" b="1" dirty="0"/>
              <a:t>Актуальные  проблемы математического  образования в школе и </a:t>
            </a:r>
            <a:r>
              <a:rPr lang="ru-RU" sz="1600" b="1" dirty="0" smtClean="0"/>
              <a:t>педвузе. </a:t>
            </a:r>
            <a:r>
              <a:rPr lang="ru-RU" sz="1600" dirty="0" smtClean="0"/>
              <a:t>  </a:t>
            </a:r>
            <a:r>
              <a:rPr lang="en-US" sz="1600" dirty="0"/>
              <a:t>V</a:t>
            </a:r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Всероссийской научно-практической конференции  8-10 апреля 2009г./ ред. Б.Д.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Пайсон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- Барнаул: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АлтГПА,2009 </a:t>
            </a:r>
          </a:p>
          <a:p>
            <a:r>
              <a:rPr lang="ru-RU" sz="1600" b="1" dirty="0" smtClean="0"/>
              <a:t>Содержание и математические особенности обучения  математике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1471" y="4509120"/>
            <a:ext cx="4456597" cy="196977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АКИПКРО </a:t>
            </a:r>
            <a:r>
              <a:rPr lang="ru-RU" sz="1000" b="1" dirty="0" smtClean="0"/>
              <a:t>Научно-методический  </a:t>
            </a:r>
            <a:r>
              <a:rPr lang="ru-RU" sz="1000" b="1" dirty="0"/>
              <a:t>центр  развития  основного  и  среднего  образования</a:t>
            </a:r>
            <a:endParaRPr lang="ru-RU" sz="1000" dirty="0"/>
          </a:p>
          <a:p>
            <a:r>
              <a:rPr lang="ru-RU" sz="1600" b="1" i="1" dirty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Природа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культура Алтая  в  современном  школьном образовании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Материалы краевой научно-практической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конференции Барнаул,24апреля2009г</a:t>
            </a:r>
            <a:r>
              <a:rPr lang="ru-RU" sz="1600" b="1" dirty="0" smtClean="0"/>
              <a:t>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Реализация  регионального  компонента  в  школьном курсе математики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159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028528" y="188640"/>
            <a:ext cx="770748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Раздел </a:t>
            </a: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4.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Внеурочная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деятельность по предмету</a:t>
            </a:r>
          </a:p>
        </p:txBody>
      </p:sp>
      <p:sp>
        <p:nvSpPr>
          <p:cNvPr id="41988" name="TextBox 8"/>
          <p:cNvSpPr txBox="1">
            <a:spLocks noChangeArrowheads="1"/>
          </p:cNvSpPr>
          <p:nvPr/>
        </p:nvSpPr>
        <p:spPr bwMode="auto">
          <a:xfrm>
            <a:off x="2786063" y="1285875"/>
            <a:ext cx="5000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2400" dirty="0">
                <a:solidFill>
                  <a:srgbClr val="009900"/>
                </a:solidFill>
              </a:rPr>
              <a:t>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Творческие учебно–исследовательские, проектные  работы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учащихся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hlinkClick r:id="rId4" action="ppaction://hlinksldjump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Участие  в </a:t>
            </a:r>
            <a:r>
              <a:rPr lang="ru-RU" sz="2400" u="sng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конкурсах</a:t>
            </a:r>
            <a:endParaRPr lang="ru-RU" sz="2400" u="sng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  Внеклассные мероприятия по математике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Факультатив по математике в 9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«Подготовка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ГИА»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7312762" cy="42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82321" y="260648"/>
            <a:ext cx="6836297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Внеклассная  работа(2007-2010 годы) проходила  по направлениям 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7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4355"/>
            <a:ext cx="499994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54862" y="260648"/>
            <a:ext cx="7052320" cy="1130424"/>
          </a:xfrm>
          <a:prstGeom prst="rect">
            <a:avLst/>
          </a:prstGeom>
          <a:noFill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 научно-познавательная  работа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математике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2007-2011г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3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47864" y="202496"/>
            <a:ext cx="7000875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rgbClr val="7030A0"/>
                </a:solidFill>
                <a:latin typeface="Century Schoolbook" pitchFamily="18" charset="0"/>
                <a:ea typeface="+mj-ea"/>
                <a:cs typeface="+mj-cs"/>
              </a:rPr>
              <a:t>Сведения об учителе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587829" y="214137"/>
            <a:ext cx="264868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7030A0"/>
                </a:solidFill>
              </a:rPr>
              <a:t>Антонова  Ирина Александровна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CC00CC"/>
                </a:solidFill>
              </a:rPr>
              <a:t>17.05.1961</a:t>
            </a:r>
            <a:endParaRPr lang="ru-RU" b="1" dirty="0">
              <a:solidFill>
                <a:srgbClr val="CC00CC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139431" y="1697565"/>
            <a:ext cx="3571875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CC00CC"/>
                </a:solidFill>
              </a:rPr>
              <a:t>Образование: </a:t>
            </a:r>
            <a:r>
              <a:rPr lang="ru-RU" dirty="0" smtClean="0">
                <a:solidFill>
                  <a:srgbClr val="009900"/>
                </a:solidFill>
              </a:rPr>
              <a:t>высшее Барнаульский </a:t>
            </a:r>
            <a:r>
              <a:rPr lang="ru-RU" dirty="0">
                <a:solidFill>
                  <a:srgbClr val="009900"/>
                </a:solidFill>
              </a:rPr>
              <a:t>государственный педагогический </a:t>
            </a:r>
            <a:r>
              <a:rPr lang="ru-RU" dirty="0" smtClean="0">
                <a:solidFill>
                  <a:srgbClr val="009900"/>
                </a:solidFill>
              </a:rPr>
              <a:t>институт(1982)</a:t>
            </a:r>
          </a:p>
          <a:p>
            <a:pPr eaLnBrk="1" hangingPunct="1"/>
            <a:endParaRPr lang="ru-RU" dirty="0">
              <a:solidFill>
                <a:srgbClr val="009900"/>
              </a:solidFill>
            </a:endParaRPr>
          </a:p>
          <a:p>
            <a:pPr eaLnBrk="1" hangingPunct="1"/>
            <a:endParaRPr lang="ru-RU" dirty="0" smtClean="0">
              <a:solidFill>
                <a:srgbClr val="009900"/>
              </a:solidFill>
            </a:endParaRPr>
          </a:p>
          <a:p>
            <a:pPr eaLnBrk="1" hangingPunct="1"/>
            <a:endParaRPr lang="ru-RU" dirty="0">
              <a:solidFill>
                <a:srgbClr val="009900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CC00CC"/>
                </a:solidFill>
              </a:rPr>
              <a:t>Специальность:</a:t>
            </a:r>
          </a:p>
          <a:p>
            <a:pPr algn="ctr" eaLnBrk="1" hangingPunct="1"/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dirty="0">
                <a:solidFill>
                  <a:srgbClr val="009900"/>
                </a:solidFill>
              </a:rPr>
              <a:t>учитель     </a:t>
            </a:r>
            <a:r>
              <a:rPr lang="ru-RU" dirty="0" smtClean="0">
                <a:solidFill>
                  <a:srgbClr val="009900"/>
                </a:solidFill>
              </a:rPr>
              <a:t>математики</a:t>
            </a:r>
            <a:endParaRPr lang="ru-RU" dirty="0">
              <a:solidFill>
                <a:srgbClr val="009900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CC00CC"/>
                </a:solidFill>
              </a:rPr>
              <a:t>Квалификационная </a:t>
            </a:r>
            <a:r>
              <a:rPr lang="ru-RU" b="1" dirty="0">
                <a:solidFill>
                  <a:srgbClr val="CC00CC"/>
                </a:solidFill>
              </a:rPr>
              <a:t>категория: </a:t>
            </a:r>
            <a:r>
              <a:rPr lang="ru-RU" dirty="0">
                <a:solidFill>
                  <a:srgbClr val="009900"/>
                </a:solidFill>
              </a:rPr>
              <a:t>высшая </a:t>
            </a:r>
            <a:r>
              <a:rPr lang="ru-RU" b="1" dirty="0">
                <a:solidFill>
                  <a:srgbClr val="FF6600"/>
                </a:solidFill>
              </a:rPr>
              <a:t>                     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5483192" y="4005064"/>
            <a:ext cx="328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Общий стаж: </a:t>
            </a:r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лет</a:t>
            </a:r>
          </a:p>
          <a:p>
            <a:pPr eaLnBrk="1" hangingPunct="1"/>
            <a:r>
              <a:rPr lang="ru-RU" sz="2400" b="1" dirty="0" err="1">
                <a:solidFill>
                  <a:srgbClr val="7030A0"/>
                </a:solidFill>
              </a:rPr>
              <a:t>Пед</a:t>
            </a:r>
            <a:r>
              <a:rPr lang="ru-RU" sz="2400" b="1" dirty="0">
                <a:solidFill>
                  <a:srgbClr val="7030A0"/>
                </a:solidFill>
              </a:rPr>
              <a:t>. стаж: </a:t>
            </a:r>
            <a:r>
              <a:rPr lang="ru-RU" sz="2400" b="1" dirty="0" smtClean="0">
                <a:solidFill>
                  <a:srgbClr val="7030A0"/>
                </a:solidFill>
              </a:rPr>
              <a:t>30</a:t>
            </a:r>
            <a:r>
              <a:rPr lang="ru-RU" sz="2400" dirty="0" smtClean="0">
                <a:solidFill>
                  <a:srgbClr val="7030A0"/>
                </a:solidFill>
              </a:rPr>
              <a:t> лет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92918F"/>
              </a:clrFrom>
              <a:clrTo>
                <a:srgbClr val="9291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06" t="4653" r="24733" b="34224"/>
          <a:stretch/>
        </p:blipFill>
        <p:spPr>
          <a:xfrm>
            <a:off x="7155798" y="1124744"/>
            <a:ext cx="1282640" cy="199819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56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65954" y="109763"/>
            <a:ext cx="3024188" cy="3122613"/>
            <a:chOff x="113" y="300"/>
            <a:chExt cx="1905" cy="1967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" y="300"/>
              <a:ext cx="1787" cy="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E0F0FF"/>
                </a:clrFrom>
                <a:clrTo>
                  <a:srgbClr val="E0F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300"/>
              <a:ext cx="1340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13" y="1768"/>
              <a:ext cx="1905" cy="430"/>
            </a:xfrm>
            <a:prstGeom prst="rect">
              <a:avLst/>
            </a:prstGeom>
            <a:solidFill>
              <a:srgbClr val="FF99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cript MT Bold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Script MT Bold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Script MT Bold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Script MT Bold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Script MT Bold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cript MT Bold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cript MT Bold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cript MT Bold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cript MT Bold" pitchFamily="66" charset="0"/>
                </a:defRPr>
              </a:lvl9pPr>
            </a:lstStyle>
            <a:p>
              <a:pPr eaLnBrk="1" hangingPunct="1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л</a:t>
              </a:r>
              <a:r>
                <a:rPr lang="ru-RU" sz="1600" b="1">
                  <a:solidFill>
                    <a:schemeClr val="bg1"/>
                  </a:solidFill>
                  <a:latin typeface="Rockwell Extra Bold" pitchFamily="18" charset="0"/>
                </a:rPr>
                <a:t>инейные </a:t>
              </a:r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    </a:t>
              </a:r>
              <a:r>
                <a:rPr lang="ru-RU" sz="1600" b="1">
                  <a:solidFill>
                    <a:schemeClr val="bg1"/>
                  </a:solidFill>
                  <a:latin typeface="Rockwell Extra Bold" pitchFamily="18" charset="0"/>
                </a:rPr>
                <a:t>       </a:t>
              </a:r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д</a:t>
              </a:r>
              <a:r>
                <a:rPr lang="ru-RU" sz="1600" b="1">
                  <a:solidFill>
                    <a:schemeClr val="bg1"/>
                  </a:solidFill>
                  <a:latin typeface="Rockwell Extra Bold" pitchFamily="18" charset="0"/>
                </a:rPr>
                <a:t>робные</a:t>
              </a:r>
              <a:r>
                <a:rPr lang="ru-RU" sz="1600">
                  <a:solidFill>
                    <a:schemeClr val="bg1"/>
                  </a:solidFill>
                  <a:latin typeface="Rockwell Extra Bold" pitchFamily="18" charset="0"/>
                </a:rPr>
                <a:t>            </a:t>
              </a:r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к</a:t>
              </a:r>
              <a:r>
                <a:rPr lang="ru-RU" sz="1600" b="1">
                  <a:solidFill>
                    <a:schemeClr val="bg1"/>
                  </a:solidFill>
                  <a:latin typeface="Rockwell Extra Bold" pitchFamily="18" charset="0"/>
                </a:rPr>
                <a:t>вадратные</a:t>
              </a:r>
              <a:r>
                <a:rPr lang="ru-RU" sz="1600" b="1">
                  <a:latin typeface="Rockwell Extra Bold" pitchFamily="18" charset="0"/>
                </a:rPr>
                <a:t>  </a:t>
              </a:r>
              <a:r>
                <a:rPr lang="ru-RU" sz="1600" b="1">
                  <a:latin typeface="Arial" charset="0"/>
                </a:rPr>
                <a:t>     </a:t>
              </a:r>
              <a:r>
                <a:rPr lang="ru-RU" sz="1600" b="1">
                  <a:solidFill>
                    <a:schemeClr val="bg1"/>
                  </a:solidFill>
                  <a:latin typeface="Rockwell Extra Bold" pitchFamily="18" charset="0"/>
                </a:rPr>
                <a:t>уравнения</a:t>
              </a:r>
              <a:endParaRPr lang="ru-RU" sz="1600" b="1" i="1">
                <a:solidFill>
                  <a:schemeClr val="bg1"/>
                </a:solidFill>
                <a:latin typeface="Rockwell Extra Bold" pitchFamily="18" charset="0"/>
              </a:endParaRPr>
            </a:p>
          </p:txBody>
        </p:sp>
      </p:grpSp>
      <p:pic>
        <p:nvPicPr>
          <p:cNvPr id="9" name="Picture 5" descr="IMG_4091"/>
          <p:cNvPicPr>
            <a:picLocks noChangeAspect="1" noChangeArrowheads="1"/>
          </p:cNvPicPr>
          <p:nvPr/>
        </p:nvPicPr>
        <p:blipFill>
          <a:blip r:embed="rId4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869"/>
            <a:ext cx="4248150" cy="288131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123" y="3573016"/>
            <a:ext cx="4032250" cy="30067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0"/>
            <a:ext cx="4818651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ОСУЩЕСТВЛЕННЫЕ  ПРОЕКТЫ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88840"/>
            <a:ext cx="7848872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 Учащиеся  видят  в   лице  Ирины  Александровны    творческую  личность, с  «горящими»  глазами, способную  не  только  научить, но  и  прийти  на  помощь, поддержать  в  нужную  минуту, быть  рядом  в   момент  нового   открытия.  Это дает   возможность  ребенку  не  думать   ежеминутно  о  своей  безопасности  и  своем  комфорте, а  позволяет  полностью  погрузиться  в  творческий   процесс  познания, сделать  все, что  он  может, а  часто  и  гораздо  больше. </a:t>
            </a:r>
          </a:p>
          <a:p>
            <a:r>
              <a:rPr lang="ru-RU" dirty="0"/>
              <a:t>     Ответственное  отношение Ирины  Александровны  к  работе  отмечают  все  педагоги     школы. </a:t>
            </a:r>
            <a:r>
              <a:rPr lang="ru-RU" dirty="0" smtClean="0"/>
              <a:t>Ирина   </a:t>
            </a:r>
            <a:r>
              <a:rPr lang="ru-RU" dirty="0"/>
              <a:t>Александровна – учитель, влюбленный  в  свою  </a:t>
            </a:r>
            <a:r>
              <a:rPr lang="en-US" dirty="0" err="1"/>
              <a:t>профессию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en-US" dirty="0"/>
              <a:t> </a:t>
            </a:r>
            <a:endParaRPr lang="ru-RU" dirty="0"/>
          </a:p>
          <a:p>
            <a:r>
              <a:rPr lang="ru-RU" dirty="0"/>
              <a:t>                  </a:t>
            </a:r>
            <a:r>
              <a:rPr lang="ru-RU" dirty="0" smtClean="0"/>
              <a:t>14.02.2011                   </a:t>
            </a:r>
            <a:r>
              <a:rPr lang="ru-RU" dirty="0"/>
              <a:t>Педагог - психолог  Поспелова  Т. 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3265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Раздел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5. Отзывы  о  деятельности  учителя</a:t>
            </a:r>
            <a:endParaRPr lang="ru-RU" sz="2400" u="sng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5761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457200" y="6408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9"/>
          <p:cNvSpPr>
            <a:spLocks noChangeArrowheads="1"/>
          </p:cNvSpPr>
          <p:nvPr/>
        </p:nvSpPr>
        <p:spPr bwMode="auto">
          <a:xfrm>
            <a:off x="0" y="127083"/>
            <a:ext cx="9144000" cy="66171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7030A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Отзывы коллег о  публикациях материала учителя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Антоновой  И.А. в  Интернете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.школу.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A0A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2009-10-30 16:24:56 -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Ирина Викторовна Филиппова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66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ваша работа очень понравилась. Большое спасибо.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A0A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 января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Тамара Ивановна Обухова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2266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Вы- молодец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A0A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28 января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Ирина Петровна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Куляшова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Очень хорошая работа.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это материал, Ирина Александровна! Здорово! 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не будите против, если я некоторые слайды возьму за образец? 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Вся ваша работа разложена по полочкам. Удобно, ёмко и все понятно. Спасибо отдельное за то, что пришлось время потратить на сокращение.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Завуч.инфо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очень понравился ваш проект. Люблю конспекты 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схемы.Для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тех, кто занимается по технологии проектной деятельности, я думаю, ваш проект будет полезен. Я тоже попробую предложить детям хотя бы элементы.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Ирина Александровна! Ваш урок очень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интересеный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содержательный.Постараюсь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применить материалы этого урока в своей практике. Спасибо за подробный конспект урока.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Рубцова Т.Г.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«Учитель - учителю». 10.10.2009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Автор, Ваши работы просто великолепны!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0" algn="l"/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Благодарим Вас за профессионализм и актуальность размещенных материалов! Спасибо, что Вы с нами!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0" algn="l"/>
                <a:tab pos="5940425" algn="r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457200" y="5761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457200" y="6408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07703" y="73442"/>
            <a:ext cx="7222909" cy="11953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b="1" dirty="0" smtClean="0">
                <a:solidFill>
                  <a:srgbClr val="7030A0"/>
                </a:solidFill>
              </a:rPr>
              <a:t>Тема  самообразования  :  «Активизация   познавательного интереса к математике через  проектную деятельность  на уроках и во внеурочное время» /3 года : 2007-2008, 2008- 2009, 2009-2010гг/</a:t>
            </a: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43608" y="1320942"/>
            <a:ext cx="7772400" cy="4572000"/>
          </a:xfrm>
          <a:prstGeom prst="rect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8580" indent="0">
              <a:buFontTx/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практике  реализую  задачи:  методические,  образовательные и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дидактические.За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многолетний  стаж  работы    разработана  система  уроков с использованием   различных технологий:</a:t>
            </a:r>
          </a:p>
          <a:p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уровневая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дифференциация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(УД);</a:t>
            </a:r>
            <a:endParaRPr lang="ru-RU" sz="2000" dirty="0" smtClean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коллективный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способ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(КСО); </a:t>
            </a:r>
            <a:endParaRPr lang="ru-RU" sz="2000" dirty="0" smtClean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метод укрепленных дидактических единиц  (УДЕ);</a:t>
            </a:r>
          </a:p>
          <a:p>
            <a:r>
              <a:rPr lang="ru-RU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технология  интенсификации обучения на  основе  схемных и знаковых  моделей  учебного  материала (</a:t>
            </a:r>
            <a:r>
              <a:rPr lang="ru-RU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В.Ф.Шаталов</a:t>
            </a:r>
            <a:r>
              <a:rPr lang="ru-RU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технология  использования  в обучении  игровых  методов;</a:t>
            </a:r>
          </a:p>
          <a:p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en-US" sz="2000" dirty="0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559643"/>
              </p:ext>
            </p:extLst>
          </p:nvPr>
        </p:nvGraphicFramePr>
        <p:xfrm>
          <a:off x="755576" y="692696"/>
          <a:ext cx="7776866" cy="49515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321916"/>
                <a:gridCol w="783434"/>
                <a:gridCol w="3264313"/>
                <a:gridCol w="814642"/>
                <a:gridCol w="582237"/>
                <a:gridCol w="2010324"/>
              </a:tblGrid>
              <a:tr h="586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75565"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Форма</a:t>
                      </a:r>
                      <a:endParaRPr lang="ru-RU" sz="1200" dirty="0" smtClean="0">
                        <a:effectLst/>
                      </a:endParaRPr>
                    </a:p>
                    <a:p>
                      <a:pPr indent="75565"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обучен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</a:rPr>
                        <a:t>Тема</a:t>
                      </a:r>
                      <a:endParaRPr lang="ru-RU" sz="2000" b="1" dirty="0">
                        <a:solidFill>
                          <a:srgbClr val="660033"/>
                        </a:solidFill>
                        <a:effectLst/>
                        <a:latin typeface="Adobe Fangsong Std R" pitchFamily="18" charset="-128"/>
                        <a:ea typeface="Adobe Fangsong Std R" pitchFamily="18" charset="-128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Кол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Учреждение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 smtClean="0">
                          <a:effectLst/>
                        </a:rPr>
                        <a:t>где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</a:t>
                      </a:r>
                      <a:r>
                        <a:rPr lang="en-US" sz="1200" dirty="0" err="1" smtClean="0">
                          <a:effectLst/>
                        </a:rPr>
                        <a:t>роходили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курсы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  <a:tr h="965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очная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 Особенности  организации методической работы  в  условиях обновления школьного   образования»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144 </a:t>
                      </a:r>
                      <a:r>
                        <a:rPr lang="en-US" sz="1600" b="1" dirty="0" err="1">
                          <a:effectLst/>
                        </a:rPr>
                        <a:t>часов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200</a:t>
                      </a:r>
                      <a:r>
                        <a:rPr lang="ru-RU" sz="1600" b="1" dirty="0"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АКИПКРО, </a:t>
                      </a:r>
                      <a:r>
                        <a:rPr lang="ru-RU" sz="1600" dirty="0" err="1">
                          <a:effectLst/>
                        </a:rPr>
                        <a:t>г.Барнаул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  <a:tr h="965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очная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«Актуальные проблемы  современной науки и  техники. Организация  работы  с   одаренными  учащимися» 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 </a:t>
                      </a:r>
                      <a:r>
                        <a:rPr lang="en-US" sz="1600" b="1" dirty="0" err="1">
                          <a:effectLst/>
                        </a:rPr>
                        <a:t>часов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200</a:t>
                      </a:r>
                      <a:r>
                        <a:rPr lang="ru-RU" sz="1600" b="1" dirty="0">
                          <a:effectLst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БГПУ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г. </a:t>
                      </a:r>
                      <a:r>
                        <a:rPr lang="en-US" sz="1600" dirty="0" err="1">
                          <a:effectLst/>
                        </a:rPr>
                        <a:t>Барнаул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  <a:tr h="965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</a:t>
                      </a:r>
                      <a:r>
                        <a:rPr lang="en-US" sz="1600" b="1" dirty="0" err="1">
                          <a:effectLst/>
                        </a:rPr>
                        <a:t>чн</a:t>
                      </a:r>
                      <a:r>
                        <a:rPr lang="ru-RU" sz="1600" b="1" dirty="0">
                          <a:effectLst/>
                        </a:rPr>
                        <a:t>а</a:t>
                      </a:r>
                      <a:r>
                        <a:rPr lang="en-US" sz="1600" b="1" dirty="0">
                          <a:effectLst/>
                        </a:rPr>
                        <a:t>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IV</a:t>
                      </a:r>
                      <a:r>
                        <a:rPr lang="ru-RU" sz="1600" b="1" dirty="0">
                          <a:effectLst/>
                        </a:rPr>
                        <a:t> «Актуальные  проблемы  математического  образования  в школе  и педагогическом  вузе»  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r>
                        <a:rPr lang="en-US" sz="1600" b="1" dirty="0">
                          <a:effectLst/>
                        </a:rPr>
                        <a:t>4 </a:t>
                      </a:r>
                      <a:r>
                        <a:rPr lang="en-US" sz="1600" b="1" dirty="0" err="1">
                          <a:effectLst/>
                        </a:rPr>
                        <a:t>часа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200</a:t>
                      </a:r>
                      <a:r>
                        <a:rPr lang="ru-RU" sz="1600" b="1" dirty="0"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АКИПКРО, 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г. Барнаул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  <a:tr h="1448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</a:t>
                      </a:r>
                      <a:r>
                        <a:rPr lang="en-US" sz="1600" dirty="0" err="1">
                          <a:effectLst/>
                        </a:rPr>
                        <a:t>чн</a:t>
                      </a:r>
                      <a:r>
                        <a:rPr lang="ru-RU" sz="1600" dirty="0">
                          <a:effectLst/>
                        </a:rPr>
                        <a:t>а</a:t>
                      </a:r>
                      <a:r>
                        <a:rPr lang="en-US" sz="1600" dirty="0">
                          <a:effectLst/>
                        </a:rPr>
                        <a:t>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</a:t>
                      </a:r>
                      <a:r>
                        <a:rPr lang="ru-RU" sz="1600" b="1" dirty="0">
                          <a:effectLst/>
                        </a:rPr>
                        <a:t> Всероссийская   научно-практическая </a:t>
                      </a:r>
                      <a:r>
                        <a:rPr lang="ru-RU" sz="1600" b="1" dirty="0" err="1">
                          <a:effectLst/>
                        </a:rPr>
                        <a:t>конференция«Актуальные</a:t>
                      </a:r>
                      <a:r>
                        <a:rPr lang="ru-RU" sz="1600" b="1" dirty="0">
                          <a:effectLst/>
                        </a:rPr>
                        <a:t>  проблемы  математического образования в школе и педвузе». 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r>
                        <a:rPr lang="ru-RU" sz="1600" dirty="0">
                          <a:effectLst/>
                        </a:rPr>
                        <a:t>часа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2009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БГПУ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г. </a:t>
                      </a:r>
                      <a:r>
                        <a:rPr lang="en-US" sz="1600" dirty="0" err="1">
                          <a:effectLst/>
                        </a:rPr>
                        <a:t>Барнаул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15814" y="252995"/>
            <a:ext cx="5870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Повышение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квалификации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26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73090"/>
              </p:ext>
            </p:extLst>
          </p:nvPr>
        </p:nvGraphicFramePr>
        <p:xfrm>
          <a:off x="1187624" y="232691"/>
          <a:ext cx="7956376" cy="62667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836130"/>
                <a:gridCol w="3483873"/>
                <a:gridCol w="869435"/>
                <a:gridCol w="621399"/>
                <a:gridCol w="2145539"/>
              </a:tblGrid>
              <a:tr h="958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</a:t>
                      </a:r>
                      <a:r>
                        <a:rPr lang="en-US" sz="1600" dirty="0" err="1">
                          <a:effectLst/>
                        </a:rPr>
                        <a:t>чн</a:t>
                      </a:r>
                      <a:r>
                        <a:rPr lang="ru-RU" sz="1600" dirty="0">
                          <a:effectLst/>
                        </a:rPr>
                        <a:t>а</a:t>
                      </a:r>
                      <a:r>
                        <a:rPr lang="en-US" sz="1600" dirty="0">
                          <a:effectLst/>
                        </a:rPr>
                        <a:t>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Барнаул. АКИПКРО. Конференция  «Природа  и культура  Алтая  в  современном  школьном  образовании»  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апреля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2009 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БГПУ</a:t>
                      </a:r>
                      <a:r>
                        <a:rPr lang="ru-RU" sz="1600"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г. Барнаул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  <a:tr h="1197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очная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«Повышение  базисной  компетентности  педагога  по  профильной  математике  и  ЕГЭ»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72 часа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Новосибирский  государственный  педагогический  университет </a:t>
                      </a:r>
                      <a:r>
                        <a:rPr lang="ru-RU" sz="1600" dirty="0" err="1">
                          <a:effectLst/>
                        </a:rPr>
                        <a:t>г.Новосибирск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  <a:tr h="2634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очная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НАЦИОНАЛЬНАЯ СИСТЕМА РАЗВИТИЯ НАУЧНОЙ, ТВОРЧЕСКОЙ И ИННОВАЦИОННОЙ ДЕЯТЕЛЬНОСТИ МОЛОДЕЖИ РОССИИ „ИНТЕГРАЦИЯ"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"Взаимодействие семьи и школы в воспитании и развитии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личности в современных условиях"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36 часов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ДДО «</a:t>
                      </a:r>
                      <a:r>
                        <a:rPr lang="ru-RU" sz="1600" dirty="0" err="1">
                          <a:effectLst/>
                        </a:rPr>
                        <a:t>Непецино</a:t>
                      </a:r>
                      <a:r>
                        <a:rPr lang="ru-RU" sz="1600" dirty="0">
                          <a:effectLst/>
                        </a:rPr>
                        <a:t>» </a:t>
                      </a:r>
                      <a:r>
                        <a:rPr lang="ru-RU" sz="1600" u="sng" dirty="0">
                          <a:effectLst/>
                        </a:rPr>
                        <a:t>УД  Президента РФ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рамках </a:t>
                      </a:r>
                      <a:r>
                        <a:rPr lang="en-US" sz="1600" dirty="0">
                          <a:effectLst/>
                        </a:rPr>
                        <a:t>V</a:t>
                      </a:r>
                      <a:r>
                        <a:rPr lang="ru-RU" sz="1600" dirty="0">
                          <a:effectLst/>
                        </a:rPr>
                        <a:t>-ой</a:t>
                      </a:r>
                    </a:p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Всероссийской детской конференции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"Первые шаги в </a:t>
                      </a:r>
                      <a:r>
                        <a:rPr lang="ru-RU" sz="1600" dirty="0" smtClean="0">
                          <a:effectLst/>
                        </a:rPr>
                        <a:t>науке</a:t>
                      </a:r>
                    </a:p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</a:t>
                      </a:r>
                      <a:r>
                        <a:rPr lang="ru-RU" sz="1600" dirty="0">
                          <a:effectLst/>
                        </a:rPr>
                        <a:t>. Москва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  <a:tr h="1437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очная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Межрегиональная  школа-семинар «Ломоносовские  чтения  на  Алтае»  Информационные  технологии  в  образовании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66003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4-8 </a:t>
                      </a:r>
                      <a:r>
                        <a:rPr lang="en-US" sz="1600" b="1" dirty="0" err="1" smtClean="0">
                          <a:effectLst/>
                        </a:rPr>
                        <a:t>октяб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indent="-685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БГПА,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г.Барнаул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72" marR="398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4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18" y="1268759"/>
            <a:ext cx="4467436" cy="31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Рисунок 25" descr="File0007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442" y="1268759"/>
            <a:ext cx="2981565" cy="2244549"/>
          </a:xfrm>
          <a:prstGeom prst="rect">
            <a:avLst/>
          </a:prstGeom>
          <a:noFill/>
          <a:ln w="2857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8" descr="сканирование0002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019" y="3645024"/>
            <a:ext cx="3345988" cy="26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Рисунок 119" descr="D:\Личное\Мои документы\школьный  рабочий  материал\НОВЫЕ  СПРАВКИ  НА  КОНКУРС  СВИДЕТЕЛЬСТВА  О  КУРСАХ\Изображение 020.jpg"/>
          <p:cNvPicPr>
            <a:picLocks noChangeAspect="1" noChangeArrowheads="1"/>
          </p:cNvPicPr>
          <p:nvPr/>
        </p:nvPicPr>
        <p:blipFill>
          <a:blip r:embed="rId5" cstate="email">
            <a:lum bright="-20000" contrast="22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456851"/>
            <a:ext cx="3004652" cy="174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680" name="Рисунок 19" descr="сканирование000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641724" cy="2105772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Рисунок 23" descr="сканирование0011"/>
          <p:cNvPicPr>
            <a:picLocks noChangeAspect="1" noChangeArrowheads="1"/>
          </p:cNvPicPr>
          <p:nvPr/>
        </p:nvPicPr>
        <p:blipFill>
          <a:blip r:embed="rId7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830" y="1988840"/>
            <a:ext cx="2562225" cy="19478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89520" y="260644"/>
            <a:ext cx="5870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Повышение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квалификации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1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371286"/>
              </p:ext>
            </p:extLst>
          </p:nvPr>
        </p:nvGraphicFramePr>
        <p:xfrm>
          <a:off x="323528" y="9346"/>
          <a:ext cx="8820472" cy="68534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597998"/>
                <a:gridCol w="4949048"/>
                <a:gridCol w="3273426"/>
              </a:tblGrid>
              <a:tr h="11785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B050"/>
                          </a:solidFill>
                          <a:effectLst/>
                        </a:rPr>
                        <a:t>Сведения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  о  </a:t>
                      </a:r>
                      <a:r>
                        <a:rPr lang="en-US" sz="1600" dirty="0" err="1">
                          <a:solidFill>
                            <a:srgbClr val="00B050"/>
                          </a:solidFill>
                          <a:effectLst/>
                        </a:rPr>
                        <a:t>поощрениях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01.02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Диплом  краевого  конкурса «Инновационный  проект» за привитие  интереса  к  предмету и умелое  использование  интернет-ресурсов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Пр.№03 от 30.01.2006 АКИПКРО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45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01.03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Диплом  краевого  конкурса «Инновационный  проект» за  реализацию принципов  личностно ориентированного  обучения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Пр.№03 </a:t>
                      </a:r>
                      <a:r>
                        <a:rPr lang="en-US" sz="1100" dirty="0" err="1">
                          <a:effectLst/>
                        </a:rPr>
                        <a:t>от</a:t>
                      </a:r>
                      <a:r>
                        <a:rPr lang="en-US" sz="1100" dirty="0">
                          <a:effectLst/>
                        </a:rPr>
                        <a:t> 30.01.2007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АКИПКРО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58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16.04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Диплом лауреата Всероссийского  конкурса «Современный  урок»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Пред.Оргкомитет ж-ла  «Современный  урок»- Лизинский  Генер.директор центра «Педагогический поиск»-Ермаков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353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26.08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Почетная  грамота за многолетний добросовестный  труд в  связи  с 280-летием  села  Колывань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Распоряжение №161 от 26.08.2008 Администрация Курьинского  района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58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05.12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Диплом </a:t>
                      </a:r>
                      <a:r>
                        <a:rPr lang="en-US" sz="1100">
                          <a:effectLst/>
                        </a:rPr>
                        <a:t>I</a:t>
                      </a:r>
                      <a:r>
                        <a:rPr lang="ru-RU" sz="1100">
                          <a:effectLst/>
                        </a:rPr>
                        <a:t> степени   Всероссийского  конкурса  «Современный  урок»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Пред.Оргкомитет ж-ла  «Современный  урок»- Лизинский Генер.директор центра «Педагогический поиск»-Ермаков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707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28.09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Почетная  грамота за  подготовку  финалиста </a:t>
                      </a:r>
                      <a:r>
                        <a:rPr lang="en-US" sz="1100">
                          <a:effectLst/>
                        </a:rPr>
                        <a:t>XIII</a:t>
                      </a:r>
                      <a:r>
                        <a:rPr lang="ru-RU" sz="1100">
                          <a:effectLst/>
                        </a:rPr>
                        <a:t> открытой  краевой  итоговой  научно-практической  конференции  для  одаренных  школьников и молодежи  «Будущее  Алтая-2009»  в  номинации  «Математика, информатика, экономика»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indent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Начальник  управления Алтайского  края по  образованию и делам   молодежи Денисов Ю.Н. Пр.№223 от 28.09.2009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457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13.10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Почетная грамота за  целенаправленную и систематическую  </a:t>
                      </a:r>
                      <a:r>
                        <a:rPr lang="en-US" sz="1100" dirty="0" err="1">
                          <a:effectLst/>
                        </a:rPr>
                        <a:t>работу</a:t>
                      </a:r>
                      <a:r>
                        <a:rPr lang="en-US" sz="1100" dirty="0">
                          <a:effectLst/>
                        </a:rPr>
                        <a:t> с </a:t>
                      </a:r>
                      <a:r>
                        <a:rPr lang="en-US" sz="1100" dirty="0" err="1">
                          <a:effectLst/>
                        </a:rPr>
                        <a:t>одаренными</a:t>
                      </a:r>
                      <a:r>
                        <a:rPr lang="en-US" sz="1100" dirty="0">
                          <a:effectLst/>
                        </a:rPr>
                        <a:t>  </a:t>
                      </a:r>
                      <a:r>
                        <a:rPr lang="en-US" sz="1100" dirty="0" err="1">
                          <a:effectLst/>
                        </a:rPr>
                        <a:t>учащимися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Директор МОУ «Колыванская СОШ» О.В.Жукова Пр.№69от 13.10.2009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807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25.12.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2009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Благодарность  за подготовку  учеников, показавших высокий уровень  владения  ИКТ- технологиями и ставших  финалистами  </a:t>
                      </a:r>
                      <a:r>
                        <a:rPr lang="en-US" sz="1100" dirty="0">
                          <a:effectLst/>
                        </a:rPr>
                        <a:t>III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регионального  </a:t>
                      </a:r>
                      <a:r>
                        <a:rPr lang="ru-RU" sz="1050" dirty="0" smtClean="0">
                          <a:effectLst/>
                        </a:rPr>
                        <a:t>фестиваля-конкурса  «Информационно-коммуникационные  технологии  в  образовании»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АКИПКРО</a:t>
                      </a:r>
                    </a:p>
                    <a:p>
                      <a:pPr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Ректор Матис В.И. от 25.12.2009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1060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21.04.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Объявлена благодарность за содействие в творческом и научно-техническом развитии детей и молодежи  от имени учредителей и организаторов Всероссийского детского конкурса научно-исследовательских и творческих работ и итоговой Всероссийской детской конференции  «ПЕРВЫЕ ШАГИ В НАУКЕ»(ДДО «Нецепино» Управление Делами Президента  РФ  , 21-23.04.2010)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Член - корреспондент  РИА, Академик  МАНЭБ, МАДО, Председатель НС «Интеграция»  Обручников А.С.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от 21-23 апреля 2010 </a:t>
                      </a:r>
                      <a:br>
                        <a:rPr lang="ru-RU" sz="1100">
                          <a:effectLst/>
                        </a:rPr>
                      </a:br>
                      <a:endParaRPr lang="ru-RU" sz="1100">
                        <a:effectLst/>
                      </a:endParaRPr>
                    </a:p>
                    <a:p>
                      <a:pPr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562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23.06.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Диплом участника  Всероссийского  конкурса методических разработок "Мастерская </a:t>
                      </a:r>
                      <a:r>
                        <a:rPr lang="ru-RU" sz="1100" dirty="0" err="1">
                          <a:effectLst/>
                        </a:rPr>
                        <a:t>учителя</a:t>
                      </a:r>
                      <a:r>
                        <a:rPr lang="ru-RU" sz="1100" dirty="0" err="1" smtClean="0">
                          <a:effectLst/>
                        </a:rPr>
                        <a:t>",проводившегося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СМИ "ЗАВУЧ.ИНФО</a:t>
                      </a:r>
                      <a:r>
                        <a:rPr lang="ru-RU" sz="1100" dirty="0" smtClean="0">
                          <a:effectLst/>
                        </a:rPr>
                        <a:t>"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Главный  редактор </a:t>
                      </a:r>
                      <a:r>
                        <a:rPr lang="ru-RU" sz="1100" dirty="0" err="1" smtClean="0">
                          <a:effectLst/>
                        </a:rPr>
                        <a:t>ЗАВУЧ.ИНФО":Барановский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</a:rPr>
                        <a:t>Е.М.Член</a:t>
                      </a:r>
                      <a:r>
                        <a:rPr lang="ru-RU" sz="1100" dirty="0" smtClean="0">
                          <a:effectLst/>
                        </a:rPr>
                        <a:t>  </a:t>
                      </a:r>
                      <a:r>
                        <a:rPr lang="ru-RU" sz="1100" dirty="0">
                          <a:effectLst/>
                        </a:rPr>
                        <a:t>редакционного  совета:  Иванов  С.В. от 23.06.2010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  <a:tr h="235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01.09.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Награждена  грамотой за  хорошую  работу  в   летней  трудовой  четверти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Администрация  школы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01.09.2010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938" marR="289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7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869</TotalTime>
  <Words>3249</Words>
  <Application>Microsoft Office PowerPoint</Application>
  <PresentationFormat>Экран (4:3)</PresentationFormat>
  <Paragraphs>636</Paragraphs>
  <Slides>42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Углы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DNA7 X86</cp:lastModifiedBy>
  <cp:revision>70</cp:revision>
  <dcterms:created xsi:type="dcterms:W3CDTF">2011-05-09T10:20:55Z</dcterms:created>
  <dcterms:modified xsi:type="dcterms:W3CDTF">2012-11-11T04:27:43Z</dcterms:modified>
</cp:coreProperties>
</file>