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custShowLst>
    <p:custShow name="Произвольный показ 1" id="0">
      <p:sldLst>
        <p:sld r:id="rId2"/>
        <p:sld r:id="rId3"/>
        <p:sld r:id="rId4"/>
        <p:sld r:id="rId5"/>
        <p:sld r:id="rId6"/>
        <p:sld r:id="rId7"/>
        <p:sld r:id="rId8"/>
        <p:sld r:id="rId9"/>
        <p:sld r:id="rId10"/>
      </p:sldLst>
    </p:custShow>
  </p:custShow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8AD3BB8-F1E3-4CED-8FAA-5DC2FC305F1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AD3BB8-F1E3-4CED-8FAA-5DC2FC305F1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AD3BB8-F1E3-4CED-8FAA-5DC2FC305F1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EFFC8EC-F98E-4685-9D1F-8DC72CAAD012}" type="datetimeFigureOut">
              <a:rPr lang="ru-RU" smtClean="0"/>
              <a:pPr/>
              <a:t>15.10.2012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8AD3BB8-F1E3-4CED-8FAA-5DC2FC305F15}"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FFC8EC-F98E-4685-9D1F-8DC72CAAD012}" type="datetimeFigureOut">
              <a:rPr lang="ru-RU" smtClean="0"/>
              <a:pPr/>
              <a:t>15.10.2012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AD3BB8-F1E3-4CED-8FAA-5DC2FC305F15}"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484784"/>
            <a:ext cx="8136904" cy="2664296"/>
          </a:xfrm>
          <a:prstGeom prst="rect">
            <a:avLst/>
          </a:prstGeom>
          <a:noFill/>
        </p:spPr>
        <p:txBody>
          <a:bodyPr wrap="none" lIns="91440" tIns="45720" rIns="91440" bIns="45720">
            <a:prstTxWarp prst="textWave4">
              <a:avLst>
                <a:gd name="adj1" fmla="val 5289"/>
                <a:gd name="adj2" fmla="val -2357"/>
              </a:avLst>
            </a:prstTxWarp>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t>
            </a: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ЧУДЕСА </a:t>
            </a: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СВЕТА</a:t>
            </a: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ДРЕВНЕЙ </a:t>
            </a: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ЭЛ</a:t>
            </a: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Л</a:t>
            </a: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АДЫ</a:t>
            </a:r>
            <a:endParaRPr lang="ru-RU"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емь чудес света фото"/>
          <p:cNvPicPr/>
          <p:nvPr/>
        </p:nvPicPr>
        <p:blipFill>
          <a:blip r:embed="rId2" cstate="print"/>
          <a:srcRect/>
          <a:stretch>
            <a:fillRect/>
          </a:stretch>
        </p:blipFill>
        <p:spPr bwMode="auto">
          <a:xfrm>
            <a:off x="0" y="692696"/>
            <a:ext cx="9144000" cy="6192688"/>
          </a:xfrm>
          <a:prstGeom prst="rect">
            <a:avLst/>
          </a:prstGeom>
          <a:noFill/>
          <a:ln w="9525">
            <a:noFill/>
            <a:miter lim="800000"/>
            <a:headEnd/>
            <a:tailEnd/>
          </a:ln>
        </p:spPr>
      </p:pic>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http://grechistory.ru/wp-content/uploads/stat_zavsa.jpg"/>
          <p:cNvPicPr/>
          <p:nvPr/>
        </p:nvPicPr>
        <p:blipFill>
          <a:blip r:embed="rId2" cstate="print"/>
          <a:srcRect/>
          <a:stretch>
            <a:fillRect/>
          </a:stretch>
        </p:blipFill>
        <p:spPr bwMode="auto">
          <a:xfrm>
            <a:off x="0" y="0"/>
            <a:ext cx="9144000" cy="4725144"/>
          </a:xfrm>
          <a:prstGeom prst="rect">
            <a:avLst/>
          </a:prstGeom>
          <a:noFill/>
          <a:ln w="9525">
            <a:noFill/>
            <a:miter lim="800000"/>
            <a:headEnd/>
            <a:tailEnd/>
          </a:ln>
        </p:spPr>
      </p:pic>
      <p:sp>
        <p:nvSpPr>
          <p:cNvPr id="3" name="Содержимое 2"/>
          <p:cNvSpPr>
            <a:spLocks noGrp="1"/>
          </p:cNvSpPr>
          <p:nvPr>
            <p:ph idx="1"/>
          </p:nvPr>
        </p:nvSpPr>
        <p:spPr>
          <a:xfrm>
            <a:off x="467544" y="4797152"/>
            <a:ext cx="7992888" cy="2232248"/>
          </a:xfrm>
        </p:spPr>
        <p:txBody>
          <a:bodyPr>
            <a:normAutofit fontScale="70000" lnSpcReduction="20000"/>
          </a:bodyPr>
          <a:lstStyle/>
          <a:p>
            <a:r>
              <a:rPr lang="ru-RU" b="1" dirty="0" smtClean="0">
                <a:solidFill>
                  <a:srgbClr val="7030A0"/>
                </a:solidFill>
              </a:rPr>
              <a:t>                                                 Статуя Зевса </a:t>
            </a:r>
            <a:r>
              <a:rPr lang="ru-RU" dirty="0" smtClean="0">
                <a:solidFill>
                  <a:srgbClr val="7030A0"/>
                </a:solidFill>
              </a:rPr>
              <a:t/>
            </a:r>
            <a:br>
              <a:rPr lang="ru-RU" dirty="0" smtClean="0">
                <a:solidFill>
                  <a:srgbClr val="7030A0"/>
                </a:solidFill>
              </a:rPr>
            </a:br>
            <a:r>
              <a:rPr lang="ru-RU" dirty="0" smtClean="0">
                <a:solidFill>
                  <a:srgbClr val="7030A0"/>
                </a:solidFill>
              </a:rPr>
              <a:t>Статуя Зевса Олимпийского – Храм в котором находился этот шедевр Фидия(который был увезен в Константинополь, где погиб в пожаре в 462г.) из золота и слоновой кости, был построен из мрамора, крышу придерживали широкие колоны по 2м в ширину и по 10м в высоту. Длина   храма  64м, ширина 27м, общая площадь около 1728м кв. Вход в храм оберегали бронзовые двери которые были 10м в высоту. Сама статуя представляла собой Зевса сидящего на троне.</a:t>
            </a:r>
          </a:p>
          <a:p>
            <a:endParaRPr lang="ru-RU" dirty="0"/>
          </a:p>
        </p:txBody>
      </p:sp>
      <p:sp>
        <p:nvSpPr>
          <p:cNvPr id="5" name="Прямоугольник 4"/>
          <p:cNvSpPr/>
          <p:nvPr/>
        </p:nvSpPr>
        <p:spPr>
          <a:xfrm>
            <a:off x="1115616" y="44624"/>
            <a:ext cx="7056784" cy="923330"/>
          </a:xfrm>
          <a:prstGeom prst="rect">
            <a:avLst/>
          </a:prstGeom>
          <a:noFill/>
        </p:spPr>
        <p:txBody>
          <a:bodyPr wrap="none" lIns="91440" tIns="45720" rIns="91440" bIns="45720">
            <a:prstTxWarp prst="textWave1">
              <a:avLst>
                <a:gd name="adj1" fmla="val 17071"/>
                <a:gd name="adj2" fmla="val 1395"/>
              </a:avLst>
            </a:prstTxWarp>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СТАТУЯ   ЗЕВСА</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nodeType="clickEffect">
                                  <p:stCondLst>
                                    <p:cond delay="0"/>
                                  </p:stCondLst>
                                  <p:iterate type="lt">
                                    <p:tmPct val="50000"/>
                                  </p:iterate>
                                  <p:childTnLst>
                                    <p:set>
                                      <p:cBhvr>
                                        <p:cTn id="14" dur="1" fill="hold">
                                          <p:stCondLst>
                                            <p:cond delay="0"/>
                                          </p:stCondLst>
                                        </p:cTn>
                                        <p:tgtEl>
                                          <p:spTgt spid="5">
                                            <p:txEl>
                                              <p:pRg st="0" end="0"/>
                                            </p:txEl>
                                          </p:spTgt>
                                        </p:tgtEl>
                                        <p:attrNameLst>
                                          <p:attrName>style.visibility</p:attrName>
                                        </p:attrNameLst>
                                      </p:cBhvr>
                                      <p:to>
                                        <p:strVal val="visible"/>
                                      </p:to>
                                    </p:set>
                                    <p:set>
                                      <p:cBhvr>
                                        <p:cTn id="15" dur="228" fill="hold">
                                          <p:stCondLst>
                                            <p:cond delay="0"/>
                                          </p:stCondLst>
                                        </p:cTn>
                                        <p:tgtEl>
                                          <p:spTgt spid="5">
                                            <p:txEl>
                                              <p:pRg st="0" end="0"/>
                                            </p:txEl>
                                          </p:spTgt>
                                        </p:tgtEl>
                                        <p:attrNameLst>
                                          <p:attrName>style.rotation</p:attrName>
                                        </p:attrNameLst>
                                      </p:cBhvr>
                                      <p:to>
                                        <p:strVal val="-45.0"/>
                                      </p:to>
                                    </p:set>
                                    <p:anim calcmode="lin" valueType="num">
                                      <p:cBhvr>
                                        <p:cTn id="16" dur="228" fill="hold">
                                          <p:stCondLst>
                                            <p:cond delay="228"/>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228"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18" dur="78" decel="50000" autoRev="1" fill="hold">
                                          <p:stCondLst>
                                            <p:cond delay="228"/>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68" fill="hold">
                                          <p:stCondLst>
                                            <p:cond delay="432"/>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5"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6"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8"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9"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0"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1" dur="2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http://grechistory.ru/wp-content/uploads/hram_artemid.jpg"/>
          <p:cNvPicPr/>
          <p:nvPr/>
        </p:nvPicPr>
        <p:blipFill>
          <a:blip r:embed="rId2" cstate="print"/>
          <a:srcRect/>
          <a:stretch>
            <a:fillRect/>
          </a:stretch>
        </p:blipFill>
        <p:spPr bwMode="auto">
          <a:xfrm>
            <a:off x="0" y="0"/>
            <a:ext cx="9144000" cy="4885978"/>
          </a:xfrm>
          <a:prstGeom prst="rect">
            <a:avLst/>
          </a:prstGeom>
          <a:noFill/>
          <a:ln w="9525">
            <a:noFill/>
            <a:miter lim="800000"/>
            <a:headEnd/>
            <a:tailEnd/>
          </a:ln>
        </p:spPr>
      </p:pic>
      <p:sp>
        <p:nvSpPr>
          <p:cNvPr id="3" name="Содержимое 2"/>
          <p:cNvSpPr>
            <a:spLocks noGrp="1"/>
          </p:cNvSpPr>
          <p:nvPr>
            <p:ph idx="1"/>
          </p:nvPr>
        </p:nvSpPr>
        <p:spPr>
          <a:xfrm>
            <a:off x="0" y="4913784"/>
            <a:ext cx="9144000" cy="1944216"/>
          </a:xfrm>
        </p:spPr>
        <p:txBody>
          <a:bodyPr>
            <a:normAutofit fontScale="77500" lnSpcReduction="20000"/>
          </a:bodyPr>
          <a:lstStyle/>
          <a:p>
            <a:r>
              <a:rPr lang="ru-RU" b="1" dirty="0" smtClean="0">
                <a:solidFill>
                  <a:srgbClr val="7030A0"/>
                </a:solidFill>
              </a:rPr>
              <a:t>                                             Храм Артемиды</a:t>
            </a:r>
            <a:r>
              <a:rPr lang="ru-RU" dirty="0" smtClean="0">
                <a:solidFill>
                  <a:srgbClr val="7030A0"/>
                </a:solidFill>
              </a:rPr>
              <a:t/>
            </a:r>
            <a:br>
              <a:rPr lang="ru-RU" dirty="0" smtClean="0">
                <a:solidFill>
                  <a:srgbClr val="7030A0"/>
                </a:solidFill>
              </a:rPr>
            </a:br>
            <a:r>
              <a:rPr lang="ru-RU" dirty="0" smtClean="0">
                <a:solidFill>
                  <a:srgbClr val="7030A0"/>
                </a:solidFill>
              </a:rPr>
              <a:t>Храм Артемиды в Эфесе – построенный около 450 г. до н.э. из известняка и мрамора, был разграблен готами в 263 г. н.э., а позже его обломки засосало болото. Храм Артемиды имел внушающие размеры длина 109м, ширина 50м и высота колон 20м. Крышу храма придерживали 127 круглых колон, по преданию каждая колонна являлась даром от 127 греческих царей. </a:t>
            </a:r>
          </a:p>
          <a:p>
            <a:endParaRPr lang="ru-RU" dirty="0"/>
          </a:p>
        </p:txBody>
      </p:sp>
      <p:sp>
        <p:nvSpPr>
          <p:cNvPr id="6" name="Прямоугольник 5"/>
          <p:cNvSpPr/>
          <p:nvPr/>
        </p:nvSpPr>
        <p:spPr>
          <a:xfrm>
            <a:off x="1251350" y="57398"/>
            <a:ext cx="6641306" cy="923330"/>
          </a:xfrm>
          <a:prstGeom prst="rect">
            <a:avLst/>
          </a:prstGeom>
          <a:noFill/>
        </p:spPr>
        <p:txBody>
          <a:bodyPr wrap="none" lIns="91440" tIns="45720" rIns="91440" bIns="45720">
            <a:prstTxWarp prst="textWave1">
              <a:avLst/>
            </a:prstTxWarp>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ХРАМ  АРТЕМИДЫ</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600" decel="100000"/>
                                        <p:tgtEl>
                                          <p:spTgt spid="8"/>
                                        </p:tgtEl>
                                      </p:cBhvr>
                                    </p:animEffect>
                                    <p:anim calcmode="lin" valueType="num">
                                      <p:cBhvr>
                                        <p:cTn id="8" dur="1600" decel="100000" fill="hold"/>
                                        <p:tgtEl>
                                          <p:spTgt spid="8"/>
                                        </p:tgtEl>
                                        <p:attrNameLst>
                                          <p:attrName>style.rotation</p:attrName>
                                        </p:attrNameLst>
                                      </p:cBhvr>
                                      <p:tavLst>
                                        <p:tav tm="0">
                                          <p:val>
                                            <p:fltVal val="-90"/>
                                          </p:val>
                                        </p:tav>
                                        <p:tav tm="100000">
                                          <p:val>
                                            <p:fltVal val="0"/>
                                          </p:val>
                                        </p:tav>
                                      </p:tavLst>
                                    </p:anim>
                                    <p:anim calcmode="lin" valueType="num">
                                      <p:cBhvr>
                                        <p:cTn id="9" dur="1600" decel="100000" fill="hold"/>
                                        <p:tgtEl>
                                          <p:spTgt spid="8"/>
                                        </p:tgtEl>
                                        <p:attrNameLst>
                                          <p:attrName>ppt_x</p:attrName>
                                        </p:attrNameLst>
                                      </p:cBhvr>
                                      <p:tavLst>
                                        <p:tav tm="0">
                                          <p:val>
                                            <p:strVal val="#ppt_x+0.4"/>
                                          </p:val>
                                        </p:tav>
                                        <p:tav tm="100000">
                                          <p:val>
                                            <p:strVal val="#ppt_x-0.05"/>
                                          </p:val>
                                        </p:tav>
                                      </p:tavLst>
                                    </p:anim>
                                    <p:anim calcmode="lin" valueType="num">
                                      <p:cBhvr>
                                        <p:cTn id="10" dur="1600" decel="100000" fill="hold"/>
                                        <p:tgtEl>
                                          <p:spTgt spid="8"/>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p:cTn id="1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8" dur="3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diamond(in)">
                                      <p:cBhvr>
                                        <p:cTn id="2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grechistory.ru/wp-content/uploads/mausoley.jpg"/>
          <p:cNvPicPr/>
          <p:nvPr/>
        </p:nvPicPr>
        <p:blipFill>
          <a:blip r:embed="rId2" cstate="print"/>
          <a:srcRect/>
          <a:stretch>
            <a:fillRect/>
          </a:stretch>
        </p:blipFill>
        <p:spPr bwMode="auto">
          <a:xfrm>
            <a:off x="0" y="0"/>
            <a:ext cx="9144000" cy="5157192"/>
          </a:xfrm>
          <a:prstGeom prst="rect">
            <a:avLst/>
          </a:prstGeom>
          <a:noFill/>
          <a:ln w="9525">
            <a:noFill/>
            <a:miter lim="800000"/>
            <a:headEnd/>
            <a:tailEnd/>
          </a:ln>
        </p:spPr>
      </p:pic>
      <p:sp>
        <p:nvSpPr>
          <p:cNvPr id="3" name="Содержимое 2"/>
          <p:cNvSpPr>
            <a:spLocks noGrp="1"/>
          </p:cNvSpPr>
          <p:nvPr>
            <p:ph idx="1"/>
          </p:nvPr>
        </p:nvSpPr>
        <p:spPr>
          <a:xfrm>
            <a:off x="0" y="5157192"/>
            <a:ext cx="9144000" cy="1656184"/>
          </a:xfrm>
        </p:spPr>
        <p:txBody>
          <a:bodyPr>
            <a:normAutofit fontScale="77500" lnSpcReduction="20000"/>
          </a:bodyPr>
          <a:lstStyle/>
          <a:p>
            <a:r>
              <a:rPr lang="ru-RU" b="1" dirty="0" smtClean="0">
                <a:solidFill>
                  <a:srgbClr val="7030A0"/>
                </a:solidFill>
              </a:rPr>
              <a:t>                                   Галикарнасский мавзолей </a:t>
            </a:r>
            <a:r>
              <a:rPr lang="ru-RU" dirty="0" smtClean="0">
                <a:solidFill>
                  <a:srgbClr val="7030A0"/>
                </a:solidFill>
              </a:rPr>
              <a:t/>
            </a:r>
            <a:br>
              <a:rPr lang="ru-RU" dirty="0" smtClean="0">
                <a:solidFill>
                  <a:srgbClr val="7030A0"/>
                </a:solidFill>
              </a:rPr>
            </a:br>
            <a:r>
              <a:rPr lang="ru-RU" dirty="0" smtClean="0">
                <a:solidFill>
                  <a:srgbClr val="7030A0"/>
                </a:solidFill>
              </a:rPr>
              <a:t>Галикарнасский мавзолей – грандиозная гробница, построенная правителем </a:t>
            </a:r>
            <a:r>
              <a:rPr lang="ru-RU" dirty="0" err="1" smtClean="0">
                <a:solidFill>
                  <a:srgbClr val="7030A0"/>
                </a:solidFill>
              </a:rPr>
              <a:t>Карии</a:t>
            </a:r>
            <a:r>
              <a:rPr lang="ru-RU" dirty="0" smtClean="0">
                <a:solidFill>
                  <a:srgbClr val="7030A0"/>
                </a:solidFill>
              </a:rPr>
              <a:t> </a:t>
            </a:r>
            <a:r>
              <a:rPr lang="ru-RU" dirty="0" err="1" smtClean="0">
                <a:solidFill>
                  <a:srgbClr val="7030A0"/>
                </a:solidFill>
              </a:rPr>
              <a:t>Мавсолом</a:t>
            </a:r>
            <a:r>
              <a:rPr lang="ru-RU" dirty="0" smtClean="0">
                <a:solidFill>
                  <a:srgbClr val="7030A0"/>
                </a:solidFill>
              </a:rPr>
              <a:t>. В 1522 г. крестоносцы разобрали его для строительства крепости св. Петра. Благодаря этому знаменитому мавзолею, римляне начали называть все крупные усыпальницы – мавзолеями. </a:t>
            </a:r>
            <a:endParaRPr lang="ru-RU" dirty="0">
              <a:solidFill>
                <a:srgbClr val="7030A0"/>
              </a:solidFill>
            </a:endParaRPr>
          </a:p>
        </p:txBody>
      </p:sp>
      <p:sp>
        <p:nvSpPr>
          <p:cNvPr id="4" name="Прямоугольник 3"/>
          <p:cNvSpPr/>
          <p:nvPr/>
        </p:nvSpPr>
        <p:spPr>
          <a:xfrm>
            <a:off x="179512" y="-243408"/>
            <a:ext cx="8562607" cy="1584176"/>
          </a:xfrm>
          <a:prstGeom prst="rect">
            <a:avLst/>
          </a:prstGeom>
          <a:noFill/>
        </p:spPr>
        <p:txBody>
          <a:bodyPr wrap="none" lIns="91440" tIns="45720" rIns="91440" bIns="45720">
            <a:prstTxWarp prst="textWave1">
              <a:avLst>
                <a:gd name="adj1" fmla="val 12500"/>
                <a:gd name="adj2" fmla="val 821"/>
              </a:avLst>
            </a:prstTxWarp>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ГАЛИКАРНАССКИЙ  МАВЗОЛЕЙ</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2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5"/>
                                        </p:tgtEl>
                                        <p:attrNameLst>
                                          <p:attrName>ppt_x</p:attrName>
                                          <p:attrName>ppt_y</p:attrName>
                                        </p:attrNameLst>
                                      </p:cBhvr>
                                    </p:animMotion>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heckerboard(across)">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1"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grechistory.ru/wp-content/uploads/mayac.jpg"/>
          <p:cNvPicPr/>
          <p:nvPr/>
        </p:nvPicPr>
        <p:blipFill>
          <a:blip r:embed="rId2" cstate="print"/>
          <a:srcRect/>
          <a:stretch>
            <a:fillRect/>
          </a:stretch>
        </p:blipFill>
        <p:spPr bwMode="auto">
          <a:xfrm>
            <a:off x="0" y="0"/>
            <a:ext cx="9144000" cy="5026571"/>
          </a:xfrm>
          <a:prstGeom prst="rect">
            <a:avLst/>
          </a:prstGeom>
          <a:noFill/>
          <a:ln w="9525">
            <a:noFill/>
            <a:miter lim="800000"/>
            <a:headEnd/>
            <a:tailEnd/>
          </a:ln>
        </p:spPr>
      </p:pic>
      <p:sp>
        <p:nvSpPr>
          <p:cNvPr id="3" name="Содержимое 2"/>
          <p:cNvSpPr>
            <a:spLocks noGrp="1"/>
          </p:cNvSpPr>
          <p:nvPr>
            <p:ph idx="1"/>
          </p:nvPr>
        </p:nvSpPr>
        <p:spPr>
          <a:xfrm>
            <a:off x="0" y="4941168"/>
            <a:ext cx="9144000" cy="2088232"/>
          </a:xfrm>
        </p:spPr>
        <p:txBody>
          <a:bodyPr>
            <a:normAutofit fontScale="70000" lnSpcReduction="20000"/>
          </a:bodyPr>
          <a:lstStyle/>
          <a:p>
            <a:r>
              <a:rPr lang="ru-RU" b="1" dirty="0" smtClean="0">
                <a:solidFill>
                  <a:srgbClr val="7030A0"/>
                </a:solidFill>
              </a:rPr>
              <a:t>                                                Александрийский маяк </a:t>
            </a:r>
            <a:r>
              <a:rPr lang="ru-RU" dirty="0" smtClean="0">
                <a:solidFill>
                  <a:srgbClr val="7030A0"/>
                </a:solidFill>
              </a:rPr>
              <a:t/>
            </a:r>
            <a:br>
              <a:rPr lang="ru-RU" dirty="0" smtClean="0">
                <a:solidFill>
                  <a:srgbClr val="7030A0"/>
                </a:solidFill>
              </a:rPr>
            </a:br>
            <a:r>
              <a:rPr lang="ru-RU" b="1" dirty="0" err="1" smtClean="0">
                <a:solidFill>
                  <a:srgbClr val="7030A0"/>
                </a:solidFill>
              </a:rPr>
              <a:t>Форосский</a:t>
            </a:r>
            <a:r>
              <a:rPr lang="ru-RU" b="1" dirty="0" smtClean="0">
                <a:solidFill>
                  <a:srgbClr val="7030A0"/>
                </a:solidFill>
              </a:rPr>
              <a:t> </a:t>
            </a:r>
            <a:r>
              <a:rPr lang="ru-RU" b="1" dirty="0" err="1" smtClean="0">
                <a:solidFill>
                  <a:srgbClr val="7030A0"/>
                </a:solidFill>
              </a:rPr>
              <a:t>маяк</a:t>
            </a:r>
            <a:r>
              <a:rPr lang="ru-RU" b="1" dirty="0" smtClean="0">
                <a:solidFill>
                  <a:srgbClr val="7030A0"/>
                </a:solidFill>
              </a:rPr>
              <a:t> </a:t>
            </a:r>
            <a:r>
              <a:rPr lang="ru-RU" dirty="0" smtClean="0">
                <a:solidFill>
                  <a:srgbClr val="7030A0"/>
                </a:solidFill>
              </a:rPr>
              <a:t>– знаменитый маяк, сигнальный огонь которого с помощью зеркал был виден за 60 км до подхода к торговой гавани Александрии. Своё название маяк получил благодаря своему место расположению он был выстроен на небольшом острове Форос, в близи берегов Александрии. Второе название этого маяка Александрийский маяк – оно появилась не посредственно от имени самого Александра Великого, ведь это он основал порт в Александрии который со временем стал крупнейшим портом в Средиземном море. </a:t>
            </a:r>
            <a:endParaRPr lang="ru-RU" dirty="0">
              <a:solidFill>
                <a:srgbClr val="7030A0"/>
              </a:solidFill>
            </a:endParaRPr>
          </a:p>
        </p:txBody>
      </p:sp>
      <p:sp>
        <p:nvSpPr>
          <p:cNvPr id="5" name="Прямоугольник 4"/>
          <p:cNvSpPr/>
          <p:nvPr/>
        </p:nvSpPr>
        <p:spPr>
          <a:xfrm>
            <a:off x="467544" y="-99392"/>
            <a:ext cx="8106909" cy="1440160"/>
          </a:xfrm>
          <a:prstGeom prst="rect">
            <a:avLst/>
          </a:prstGeom>
          <a:noFill/>
        </p:spPr>
        <p:txBody>
          <a:bodyPr wrap="none" lIns="91440" tIns="45720" rIns="91440" bIns="45720">
            <a:prstTxWarp prst="textWave1">
              <a:avLst>
                <a:gd name="adj1" fmla="val 12500"/>
                <a:gd name="adj2" fmla="val 1215"/>
              </a:avLst>
            </a:prstTxWarp>
            <a:spAutoFit/>
          </a:bodyPr>
          <a:lstStyle/>
          <a:p>
            <a:pPr algn="ct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ФОРОССКИЙ</a:t>
            </a: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МАЯК</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6"/>
                                        </p:tgtEl>
                                        <p:attrNameLst>
                                          <p:attrName>ppt_y</p:attrName>
                                        </p:attrNameLst>
                                      </p:cBhvr>
                                      <p:tavLst>
                                        <p:tav tm="0">
                                          <p:val>
                                            <p:strVal val="#ppt_y"/>
                                          </p:val>
                                        </p:tav>
                                        <p:tav tm="100000">
                                          <p:val>
                                            <p:strVal val="#ppt_y"/>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anim calcmode="lin" valueType="num">
                                      <p:cBhvr>
                                        <p:cTn id="1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anim calcmode="lin" valueType="num">
                                      <p:cBhvr>
                                        <p:cTn id="2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869160"/>
            <a:ext cx="9144000" cy="1988840"/>
          </a:xfrm>
        </p:spPr>
        <p:txBody>
          <a:bodyPr>
            <a:normAutofit fontScale="85000" lnSpcReduction="20000"/>
          </a:bodyPr>
          <a:lstStyle/>
          <a:p>
            <a:r>
              <a:rPr lang="ru-RU" b="1" dirty="0" smtClean="0">
                <a:solidFill>
                  <a:srgbClr val="7030A0"/>
                </a:solidFill>
              </a:rPr>
              <a:t>                            Висячие сады Семирамиды</a:t>
            </a:r>
            <a:r>
              <a:rPr lang="ru-RU" dirty="0" smtClean="0">
                <a:solidFill>
                  <a:srgbClr val="7030A0"/>
                </a:solidFill>
              </a:rPr>
              <a:t/>
            </a:r>
            <a:br>
              <a:rPr lang="ru-RU" dirty="0" smtClean="0">
                <a:solidFill>
                  <a:srgbClr val="7030A0"/>
                </a:solidFill>
              </a:rPr>
            </a:br>
            <a:r>
              <a:rPr lang="ru-RU" dirty="0" smtClean="0">
                <a:solidFill>
                  <a:srgbClr val="7030A0"/>
                </a:solidFill>
              </a:rPr>
              <a:t>Висячие сады Семирамиды(Вавилона) – прекрасные  сады, которые украшали царский дворец Вавилона в VI в. до н.э. Сады представляли собой строение из 4-х ярусов, которые стояли на колоннах. Орошающая система была хитроватой для тех времён, с помощью насосов вода подавалась на верхний ярус откуда стекала по тонким каналам и поливала по пути все ярусы равномерно. </a:t>
            </a:r>
          </a:p>
          <a:p>
            <a:endParaRPr lang="ru-RU" dirty="0">
              <a:solidFill>
                <a:srgbClr val="7030A0"/>
              </a:solidFill>
            </a:endParaRPr>
          </a:p>
        </p:txBody>
      </p:sp>
      <p:pic>
        <p:nvPicPr>
          <p:cNvPr id="4" name="Рисунок 3" descr="http://grechistory.ru/wp-content/uploads/sad-ogorod.jpg"/>
          <p:cNvPicPr/>
          <p:nvPr/>
        </p:nvPicPr>
        <p:blipFill>
          <a:blip r:embed="rId2" cstate="print"/>
          <a:srcRect/>
          <a:stretch>
            <a:fillRect/>
          </a:stretch>
        </p:blipFill>
        <p:spPr bwMode="auto">
          <a:xfrm>
            <a:off x="0" y="0"/>
            <a:ext cx="9144000" cy="4857750"/>
          </a:xfrm>
          <a:prstGeom prst="rect">
            <a:avLst/>
          </a:prstGeom>
          <a:noFill/>
          <a:ln w="9525">
            <a:noFill/>
            <a:miter lim="800000"/>
            <a:headEnd/>
            <a:tailEnd/>
          </a:ln>
        </p:spPr>
      </p:pic>
      <p:sp>
        <p:nvSpPr>
          <p:cNvPr id="5" name="Прямоугольник 4"/>
          <p:cNvSpPr/>
          <p:nvPr/>
        </p:nvSpPr>
        <p:spPr>
          <a:xfrm>
            <a:off x="0" y="0"/>
            <a:ext cx="9144000" cy="1124744"/>
          </a:xfrm>
          <a:prstGeom prst="rect">
            <a:avLst/>
          </a:prstGeom>
          <a:noFill/>
        </p:spPr>
        <p:txBody>
          <a:bodyPr wrap="none" lIns="91440" tIns="45720" rIns="91440" bIns="45720">
            <a:prstTxWarp prst="textWave1">
              <a:avLst/>
            </a:prstTxWarp>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ВИСЯЧИЕ  САДЫ  СЕМИРАМИДЫ</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05"/>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2"/>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animEffect transition="in" filter="fade">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p:cTn id="16"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7"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9" dur="20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581128"/>
            <a:ext cx="9144000" cy="2376264"/>
          </a:xfrm>
        </p:spPr>
        <p:txBody>
          <a:bodyPr>
            <a:normAutofit fontScale="77500" lnSpcReduction="20000"/>
          </a:bodyPr>
          <a:lstStyle/>
          <a:p>
            <a:r>
              <a:rPr lang="ru-RU" b="1" dirty="0" smtClean="0">
                <a:solidFill>
                  <a:srgbClr val="7030A0"/>
                </a:solidFill>
              </a:rPr>
              <a:t>                                                   Пирамида Хеопса</a:t>
            </a:r>
            <a:r>
              <a:rPr lang="ru-RU" dirty="0" smtClean="0">
                <a:solidFill>
                  <a:srgbClr val="7030A0"/>
                </a:solidFill>
              </a:rPr>
              <a:t/>
            </a:r>
            <a:br>
              <a:rPr lang="ru-RU" dirty="0" smtClean="0">
                <a:solidFill>
                  <a:srgbClr val="7030A0"/>
                </a:solidFill>
              </a:rPr>
            </a:br>
            <a:r>
              <a:rPr lang="ru-RU" dirty="0" smtClean="0">
                <a:solidFill>
                  <a:srgbClr val="7030A0"/>
                </a:solidFill>
              </a:rPr>
              <a:t>Пирамида Хеопса в Гизе – самая большая из египетских пирамид. Это единственное чудо света, сохранившееся до наших дней. В настоящее время высота пирамиды около 137 метров, на самом же деле её высота была около 147 метров, это связано с разрушением верхнего блока пирамиды. Длина одной стороны 230 метров, площадь основания 52900 м.кв. Пирамида выложена из каменных кубов, масса куба приблизительно 2,5 тонны, самые крупные камни имеют массу до 15 тонн, на постройку пирамиды ушло примерно 2,3 миллиона каменных кубов.</a:t>
            </a:r>
            <a:endParaRPr lang="ru-RU" dirty="0">
              <a:solidFill>
                <a:srgbClr val="7030A0"/>
              </a:solidFill>
            </a:endParaRPr>
          </a:p>
        </p:txBody>
      </p:sp>
      <p:pic>
        <p:nvPicPr>
          <p:cNvPr id="4" name="Рисунок 3" descr="http://grechistory.ru/wp-content/uploads/piramida_heopsa.jpg"/>
          <p:cNvPicPr/>
          <p:nvPr/>
        </p:nvPicPr>
        <p:blipFill>
          <a:blip r:embed="rId2" cstate="print"/>
          <a:srcRect/>
          <a:stretch>
            <a:fillRect/>
          </a:stretch>
        </p:blipFill>
        <p:spPr bwMode="auto">
          <a:xfrm>
            <a:off x="0" y="0"/>
            <a:ext cx="9144000" cy="4638675"/>
          </a:xfrm>
          <a:prstGeom prst="rect">
            <a:avLst/>
          </a:prstGeom>
          <a:noFill/>
          <a:ln w="9525">
            <a:noFill/>
            <a:miter lim="800000"/>
            <a:headEnd/>
            <a:tailEnd/>
          </a:ln>
        </p:spPr>
      </p:pic>
      <p:sp>
        <p:nvSpPr>
          <p:cNvPr id="5" name="Прямоугольник 4"/>
          <p:cNvSpPr/>
          <p:nvPr/>
        </p:nvSpPr>
        <p:spPr>
          <a:xfrm>
            <a:off x="755190" y="44624"/>
            <a:ext cx="7633629" cy="923330"/>
          </a:xfrm>
          <a:prstGeom prst="rect">
            <a:avLst/>
          </a:prstGeom>
          <a:noFill/>
        </p:spPr>
        <p:txBody>
          <a:bodyPr wrap="none" lIns="91440" tIns="45720" rIns="91440" bIns="45720">
            <a:prstTxWarp prst="textWave1">
              <a:avLst>
                <a:gd name="adj1" fmla="val 20000"/>
                <a:gd name="adj2" fmla="val -1475"/>
              </a:avLst>
            </a:prstTxWarp>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ПИРАМИДА  ХЕОПСА</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3"/>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5" dur="2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6" dur="2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grechistory.ru/wp-content/uploads/coloss_1.jpg"/>
          <p:cNvPicPr/>
          <p:nvPr/>
        </p:nvPicPr>
        <p:blipFill>
          <a:blip r:embed="rId2" cstate="print"/>
          <a:srcRect/>
          <a:stretch>
            <a:fillRect/>
          </a:stretch>
        </p:blipFill>
        <p:spPr bwMode="auto">
          <a:xfrm>
            <a:off x="0" y="0"/>
            <a:ext cx="9144000" cy="4437112"/>
          </a:xfrm>
          <a:prstGeom prst="rect">
            <a:avLst/>
          </a:prstGeom>
          <a:noFill/>
          <a:ln w="9525">
            <a:noFill/>
            <a:miter lim="800000"/>
            <a:headEnd/>
            <a:tailEnd/>
          </a:ln>
        </p:spPr>
      </p:pic>
      <p:sp>
        <p:nvSpPr>
          <p:cNvPr id="3" name="Содержимое 2"/>
          <p:cNvSpPr>
            <a:spLocks noGrp="1"/>
          </p:cNvSpPr>
          <p:nvPr>
            <p:ph idx="1"/>
          </p:nvPr>
        </p:nvSpPr>
        <p:spPr>
          <a:xfrm>
            <a:off x="0" y="4437112"/>
            <a:ext cx="9144000" cy="2420888"/>
          </a:xfrm>
        </p:spPr>
        <p:txBody>
          <a:bodyPr>
            <a:normAutofit fontScale="70000" lnSpcReduction="20000"/>
          </a:bodyPr>
          <a:lstStyle/>
          <a:p>
            <a:r>
              <a:rPr lang="ru-RU" b="1" dirty="0" smtClean="0">
                <a:solidFill>
                  <a:srgbClr val="7030A0"/>
                </a:solidFill>
              </a:rPr>
              <a:t>                                                      Колосс Родосский</a:t>
            </a:r>
            <a:r>
              <a:rPr lang="ru-RU" dirty="0" smtClean="0">
                <a:solidFill>
                  <a:srgbClr val="7030A0"/>
                </a:solidFill>
              </a:rPr>
              <a:t/>
            </a:r>
            <a:br>
              <a:rPr lang="ru-RU" dirty="0" smtClean="0">
                <a:solidFill>
                  <a:srgbClr val="7030A0"/>
                </a:solidFill>
              </a:rPr>
            </a:br>
            <a:r>
              <a:rPr lang="ru-RU" dirty="0" smtClean="0">
                <a:solidFill>
                  <a:srgbClr val="7030A0"/>
                </a:solidFill>
              </a:rPr>
              <a:t>Колосс Родосский – 30-метровая бронзовая статуя бога солнца Гелиоса украшала порт в городе на Родосе(остров в Эгейском море, вблизи от Турции) и служила маяком. В 220г. до н.э. был разрушен землетрясением и больше не восстанавливался. Для создания такой статуи потребовалось 500 талантов бронзы и 300 талантов железа (по современным меркам это  около 13 тонн бронзы и 8 с  лишним тонн железа). Колосс строили при помощи каменной основы, скреплённой железом и отделанного бронзой. Лицо его было обработано золотом. Строители находились на земляных насыпях наложенных вокруг него, на возведение статуи ушло 12 лет.</a:t>
            </a:r>
          </a:p>
          <a:p>
            <a:endParaRPr lang="ru-RU" dirty="0">
              <a:solidFill>
                <a:srgbClr val="7030A0"/>
              </a:solidFill>
            </a:endParaRPr>
          </a:p>
        </p:txBody>
      </p:sp>
      <p:sp>
        <p:nvSpPr>
          <p:cNvPr id="6" name="Прямоугольник 5"/>
          <p:cNvSpPr/>
          <p:nvPr/>
        </p:nvSpPr>
        <p:spPr>
          <a:xfrm>
            <a:off x="0" y="-86618"/>
            <a:ext cx="9143999" cy="923330"/>
          </a:xfrm>
          <a:prstGeom prst="rect">
            <a:avLst/>
          </a:prstGeom>
          <a:noFill/>
        </p:spPr>
        <p:txBody>
          <a:bodyPr wrap="none" lIns="91440" tIns="45720" rIns="91440" bIns="45720">
            <a:prstTxWarp prst="textWave1">
              <a:avLst>
                <a:gd name="adj1" fmla="val 18594"/>
                <a:gd name="adj2" fmla="val 734"/>
              </a:avLst>
            </a:prstTxWarp>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КОЛОСС  РОДОССКИЙ</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2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16" dur="2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strips(downLeft)">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TotalTime>
  <Words>43</Words>
  <Application>Microsoft Office PowerPoint</Application>
  <PresentationFormat>Экран (4:3)</PresentationFormat>
  <Paragraphs>15</Paragraphs>
  <Slides>9</Slides>
  <Notes>0</Notes>
  <HiddenSlides>0</HiddenSlides>
  <MMClips>0</MMClips>
  <ScaleCrop>false</ScaleCrop>
  <HeadingPairs>
    <vt:vector size="6" baseType="variant">
      <vt:variant>
        <vt:lpstr>Тема</vt:lpstr>
      </vt:variant>
      <vt:variant>
        <vt:i4>1</vt:i4>
      </vt:variant>
      <vt:variant>
        <vt:lpstr>Заголовки слайдов</vt:lpstr>
      </vt:variant>
      <vt:variant>
        <vt:i4>9</vt:i4>
      </vt:variant>
      <vt:variant>
        <vt:lpstr>Произвольные показы</vt:lpstr>
      </vt:variant>
      <vt:variant>
        <vt:i4>1</vt:i4>
      </vt:variant>
    </vt:vector>
  </HeadingPairs>
  <TitlesOfParts>
    <vt:vector size="11"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Произвольный показ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Windows7</dc:creator>
  <cp:lastModifiedBy>Windows7</cp:lastModifiedBy>
  <cp:revision>12</cp:revision>
  <dcterms:created xsi:type="dcterms:W3CDTF">2012-10-03T18:03:06Z</dcterms:created>
  <dcterms:modified xsi:type="dcterms:W3CDTF">2012-10-15T12:55:43Z</dcterms:modified>
</cp:coreProperties>
</file>