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52035B5-1719-4579-95BF-34147630A71B}" type="datetimeFigureOut">
              <a:rPr lang="ru-RU" smtClean="0"/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59A00B0-3A0B-474F-9ED6-3C210AE489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533400"/>
            <a:ext cx="7186416" cy="2868168"/>
          </a:xfrm>
        </p:spPr>
        <p:txBody>
          <a:bodyPr/>
          <a:lstStyle/>
          <a:p>
            <a:r>
              <a:rPr lang="ru-RU" dirty="0" smtClean="0"/>
              <a:t>Тема урока</a:t>
            </a:r>
            <a:br>
              <a:rPr lang="ru-RU" dirty="0" smtClean="0"/>
            </a:br>
            <a:r>
              <a:rPr lang="ru-RU" dirty="0" smtClean="0"/>
              <a:t>Буквы </a:t>
            </a:r>
            <a:r>
              <a:rPr lang="ru-RU" dirty="0" err="1" smtClean="0"/>
              <a:t>о-а</a:t>
            </a:r>
            <a:r>
              <a:rPr lang="ru-RU" dirty="0" smtClean="0"/>
              <a:t> в корне –</a:t>
            </a:r>
            <a:r>
              <a:rPr lang="ru-RU" dirty="0" err="1" smtClean="0"/>
              <a:t>раст-,-ращ</a:t>
            </a:r>
            <a:r>
              <a:rPr lang="ru-RU" dirty="0" smtClean="0"/>
              <a:t>-, рос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Цели урока: закрепить умение находить слова с чередованием, закрепить умение писать </a:t>
            </a:r>
            <a:r>
              <a:rPr lang="ru-RU" dirty="0" err="1" smtClean="0"/>
              <a:t>писать</a:t>
            </a:r>
            <a:r>
              <a:rPr lang="ru-RU" dirty="0" smtClean="0"/>
              <a:t> буквы </a:t>
            </a:r>
            <a:r>
              <a:rPr lang="ru-RU" dirty="0" err="1" smtClean="0"/>
              <a:t>о-а</a:t>
            </a:r>
            <a:r>
              <a:rPr lang="ru-RU" dirty="0" smtClean="0"/>
              <a:t> в корнях с чередованием.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 с перфокартами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Словарная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II. </a:t>
            </a:r>
            <a:r>
              <a:rPr lang="ru-RU" dirty="0" err="1" smtClean="0"/>
              <a:t>Бе</a:t>
            </a:r>
            <a:r>
              <a:rPr lang="ru-RU" dirty="0" smtClean="0"/>
              <a:t>…звездная </a:t>
            </a:r>
            <a:r>
              <a:rPr lang="ru-RU" dirty="0" smtClean="0"/>
              <a:t>ночь; </a:t>
            </a:r>
            <a:r>
              <a:rPr lang="ru-RU" dirty="0" err="1" smtClean="0"/>
              <a:t>ра</a:t>
            </a:r>
            <a:r>
              <a:rPr lang="ru-RU" dirty="0" smtClean="0"/>
              <a:t>…целовать </a:t>
            </a:r>
            <a:r>
              <a:rPr lang="ru-RU" dirty="0" smtClean="0"/>
              <a:t>бабушку; </a:t>
            </a:r>
            <a:r>
              <a:rPr lang="ru-RU" dirty="0" err="1" smtClean="0"/>
              <a:t>ра</a:t>
            </a:r>
            <a:r>
              <a:rPr lang="ru-RU" dirty="0" smtClean="0"/>
              <a:t>…цвел </a:t>
            </a:r>
            <a:r>
              <a:rPr lang="ru-RU" dirty="0" smtClean="0"/>
              <a:t>под окном; </a:t>
            </a:r>
            <a:r>
              <a:rPr lang="ru-RU" dirty="0" err="1" smtClean="0"/>
              <a:t>ра</a:t>
            </a:r>
            <a:r>
              <a:rPr lang="ru-RU" dirty="0" smtClean="0"/>
              <a:t>…смотреть </a:t>
            </a:r>
            <a:r>
              <a:rPr lang="ru-RU" dirty="0" smtClean="0"/>
              <a:t>пейзаж; </a:t>
            </a:r>
            <a:r>
              <a:rPr lang="ru-RU" dirty="0" err="1" smtClean="0"/>
              <a:t>бе</a:t>
            </a:r>
            <a:r>
              <a:rPr lang="ru-RU" dirty="0" smtClean="0"/>
              <a:t>…связный </a:t>
            </a:r>
            <a:r>
              <a:rPr lang="ru-RU" dirty="0" err="1" smtClean="0"/>
              <a:t>ра</a:t>
            </a:r>
            <a:r>
              <a:rPr lang="ru-RU" dirty="0" smtClean="0"/>
              <a:t>…сказ</a:t>
            </a:r>
            <a:r>
              <a:rPr lang="ru-RU" dirty="0" smtClean="0"/>
              <a:t>; </a:t>
            </a:r>
            <a:r>
              <a:rPr lang="ru-RU" dirty="0" err="1" smtClean="0"/>
              <a:t>бе</a:t>
            </a:r>
            <a:r>
              <a:rPr lang="ru-RU" dirty="0" smtClean="0"/>
              <a:t>…сердечный </a:t>
            </a:r>
            <a:r>
              <a:rPr lang="ru-RU" dirty="0" smtClean="0"/>
              <a:t>человек; </a:t>
            </a:r>
            <a:r>
              <a:rPr lang="ru-RU" dirty="0" err="1" smtClean="0"/>
              <a:t>ра</a:t>
            </a:r>
            <a:r>
              <a:rPr lang="ru-RU" dirty="0" smtClean="0"/>
              <a:t>…спросить </a:t>
            </a:r>
            <a:r>
              <a:rPr lang="ru-RU" dirty="0" smtClean="0"/>
              <a:t>отца; </a:t>
            </a:r>
            <a:r>
              <a:rPr lang="ru-RU" dirty="0" err="1" smtClean="0"/>
              <a:t>ра</a:t>
            </a:r>
            <a:r>
              <a:rPr lang="ru-RU" dirty="0" smtClean="0"/>
              <a:t>…следовать </a:t>
            </a:r>
            <a:r>
              <a:rPr lang="ru-RU" dirty="0" smtClean="0"/>
              <a:t>до конца; точно </a:t>
            </a:r>
            <a:r>
              <a:rPr lang="ru-RU" dirty="0" err="1" smtClean="0"/>
              <a:t>ра</a:t>
            </a:r>
            <a:r>
              <a:rPr lang="ru-RU" dirty="0" smtClean="0"/>
              <a:t>…считать</a:t>
            </a:r>
            <a:r>
              <a:rPr lang="ru-RU" dirty="0" smtClean="0"/>
              <a:t>; точный </a:t>
            </a:r>
            <a:r>
              <a:rPr lang="ru-RU" dirty="0" err="1" smtClean="0"/>
              <a:t>ра</a:t>
            </a:r>
            <a:r>
              <a:rPr lang="ru-RU" dirty="0" smtClean="0"/>
              <a:t>…чет</a:t>
            </a:r>
            <a:r>
              <a:rPr lang="ru-RU" dirty="0" smtClean="0"/>
              <a:t>; </a:t>
            </a:r>
            <a:r>
              <a:rPr lang="ru-RU" dirty="0" err="1" smtClean="0"/>
              <a:t>бе</a:t>
            </a:r>
            <a:r>
              <a:rPr lang="ru-RU" dirty="0" smtClean="0"/>
              <a:t>…спорный </a:t>
            </a:r>
            <a:r>
              <a:rPr lang="ru-RU" dirty="0" smtClean="0"/>
              <a:t>ответ.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2485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 smtClean="0"/>
              <a:t>Бе</a:t>
            </a:r>
            <a:r>
              <a:rPr lang="ru-RU" sz="3600" u="sng" dirty="0" smtClean="0"/>
              <a:t>зз</a:t>
            </a:r>
            <a:r>
              <a:rPr lang="ru-RU" sz="3600" dirty="0" smtClean="0"/>
              <a:t>вездная ночь; ра</a:t>
            </a:r>
            <a:r>
              <a:rPr lang="ru-RU" sz="3600" u="sng" dirty="0" smtClean="0"/>
              <a:t>с</a:t>
            </a:r>
            <a:r>
              <a:rPr lang="ru-RU" sz="3600" dirty="0" smtClean="0"/>
              <a:t>целовать бабушку; ра</a:t>
            </a:r>
            <a:r>
              <a:rPr lang="ru-RU" sz="3600" u="sng" dirty="0" smtClean="0"/>
              <a:t>с</a:t>
            </a:r>
            <a:r>
              <a:rPr lang="ru-RU" sz="3600" dirty="0" smtClean="0"/>
              <a:t>цвел под окном; ра</a:t>
            </a:r>
            <a:r>
              <a:rPr lang="ru-RU" sz="3600" u="sng" dirty="0" smtClean="0"/>
              <a:t>сс</a:t>
            </a:r>
            <a:r>
              <a:rPr lang="ru-RU" sz="3600" dirty="0" smtClean="0"/>
              <a:t>мотреть пейзаж; бе</a:t>
            </a:r>
            <a:r>
              <a:rPr lang="ru-RU" sz="3600" u="sng" dirty="0" smtClean="0"/>
              <a:t>сс</a:t>
            </a:r>
            <a:r>
              <a:rPr lang="ru-RU" sz="3600" dirty="0" smtClean="0"/>
              <a:t>вязный ра</a:t>
            </a:r>
            <a:r>
              <a:rPr lang="ru-RU" sz="3600" u="sng" dirty="0" smtClean="0"/>
              <a:t>сс</a:t>
            </a:r>
            <a:r>
              <a:rPr lang="ru-RU" sz="3600" dirty="0" smtClean="0"/>
              <a:t>каз; бе</a:t>
            </a:r>
            <a:r>
              <a:rPr lang="ru-RU" sz="3600" u="sng" dirty="0" smtClean="0"/>
              <a:t>сс</a:t>
            </a:r>
            <a:r>
              <a:rPr lang="ru-RU" sz="3600" dirty="0" smtClean="0"/>
              <a:t>ердечный человек; ра</a:t>
            </a:r>
            <a:r>
              <a:rPr lang="ru-RU" sz="3600" u="sng" dirty="0" smtClean="0"/>
              <a:t>сс</a:t>
            </a:r>
            <a:r>
              <a:rPr lang="ru-RU" sz="3600" dirty="0" smtClean="0"/>
              <a:t>просить отца; ра</a:t>
            </a:r>
            <a:r>
              <a:rPr lang="ru-RU" sz="3600" u="sng" dirty="0" smtClean="0"/>
              <a:t>сс</a:t>
            </a:r>
            <a:r>
              <a:rPr lang="ru-RU" sz="3600" dirty="0" smtClean="0"/>
              <a:t>ледовать до конца; точно ра</a:t>
            </a:r>
            <a:r>
              <a:rPr lang="ru-RU" sz="3600" u="sng" dirty="0" smtClean="0"/>
              <a:t>сс</a:t>
            </a:r>
            <a:r>
              <a:rPr lang="ru-RU" sz="3600" dirty="0" smtClean="0"/>
              <a:t>читать; точный ра</a:t>
            </a:r>
            <a:r>
              <a:rPr lang="ru-RU" sz="3600" u="sng" dirty="0" smtClean="0"/>
              <a:t>с</a:t>
            </a:r>
            <a:r>
              <a:rPr lang="ru-RU" sz="3600" dirty="0" smtClean="0"/>
              <a:t>чет; бе</a:t>
            </a:r>
            <a:r>
              <a:rPr lang="ru-RU" sz="3600" u="sng" dirty="0" smtClean="0"/>
              <a:t>сс</a:t>
            </a:r>
            <a:r>
              <a:rPr lang="ru-RU" sz="3600" dirty="0" smtClean="0"/>
              <a:t>порный ответ.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7239000" cy="1320188"/>
          </a:xfrm>
        </p:spPr>
        <p:txBody>
          <a:bodyPr>
            <a:noAutofit/>
          </a:bodyPr>
          <a:lstStyle/>
          <a:p>
            <a:r>
              <a:rPr lang="ru-RU" sz="2800" dirty="0"/>
              <a:t>Выписать слова с чередующейся гласной в корне.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9416"/>
            <a:ext cx="7339042" cy="50342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3600" dirty="0"/>
              <a:t>Изложить; предполагать; ложка; возраст; лагерь; тире; располагаться; обрастать; растаять; ложбина; ложный; раствор; растеря; растопка; росистый; роскошный; отрасль.</a:t>
            </a:r>
          </a:p>
          <a:p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643050"/>
            <a:ext cx="7239000" cy="484632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Изл</a:t>
            </a:r>
            <a:r>
              <a:rPr lang="ru-RU" sz="3600" u="sng" dirty="0" smtClean="0"/>
              <a:t>о</a:t>
            </a:r>
            <a:r>
              <a:rPr lang="ru-RU" sz="3600" dirty="0" smtClean="0"/>
              <a:t>жить; </a:t>
            </a:r>
            <a:endParaRPr lang="ru-RU" sz="3600" dirty="0" smtClean="0"/>
          </a:p>
          <a:p>
            <a:r>
              <a:rPr lang="ru-RU" sz="3600" dirty="0" smtClean="0"/>
              <a:t>предпол</a:t>
            </a:r>
            <a:r>
              <a:rPr lang="ru-RU" sz="3600" u="sng" dirty="0" smtClean="0"/>
              <a:t>а</a:t>
            </a:r>
            <a:r>
              <a:rPr lang="ru-RU" sz="3600" dirty="0" smtClean="0"/>
              <a:t>гать;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возр</a:t>
            </a:r>
            <a:r>
              <a:rPr lang="ru-RU" sz="3600" u="sng" dirty="0" smtClean="0"/>
              <a:t>а</a:t>
            </a:r>
            <a:r>
              <a:rPr lang="ru-RU" sz="3600" dirty="0" smtClean="0"/>
              <a:t>ст;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распол</a:t>
            </a:r>
            <a:r>
              <a:rPr lang="ru-RU" sz="3600" u="sng" dirty="0" smtClean="0"/>
              <a:t>а</a:t>
            </a:r>
            <a:r>
              <a:rPr lang="ru-RU" sz="3600" dirty="0" smtClean="0"/>
              <a:t>гаться;</a:t>
            </a:r>
            <a:r>
              <a:rPr lang="ru-RU" sz="3600" dirty="0" smtClean="0"/>
              <a:t> </a:t>
            </a:r>
            <a:endParaRPr lang="ru-RU" sz="3600" dirty="0" smtClean="0"/>
          </a:p>
          <a:p>
            <a:r>
              <a:rPr lang="ru-RU" sz="3600" dirty="0" smtClean="0"/>
              <a:t>обр</a:t>
            </a:r>
            <a:r>
              <a:rPr lang="ru-RU" sz="3600" u="sng" dirty="0" smtClean="0"/>
              <a:t>а</a:t>
            </a:r>
            <a:r>
              <a:rPr lang="ru-RU" sz="3600" dirty="0" smtClean="0"/>
              <a:t>стать</a:t>
            </a:r>
            <a:r>
              <a:rPr lang="ru-RU" sz="3600" dirty="0" smtClean="0"/>
              <a:t>; </a:t>
            </a:r>
            <a:endParaRPr lang="ru-RU" sz="3600" dirty="0" smtClean="0"/>
          </a:p>
          <a:p>
            <a:r>
              <a:rPr lang="ru-RU" sz="3600" dirty="0" smtClean="0"/>
              <a:t>отр</a:t>
            </a:r>
            <a:r>
              <a:rPr lang="ru-RU" sz="3600" u="sng" dirty="0" smtClean="0"/>
              <a:t>а</a:t>
            </a:r>
            <a:r>
              <a:rPr lang="ru-RU" sz="3600" dirty="0" smtClean="0"/>
              <a:t>сль.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53732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Распределить слова в два столбика, объяснив графически выбор гласной </a:t>
            </a:r>
            <a:r>
              <a:rPr lang="ru-RU" sz="2400" i="1" dirty="0" smtClean="0"/>
              <a:t>а — о</a:t>
            </a:r>
            <a:r>
              <a:rPr lang="ru-RU" sz="2400" dirty="0" smtClean="0"/>
              <a:t> в корне.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7239000" cy="445549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2) </a:t>
            </a:r>
            <a:r>
              <a:rPr lang="ru-RU" sz="3600" dirty="0" smtClean="0"/>
              <a:t>Р…</a:t>
            </a:r>
            <a:r>
              <a:rPr lang="ru-RU" sz="3600" dirty="0" err="1" smtClean="0"/>
              <a:t>стительность</a:t>
            </a:r>
            <a:r>
              <a:rPr lang="ru-RU" sz="3600" dirty="0" smtClean="0"/>
              <a:t>; </a:t>
            </a:r>
            <a:r>
              <a:rPr lang="ru-RU" sz="3600" dirty="0" err="1" smtClean="0"/>
              <a:t>отр</a:t>
            </a:r>
            <a:r>
              <a:rPr lang="ru-RU" sz="3600" dirty="0" smtClean="0"/>
              <a:t>…</a:t>
            </a:r>
            <a:r>
              <a:rPr lang="ru-RU" sz="3600" dirty="0" err="1" smtClean="0"/>
              <a:t>сли</a:t>
            </a:r>
            <a:r>
              <a:rPr lang="ru-RU" sz="3600" dirty="0" smtClean="0"/>
              <a:t>; </a:t>
            </a:r>
            <a:r>
              <a:rPr lang="ru-RU" sz="3600" dirty="0" err="1" smtClean="0"/>
              <a:t>подр</a:t>
            </a:r>
            <a:r>
              <a:rPr lang="ru-RU" sz="3600" dirty="0" smtClean="0"/>
              <a:t>…</a:t>
            </a:r>
            <a:r>
              <a:rPr lang="ru-RU" sz="3600" dirty="0" err="1" smtClean="0"/>
              <a:t>сли</a:t>
            </a:r>
            <a:r>
              <a:rPr lang="ru-RU" sz="3600" dirty="0" smtClean="0"/>
              <a:t>; </a:t>
            </a:r>
            <a:r>
              <a:rPr lang="ru-RU" sz="3600" dirty="0" err="1" smtClean="0"/>
              <a:t>водор</a:t>
            </a:r>
            <a:r>
              <a:rPr lang="ru-RU" sz="3600" dirty="0" smtClean="0"/>
              <a:t>…</a:t>
            </a:r>
            <a:r>
              <a:rPr lang="ru-RU" sz="3600" dirty="0" err="1" smtClean="0"/>
              <a:t>сли</a:t>
            </a:r>
            <a:r>
              <a:rPr lang="ru-RU" sz="3600" dirty="0" smtClean="0"/>
              <a:t>; </a:t>
            </a:r>
            <a:r>
              <a:rPr lang="ru-RU" sz="3600" dirty="0" err="1" smtClean="0"/>
              <a:t>подр</a:t>
            </a:r>
            <a:r>
              <a:rPr lang="ru-RU" sz="3600" dirty="0" smtClean="0"/>
              <a:t>…</a:t>
            </a:r>
            <a:r>
              <a:rPr lang="ru-RU" sz="3600" dirty="0" err="1" smtClean="0"/>
              <a:t>сти</a:t>
            </a:r>
            <a:r>
              <a:rPr lang="ru-RU" sz="3600" dirty="0" smtClean="0"/>
              <a:t>; </a:t>
            </a:r>
            <a:r>
              <a:rPr lang="ru-RU" sz="3600" dirty="0" err="1" smtClean="0"/>
              <a:t>выр</a:t>
            </a:r>
            <a:r>
              <a:rPr lang="ru-RU" sz="3600" dirty="0" smtClean="0"/>
              <a:t>…щенный</a:t>
            </a:r>
            <a:r>
              <a:rPr lang="ru-RU" sz="3600" dirty="0" smtClean="0"/>
              <a:t>; </a:t>
            </a:r>
            <a:r>
              <a:rPr lang="ru-RU" sz="3600" dirty="0" err="1" smtClean="0"/>
              <a:t>зар</a:t>
            </a:r>
            <a:r>
              <a:rPr lang="ru-RU" sz="3600" dirty="0" smtClean="0"/>
              <a:t>…стать</a:t>
            </a:r>
            <a:r>
              <a:rPr lang="ru-RU" sz="3600" dirty="0" smtClean="0"/>
              <a:t>; </a:t>
            </a:r>
            <a:r>
              <a:rPr lang="ru-RU" sz="3600" dirty="0" smtClean="0"/>
              <a:t>р…сток</a:t>
            </a:r>
            <a:r>
              <a:rPr lang="ru-RU" sz="3600" dirty="0" smtClean="0"/>
              <a:t>; </a:t>
            </a:r>
            <a:r>
              <a:rPr lang="ru-RU" sz="3600" dirty="0" smtClean="0"/>
              <a:t>обр…</a:t>
            </a:r>
            <a:r>
              <a:rPr lang="ru-RU" sz="3600" dirty="0" err="1" smtClean="0"/>
              <a:t>сли</a:t>
            </a:r>
            <a:r>
              <a:rPr lang="ru-RU" sz="3600" dirty="0" smtClean="0"/>
              <a:t>; </a:t>
            </a:r>
            <a:r>
              <a:rPr lang="ru-RU" sz="3600" dirty="0" err="1" smtClean="0"/>
              <a:t>прор</a:t>
            </a:r>
            <a:r>
              <a:rPr lang="ru-RU" sz="3600" dirty="0" smtClean="0"/>
              <a:t>…стать</a:t>
            </a:r>
            <a:r>
              <a:rPr lang="ru-RU" sz="3600" dirty="0" smtClean="0"/>
              <a:t>; </a:t>
            </a:r>
            <a:r>
              <a:rPr lang="ru-RU" sz="3600" dirty="0" smtClean="0"/>
              <a:t>пор…</a:t>
            </a:r>
            <a:r>
              <a:rPr lang="ru-RU" sz="3600" dirty="0" err="1" smtClean="0"/>
              <a:t>сль</a:t>
            </a:r>
            <a:r>
              <a:rPr lang="ru-RU" sz="3600" dirty="0" smtClean="0"/>
              <a:t>; </a:t>
            </a:r>
            <a:r>
              <a:rPr lang="ru-RU" sz="3600" dirty="0" smtClean="0"/>
              <a:t>р…</a:t>
            </a:r>
            <a:r>
              <a:rPr lang="ru-RU" sz="3600" dirty="0" err="1" smtClean="0"/>
              <a:t>сти</a:t>
            </a:r>
            <a:r>
              <a:rPr lang="ru-RU" sz="3600" dirty="0" smtClean="0"/>
              <a:t>; </a:t>
            </a:r>
            <a:r>
              <a:rPr lang="ru-RU" sz="3600" dirty="0" err="1" smtClean="0"/>
              <a:t>р</a:t>
            </a:r>
            <a:r>
              <a:rPr lang="ru-RU" sz="3600" dirty="0" smtClean="0"/>
              <a:t>…</a:t>
            </a:r>
            <a:r>
              <a:rPr lang="ru-RU" sz="3600" dirty="0" err="1" smtClean="0"/>
              <a:t>стущий</a:t>
            </a:r>
            <a:r>
              <a:rPr lang="ru-RU" sz="3600" dirty="0" smtClean="0"/>
              <a:t>; </a:t>
            </a:r>
            <a:r>
              <a:rPr lang="ru-RU" sz="3600" dirty="0" err="1" smtClean="0"/>
              <a:t>отр</a:t>
            </a:r>
            <a:r>
              <a:rPr lang="ru-RU" sz="3600" dirty="0" smtClean="0"/>
              <a:t>…</a:t>
            </a:r>
            <a:r>
              <a:rPr lang="ru-RU" sz="3600" dirty="0" err="1" smtClean="0"/>
              <a:t>сль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5150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Проверяем!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142987"/>
          <a:ext cx="7572428" cy="5715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6214"/>
                <a:gridCol w="3786214"/>
              </a:tblGrid>
              <a:tr h="60798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Растительность;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отросли; 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подрасти;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подросли; 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выращенный;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водоросли; 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зарастать;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росток; 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прорастать;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обросли; 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расти;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поросль;</a:t>
                      </a:r>
                      <a:endParaRPr lang="ru-RU" dirty="0"/>
                    </a:p>
                  </a:txBody>
                  <a:tcPr/>
                </a:tc>
              </a:tr>
              <a:tr h="607981">
                <a:tc>
                  <a:txBody>
                    <a:bodyPr/>
                    <a:lstStyle/>
                    <a:p>
                      <a:r>
                        <a:rPr lang="ru-RU" dirty="0" smtClean="0"/>
                        <a:t>растущий;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1167">
                <a:tc>
                  <a:txBody>
                    <a:bodyPr/>
                    <a:lstStyle/>
                    <a:p>
                      <a:r>
                        <a:rPr lang="ru-RU" dirty="0" smtClean="0"/>
                        <a:t>отрасль.</a:t>
                      </a:r>
                      <a:br>
                        <a:rPr lang="ru-RU" dirty="0" smtClean="0"/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Выучим предложение.</a:t>
            </a:r>
            <a:br>
              <a:rPr lang="ru-RU" dirty="0" smtClean="0"/>
            </a:br>
            <a:r>
              <a:rPr lang="ru-RU" dirty="0" smtClean="0"/>
              <a:t>это слова - исключения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1998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3600" dirty="0" smtClean="0"/>
              <a:t>В Р</a:t>
            </a:r>
            <a:r>
              <a:rPr lang="ru-RU" sz="3600" u="sng" dirty="0" smtClean="0"/>
              <a:t>о</a:t>
            </a:r>
            <a:r>
              <a:rPr lang="ru-RU" sz="3600" dirty="0" smtClean="0"/>
              <a:t>стове р</a:t>
            </a:r>
            <a:r>
              <a:rPr lang="ru-RU" sz="3600" u="sng" dirty="0" smtClean="0"/>
              <a:t>о</a:t>
            </a:r>
            <a:r>
              <a:rPr lang="ru-RU" sz="3600" dirty="0" smtClean="0"/>
              <a:t>стовщик Р</a:t>
            </a:r>
            <a:r>
              <a:rPr lang="ru-RU" sz="3600" u="sng" dirty="0" smtClean="0"/>
              <a:t>о</a:t>
            </a:r>
            <a:r>
              <a:rPr lang="ru-RU" sz="3600" dirty="0" smtClean="0"/>
              <a:t>стислав поливал р</a:t>
            </a:r>
            <a:r>
              <a:rPr lang="ru-RU" sz="3600" u="sng" dirty="0" smtClean="0"/>
              <a:t>о</a:t>
            </a:r>
            <a:r>
              <a:rPr lang="ru-RU" sz="3600" dirty="0" smtClean="0"/>
              <a:t>стки.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943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400" dirty="0" smtClean="0"/>
              <a:t>Спишите предложения и выполните синтаксический разбор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7239000" cy="557214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) </a:t>
            </a:r>
            <a:r>
              <a:rPr lang="ru-RU" dirty="0" smtClean="0"/>
              <a:t>Л…</a:t>
            </a:r>
            <a:r>
              <a:rPr lang="ru-RU" dirty="0" err="1" smtClean="0"/>
              <a:t>жился</a:t>
            </a:r>
            <a:r>
              <a:rPr lang="ru-RU" dirty="0" smtClean="0"/>
              <a:t> </a:t>
            </a:r>
            <a:r>
              <a:rPr lang="ru-RU" dirty="0" smtClean="0"/>
              <a:t>на поля туман. </a:t>
            </a:r>
            <a:r>
              <a:rPr lang="ru-RU" i="1" dirty="0" smtClean="0"/>
              <a:t>(А. Пушкин) </a:t>
            </a:r>
            <a:endParaRPr lang="ru-RU" i="1" dirty="0" smtClean="0"/>
          </a:p>
          <a:p>
            <a:r>
              <a:rPr lang="ru-RU" dirty="0" smtClean="0"/>
              <a:t>2</a:t>
            </a:r>
            <a:r>
              <a:rPr lang="ru-RU" dirty="0" smtClean="0"/>
              <a:t>) Из-за ветров горные деревья часто </a:t>
            </a:r>
            <a:r>
              <a:rPr lang="ru-RU" dirty="0" err="1" smtClean="0"/>
              <a:t>выр</a:t>
            </a:r>
            <a:r>
              <a:rPr lang="ru-RU" dirty="0" smtClean="0"/>
              <a:t>…стают </a:t>
            </a:r>
            <a:r>
              <a:rPr lang="ru-RU" dirty="0" smtClean="0"/>
              <a:t>однобокими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3) Цветы </a:t>
            </a:r>
            <a:r>
              <a:rPr lang="ru-RU" dirty="0" smtClean="0"/>
              <a:t>р…</a:t>
            </a:r>
            <a:r>
              <a:rPr lang="ru-RU" dirty="0" err="1" smtClean="0"/>
              <a:t>сли</a:t>
            </a:r>
            <a:r>
              <a:rPr lang="ru-RU" dirty="0" smtClean="0"/>
              <a:t> </a:t>
            </a:r>
            <a:r>
              <a:rPr lang="ru-RU" dirty="0" smtClean="0"/>
              <a:t>прямо у кустов. </a:t>
            </a:r>
            <a:endParaRPr lang="ru-RU" dirty="0" smtClean="0"/>
          </a:p>
          <a:p>
            <a:r>
              <a:rPr lang="ru-RU" dirty="0" smtClean="0"/>
              <a:t>4</a:t>
            </a:r>
            <a:r>
              <a:rPr lang="ru-RU" dirty="0" smtClean="0"/>
              <a:t>) Плотной стеной темнели </a:t>
            </a:r>
            <a:r>
              <a:rPr lang="ru-RU" dirty="0" err="1" smtClean="0"/>
              <a:t>зар</a:t>
            </a:r>
            <a:r>
              <a:rPr lang="ru-RU" dirty="0" smtClean="0"/>
              <a:t>…</a:t>
            </a:r>
            <a:r>
              <a:rPr lang="ru-RU" dirty="0" err="1" smtClean="0"/>
              <a:t>сли</a:t>
            </a:r>
            <a:r>
              <a:rPr lang="ru-RU" dirty="0" smtClean="0"/>
              <a:t> </a:t>
            </a:r>
            <a:r>
              <a:rPr lang="ru-RU" dirty="0" smtClean="0"/>
              <a:t>камыша. </a:t>
            </a:r>
            <a:endParaRPr lang="ru-RU" dirty="0" smtClean="0"/>
          </a:p>
          <a:p>
            <a:r>
              <a:rPr lang="ru-RU" dirty="0" smtClean="0"/>
              <a:t>5</a:t>
            </a:r>
            <a:r>
              <a:rPr lang="ru-RU" dirty="0" smtClean="0"/>
              <a:t>) Щенок успел </a:t>
            </a:r>
            <a:r>
              <a:rPr lang="ru-RU" dirty="0" err="1" smtClean="0"/>
              <a:t>выр</a:t>
            </a:r>
            <a:r>
              <a:rPr lang="ru-RU" dirty="0" smtClean="0"/>
              <a:t>…</a:t>
            </a:r>
            <a:r>
              <a:rPr lang="ru-RU" dirty="0" err="1" smtClean="0"/>
              <a:t>сти</a:t>
            </a:r>
            <a:r>
              <a:rPr lang="ru-RU" dirty="0" smtClean="0"/>
              <a:t> </a:t>
            </a:r>
            <a:r>
              <a:rPr lang="ru-RU" dirty="0" smtClean="0"/>
              <a:t>в толкового пса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 smtClean="0"/>
              <a:t>6) В доме еще не </a:t>
            </a:r>
            <a:r>
              <a:rPr lang="ru-RU" dirty="0" smtClean="0"/>
              <a:t>л…</a:t>
            </a:r>
            <a:r>
              <a:rPr lang="ru-RU" dirty="0" err="1" smtClean="0"/>
              <a:t>жились</a:t>
            </a:r>
            <a:r>
              <a:rPr lang="ru-RU" dirty="0" smtClean="0"/>
              <a:t> </a:t>
            </a:r>
            <a:r>
              <a:rPr lang="ru-RU" dirty="0" smtClean="0"/>
              <a:t>спать. </a:t>
            </a:r>
            <a:endParaRPr lang="ru-RU" dirty="0" smtClean="0"/>
          </a:p>
          <a:p>
            <a:r>
              <a:rPr lang="ru-RU" dirty="0" smtClean="0"/>
              <a:t>7</a:t>
            </a:r>
            <a:r>
              <a:rPr lang="ru-RU" dirty="0" smtClean="0"/>
              <a:t>) Утки зябли в </a:t>
            </a:r>
            <a:r>
              <a:rPr lang="ru-RU" dirty="0" err="1" smtClean="0"/>
              <a:t>зар</a:t>
            </a:r>
            <a:r>
              <a:rPr lang="ru-RU" dirty="0" smtClean="0"/>
              <a:t>…</a:t>
            </a:r>
            <a:r>
              <a:rPr lang="ru-RU" dirty="0" err="1" smtClean="0"/>
              <a:t>слях</a:t>
            </a:r>
            <a:r>
              <a:rPr lang="ru-RU" dirty="0" smtClean="0"/>
              <a:t> </a:t>
            </a:r>
            <a:r>
              <a:rPr lang="ru-RU" dirty="0" smtClean="0"/>
              <a:t>и крякали всю ночь. </a:t>
            </a:r>
            <a:r>
              <a:rPr lang="ru-RU" i="1" dirty="0" smtClean="0"/>
              <a:t>(К. Паустовский) </a:t>
            </a:r>
            <a:endParaRPr lang="ru-RU" i="1" dirty="0" smtClean="0"/>
          </a:p>
          <a:p>
            <a:r>
              <a:rPr lang="ru-RU" dirty="0" smtClean="0"/>
              <a:t>8</a:t>
            </a:r>
            <a:r>
              <a:rPr lang="ru-RU" dirty="0" smtClean="0"/>
              <a:t>) Я добрался до пихтовой </a:t>
            </a:r>
            <a:r>
              <a:rPr lang="ru-RU" dirty="0" err="1" smtClean="0"/>
              <a:t>зар</a:t>
            </a:r>
            <a:r>
              <a:rPr lang="ru-RU" dirty="0" smtClean="0"/>
              <a:t>…</a:t>
            </a:r>
            <a:r>
              <a:rPr lang="ru-RU" dirty="0" err="1" smtClean="0"/>
              <a:t>сли</a:t>
            </a:r>
            <a:r>
              <a:rPr lang="ru-RU" dirty="0" smtClean="0"/>
              <a:t> </a:t>
            </a:r>
            <a:r>
              <a:rPr lang="ru-RU" dirty="0" smtClean="0"/>
              <a:t>и </a:t>
            </a:r>
            <a:r>
              <a:rPr lang="ru-RU" dirty="0" err="1" smtClean="0"/>
              <a:t>распол</a:t>
            </a:r>
            <a:r>
              <a:rPr lang="ru-RU" dirty="0" smtClean="0"/>
              <a:t>…</a:t>
            </a:r>
            <a:r>
              <a:rPr lang="ru-RU" dirty="0" err="1" smtClean="0"/>
              <a:t>жился</a:t>
            </a:r>
            <a:r>
              <a:rPr lang="ru-RU" dirty="0" smtClean="0"/>
              <a:t> </a:t>
            </a:r>
            <a:r>
              <a:rPr lang="ru-RU" dirty="0" smtClean="0"/>
              <a:t>на крохотной полянке. </a:t>
            </a:r>
            <a:r>
              <a:rPr lang="ru-RU" i="1" dirty="0" smtClean="0"/>
              <a:t>(В. Бурлак) </a:t>
            </a:r>
            <a:endParaRPr lang="ru-RU" i="1" dirty="0" smtClean="0"/>
          </a:p>
          <a:p>
            <a:r>
              <a:rPr lang="ru-RU" dirty="0" smtClean="0"/>
              <a:t>9</a:t>
            </a:r>
            <a:r>
              <a:rPr lang="ru-RU" dirty="0" smtClean="0"/>
              <a:t>) Снежные хлопья все </a:t>
            </a:r>
            <a:r>
              <a:rPr lang="ru-RU" dirty="0" smtClean="0"/>
              <a:t>р…</a:t>
            </a:r>
            <a:r>
              <a:rPr lang="ru-RU" dirty="0" err="1" smtClean="0"/>
              <a:t>сли</a:t>
            </a:r>
            <a:r>
              <a:rPr lang="ru-RU" dirty="0" smtClean="0"/>
              <a:t> </a:t>
            </a:r>
            <a:r>
              <a:rPr lang="ru-RU" dirty="0" smtClean="0"/>
              <a:t>и обратились в огромных белых кур. </a:t>
            </a:r>
            <a:r>
              <a:rPr lang="ru-RU" i="1" dirty="0" smtClean="0"/>
              <a:t>(Г. Андерсен) </a:t>
            </a:r>
            <a:endParaRPr lang="ru-RU" i="1" dirty="0" smtClean="0"/>
          </a:p>
          <a:p>
            <a:r>
              <a:rPr lang="ru-RU" dirty="0" smtClean="0"/>
              <a:t>10</a:t>
            </a:r>
            <a:r>
              <a:rPr lang="ru-RU" dirty="0" smtClean="0"/>
              <a:t>) В густой тени елового леса </a:t>
            </a:r>
            <a:r>
              <a:rPr lang="ru-RU" dirty="0" smtClean="0"/>
              <a:t>р…</a:t>
            </a:r>
            <a:r>
              <a:rPr lang="ru-RU" dirty="0" err="1" smtClean="0"/>
              <a:t>стут</a:t>
            </a:r>
            <a:r>
              <a:rPr lang="ru-RU" dirty="0" smtClean="0"/>
              <a:t> </a:t>
            </a:r>
            <a:r>
              <a:rPr lang="ru-RU" dirty="0" smtClean="0"/>
              <a:t>лишь немногие </a:t>
            </a:r>
            <a:r>
              <a:rPr lang="ru-RU" dirty="0" smtClean="0"/>
              <a:t>р…</a:t>
            </a:r>
            <a:r>
              <a:rPr lang="ru-RU" dirty="0" err="1" smtClean="0"/>
              <a:t>стения</a:t>
            </a:r>
            <a:r>
              <a:rPr lang="ru-RU" dirty="0" smtClean="0"/>
              <a:t>. </a:t>
            </a:r>
            <a:r>
              <a:rPr lang="ru-RU" i="1" dirty="0" smtClean="0"/>
              <a:t>(И. Соколов-Микитов)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</TotalTime>
  <Words>185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Тема урока Буквы о-а в корне –раст-,-ращ-, рос</vt:lpstr>
      <vt:lpstr>Словарная работа</vt:lpstr>
      <vt:lpstr>Проверяем!</vt:lpstr>
      <vt:lpstr>Выписать слова с чередующейся гласной в корне. </vt:lpstr>
      <vt:lpstr>Проверяем!</vt:lpstr>
      <vt:lpstr>Распределить слова в два столбика, объяснив графически выбор гласной а — о в корне. </vt:lpstr>
      <vt:lpstr>Проверяем!</vt:lpstr>
      <vt:lpstr>Выучим предложение. это слова - исключения</vt:lpstr>
      <vt:lpstr>Спишите предложения и выполните синтаксический разбор</vt:lpstr>
      <vt:lpstr>Самостоятельная работа с перфокартами</vt:lpstr>
    </vt:vector>
  </TitlesOfParts>
  <Company>Сош №1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 Буквы о-а в корне –раст-,-ращ-, рос</dc:title>
  <dc:creator>Сош №1</dc:creator>
  <cp:lastModifiedBy>Сош №1</cp:lastModifiedBy>
  <cp:revision>15</cp:revision>
  <dcterms:created xsi:type="dcterms:W3CDTF">2012-03-01T02:13:00Z</dcterms:created>
  <dcterms:modified xsi:type="dcterms:W3CDTF">2012-03-01T03:49:32Z</dcterms:modified>
</cp:coreProperties>
</file>