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7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52632" autoAdjust="0"/>
  </p:normalViewPr>
  <p:slideViewPr>
    <p:cSldViewPr>
      <p:cViewPr varScale="1">
        <p:scale>
          <a:sx n="51" d="100"/>
          <a:sy n="51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21FCA-1744-4FE5-9C77-D2B1D3C56BEF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0E911-D16A-4F47-A1E1-B37AB324F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Обработка и подсчет результатов реализованы с помощью</a:t>
            </a:r>
            <a:r>
              <a:rPr lang="ru-RU" baseline="0" dirty="0" smtClean="0"/>
              <a:t> макросов. Чтобы тренажер работал, необходимо разрешить </a:t>
            </a:r>
            <a:r>
              <a:rPr lang="en-US" baseline="0" dirty="0" smtClean="0"/>
              <a:t>PowerPoint </a:t>
            </a:r>
            <a:r>
              <a:rPr lang="ru-RU" baseline="0" dirty="0" smtClean="0"/>
              <a:t>запускать макросы с помощью соответствующих настроек. Тренажер следует всегда запускать с первого слайда.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Как заменить задание со словами на другое</a:t>
            </a:r>
          </a:p>
          <a:p>
            <a:r>
              <a:rPr lang="ru-RU" baseline="0" dirty="0" smtClean="0"/>
              <a:t>Обработка ответов не зависит от содержания текста на слайде; обработка ответа добавлена к щелчку по ответу (облаку и тексту на облаке). Поэтому вы можете менять текст задания и текст ответов, но помните, что  необходимо сохранить правильный и неправильный ответ за персонажем. Например, вы хотите настроить тренажер для английский слов; в этом случае на первом слайде у мальчика должен быть правильный ответ.</a:t>
            </a:r>
          </a:p>
          <a:p>
            <a:r>
              <a:rPr lang="ru-RU" baseline="0" dirty="0" smtClean="0"/>
              <a:t>Чтобы поменять логику обработки ответов, например, вам нужно, чтобы на первом слайде у мальчика был правильный ответ, а у девочки - неправильный, необходимо поменять макросы на облаках и текстах ответов, запускаемые по щелчку мыши. Чтобы заменить макрос, выделите объект (облако или текст ответа) и перейдите на вкладку Вставка -</a:t>
            </a:r>
            <a:r>
              <a:rPr lang="en-US" baseline="0" dirty="0" smtClean="0"/>
              <a:t>&gt; </a:t>
            </a:r>
            <a:r>
              <a:rPr lang="ru-RU" baseline="0" dirty="0" smtClean="0"/>
              <a:t>команда Действие. На вкладке «по щелчку мыши» в раскрывающемся списке «запуск макроса» выберите </a:t>
            </a:r>
            <a:r>
              <a:rPr lang="en-US" baseline="0" dirty="0" err="1" smtClean="0"/>
              <a:t>GreenApple</a:t>
            </a:r>
            <a:r>
              <a:rPr lang="en-US" baseline="0" dirty="0" smtClean="0"/>
              <a:t> </a:t>
            </a:r>
            <a:r>
              <a:rPr lang="ru-RU" baseline="0" dirty="0" smtClean="0"/>
              <a:t>для обработки правильного ответа и </a:t>
            </a:r>
            <a:r>
              <a:rPr lang="en-US" baseline="0" dirty="0" err="1" smtClean="0"/>
              <a:t>RedApple</a:t>
            </a:r>
            <a:r>
              <a:rPr lang="en-US" baseline="0" dirty="0" smtClean="0"/>
              <a:t> </a:t>
            </a:r>
            <a:r>
              <a:rPr lang="ru-RU" baseline="0" dirty="0" smtClean="0"/>
              <a:t>для обработки неверного ответа.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76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66"/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3601" y="87288"/>
            <a:ext cx="5619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7584" y="87288"/>
            <a:ext cx="561975" cy="533400"/>
          </a:xfrm>
          <a:prstGeom prst="rect">
            <a:avLst/>
          </a:prstGeom>
        </p:spPr>
      </p:pic>
      <p:pic>
        <p:nvPicPr>
          <p:cNvPr id="10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61600" y="86400"/>
            <a:ext cx="561975" cy="533400"/>
          </a:xfrm>
          <a:prstGeom prst="rect">
            <a:avLst/>
          </a:prstGeom>
        </p:spPr>
      </p:pic>
      <p:pic>
        <p:nvPicPr>
          <p:cNvPr id="11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95200" y="86400"/>
            <a:ext cx="561975" cy="533400"/>
          </a:xfrm>
          <a:prstGeom prst="rect">
            <a:avLst/>
          </a:prstGeom>
        </p:spPr>
      </p:pic>
      <p:pic>
        <p:nvPicPr>
          <p:cNvPr id="12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63200" y="86400"/>
            <a:ext cx="561975" cy="533400"/>
          </a:xfrm>
          <a:prstGeom prst="rect">
            <a:avLst/>
          </a:prstGeom>
        </p:spPr>
      </p:pic>
      <p:pic>
        <p:nvPicPr>
          <p:cNvPr id="13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29600" y="86400"/>
            <a:ext cx="561975" cy="533400"/>
          </a:xfrm>
          <a:prstGeom prst="rect">
            <a:avLst/>
          </a:prstGeom>
        </p:spPr>
      </p:pic>
      <p:pic>
        <p:nvPicPr>
          <p:cNvPr id="14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96000" y="86400"/>
            <a:ext cx="561975" cy="533400"/>
          </a:xfrm>
          <a:prstGeom prst="rect">
            <a:avLst/>
          </a:prstGeom>
        </p:spPr>
      </p:pic>
      <p:pic>
        <p:nvPicPr>
          <p:cNvPr id="15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62400" y="86400"/>
            <a:ext cx="561975" cy="533400"/>
          </a:xfrm>
          <a:prstGeom prst="rect">
            <a:avLst/>
          </a:prstGeom>
        </p:spPr>
      </p:pic>
      <p:pic>
        <p:nvPicPr>
          <p:cNvPr id="16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28800" y="86400"/>
            <a:ext cx="56197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4/16/2012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4/16/2012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192882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Знаки препинания в предложениях со словами и конструкциями, грамматически не связанными с членами предложения</a:t>
            </a:r>
            <a:br>
              <a:rPr lang="ru-RU" sz="2400" b="1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8168"/>
            <a:ext cx="6400800" cy="982960"/>
          </a:xfrm>
        </p:spPr>
        <p:txBody>
          <a:bodyPr>
            <a:normAutofit/>
          </a:bodyPr>
          <a:lstStyle/>
          <a:p>
            <a:r>
              <a:rPr lang="ru-RU" dirty="0" smtClean="0"/>
              <a:t>Урок русского языка</a:t>
            </a:r>
            <a:endParaRPr lang="en-US" dirty="0" smtClean="0"/>
          </a:p>
          <a:p>
            <a:r>
              <a:rPr lang="ru-RU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8 класс</a:t>
            </a:r>
            <a:endParaRPr lang="en-US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5357826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МОУ СОШ №15 </a:t>
            </a:r>
            <a:r>
              <a:rPr lang="ru-RU" dirty="0" err="1" smtClean="0">
                <a:solidFill>
                  <a:schemeClr val="bg1"/>
                </a:solidFill>
              </a:rPr>
              <a:t>х.Дыдымкин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 Василенко Ольга Олеговна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Готовимся к ЕГЭ!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7858180" cy="51260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А 22.  Знаки препинания в предложениях со словами и конструкциями, грамматически не связанными с членами предложения</a:t>
            </a:r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dirty="0" smtClean="0">
                <a:solidFill>
                  <a:schemeClr val="bg1"/>
                </a:solidFill>
              </a:rPr>
              <a:t>1.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    </a:t>
            </a:r>
            <a:r>
              <a:rPr lang="ru-RU" sz="2400" b="1" dirty="0" smtClean="0">
                <a:solidFill>
                  <a:srgbClr val="FFC000"/>
                </a:solidFill>
              </a:rPr>
              <a:t>Май (1) по словам старожилов (2) всегда был теплым в этих краях. Я думаю, что судить о достоинствах проекта (3) по словам дилетантов (4) никак нельзя.</a:t>
            </a:r>
            <a:endParaRPr lang="ru-RU" sz="2400" dirty="0" smtClean="0">
              <a:solidFill>
                <a:srgbClr val="FFC000"/>
              </a:solidFill>
            </a:endParaRPr>
          </a:p>
          <a:p>
            <a:pPr lvl="1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    1) 1, 2</a:t>
            </a:r>
          </a:p>
          <a:p>
            <a:pPr lvl="1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    2) 1, 2, 3, 4</a:t>
            </a:r>
          </a:p>
          <a:p>
            <a:pPr lvl="1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    3) 3, 4</a:t>
            </a:r>
          </a:p>
          <a:p>
            <a:pPr lvl="1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    4) 1, 3</a:t>
            </a:r>
            <a:endParaRPr lang="ru-RU" sz="3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7929618" cy="498317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bg1"/>
                </a:solidFill>
              </a:rPr>
              <a:t>2.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</a:t>
            </a:r>
            <a:r>
              <a:rPr lang="ru-RU" b="1" dirty="0" smtClean="0">
                <a:solidFill>
                  <a:srgbClr val="FFC000"/>
                </a:solidFill>
              </a:rPr>
              <a:t>Почему в </a:t>
            </a:r>
            <a:r>
              <a:rPr lang="en-US" b="1" dirty="0" smtClean="0">
                <a:solidFill>
                  <a:srgbClr val="FFC000"/>
                </a:solidFill>
              </a:rPr>
              <a:t>XIV</a:t>
            </a:r>
            <a:r>
              <a:rPr lang="ru-RU" b="1" dirty="0" smtClean="0">
                <a:solidFill>
                  <a:srgbClr val="FFC000"/>
                </a:solidFill>
              </a:rPr>
              <a:t> столетии (1) по данным историков (2) рос и хорошел Господин Великий Новгород? Во-первых (3) он вывозил в другие страны на продажу воск, сало, меха, а во-вторых (4) продавал великолепные изделия новгородских ремесленников.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2,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3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85818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bg1"/>
                </a:solidFill>
              </a:rPr>
              <a:t>3.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</a:t>
            </a:r>
            <a:r>
              <a:rPr lang="ru-RU" b="1" dirty="0" smtClean="0">
                <a:solidFill>
                  <a:srgbClr val="FFC000"/>
                </a:solidFill>
              </a:rPr>
              <a:t>О хозяйственности человека только (1) по словам соседей (2) судить нельзя. Она (3) по ее словам (4) не теряла надежды встретиться со мной.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2,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7858180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bg1"/>
                </a:solidFill>
              </a:rPr>
              <a:t>4.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        В полку (1) по словам капитана (2) был у него великолепный врач. Арсеньев понял (3) по словам проводника (4) что именно в этих местах начинается река </a:t>
            </a:r>
            <a:r>
              <a:rPr lang="ru-RU" b="1" dirty="0" err="1" smtClean="0">
                <a:solidFill>
                  <a:srgbClr val="FFC000"/>
                </a:solidFill>
              </a:rPr>
              <a:t>Лефу</a:t>
            </a:r>
            <a:r>
              <a:rPr lang="ru-RU" b="1" dirty="0" smtClean="0">
                <a:solidFill>
                  <a:srgbClr val="FFC000"/>
                </a:solidFill>
              </a:rPr>
              <a:t>.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7929618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5.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</a:t>
            </a:r>
            <a:r>
              <a:rPr lang="ru-RU" b="1" dirty="0" smtClean="0">
                <a:solidFill>
                  <a:srgbClr val="FFC000"/>
                </a:solidFill>
              </a:rPr>
              <a:t>Попал он (1) однако (2) к профессору Стравинскому не сразу (3) а побывав в другом месте. Однако (4) умные люди на то и умны, чтобы разбираться в запутанных вещах.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2,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2, 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7786742" cy="50546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bg1"/>
                </a:solidFill>
              </a:rPr>
              <a:t>6. В каком варианте ответа правильно указаны все цифры на месте которых в предложениях должны стоять запятые?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</a:t>
            </a:r>
            <a:r>
              <a:rPr lang="ru-RU" b="1" dirty="0" smtClean="0">
                <a:solidFill>
                  <a:srgbClr val="FFC000"/>
                </a:solidFill>
              </a:rPr>
              <a:t>Комната (1) казалась (2) мрачной. В середине сентября (3) казалось (4) вернулись погожие летние денечки.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2,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3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7929618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7.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</a:t>
            </a:r>
            <a:r>
              <a:rPr lang="ru-RU" b="1" dirty="0" smtClean="0">
                <a:solidFill>
                  <a:srgbClr val="FFC000"/>
                </a:solidFill>
              </a:rPr>
              <a:t>Толстые (1) напротив того (2) косились и пятились от дам. Щегольской экипаж остановился (3) напротив того (4) дома, откуда и доносилась музыка.</a:t>
            </a: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1) 1, 3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2) 1, 2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3) 3, 4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4) 1, 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7858180" cy="505461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bg1"/>
                </a:solidFill>
              </a:rPr>
              <a:t>8. В каком варианте ответа правильно указаны все цифры, на месте которых в предложениях должны стоять запятые?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</a:t>
            </a:r>
            <a:r>
              <a:rPr lang="ru-RU" b="1" dirty="0" smtClean="0">
                <a:solidFill>
                  <a:srgbClr val="FFC000"/>
                </a:solidFill>
              </a:rPr>
              <a:t>Июльский вечер был замечательный, он (1) словно (2) набросил тонкую полупрозрачную ткань на всё. И краски дня (3) казалось (4) слегка поблекли: облака медленно теряли отблески, речная гладь побледнела.</a:t>
            </a:r>
            <a:endParaRPr lang="ru-RU" dirty="0" smtClean="0">
              <a:solidFill>
                <a:srgbClr val="FFC000"/>
              </a:solidFill>
            </a:endParaRPr>
          </a:p>
          <a:p>
            <a:pPr lvl="2">
              <a:buNone/>
            </a:pPr>
            <a:r>
              <a:rPr lang="ru-RU" sz="3000" dirty="0" smtClean="0">
                <a:solidFill>
                  <a:schemeClr val="bg1"/>
                </a:solidFill>
              </a:rPr>
              <a:t>1)1, 2, 3, 4</a:t>
            </a:r>
          </a:p>
          <a:p>
            <a:pPr lvl="2">
              <a:buNone/>
            </a:pPr>
            <a:r>
              <a:rPr lang="ru-RU" sz="3000" dirty="0" smtClean="0">
                <a:solidFill>
                  <a:schemeClr val="bg1"/>
                </a:solidFill>
              </a:rPr>
              <a:t>2)3, 4</a:t>
            </a:r>
          </a:p>
          <a:p>
            <a:pPr lvl="2">
              <a:buNone/>
            </a:pPr>
            <a:r>
              <a:rPr lang="ru-RU" sz="3000" dirty="0" smtClean="0">
                <a:solidFill>
                  <a:schemeClr val="bg1"/>
                </a:solidFill>
              </a:rPr>
              <a:t>3)2</a:t>
            </a:r>
          </a:p>
          <a:p>
            <a:pPr lvl="2">
              <a:buNone/>
            </a:pPr>
            <a:r>
              <a:rPr lang="ru-RU" sz="3000" dirty="0" smtClean="0">
                <a:solidFill>
                  <a:schemeClr val="bg1"/>
                </a:solidFill>
              </a:rPr>
              <a:t>4)1, 3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Проверь себя!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214422"/>
            <a:ext cx="3429024" cy="452596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1;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1;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3;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2;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2;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3;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2;</a:t>
            </a:r>
          </a:p>
          <a:p>
            <a:pPr marL="514350" indent="-514350">
              <a:buClr>
                <a:schemeClr val="bg1"/>
              </a:buClr>
              <a:buAutoNum type="arabicParenR"/>
            </a:pPr>
            <a:r>
              <a:rPr lang="ru-RU" b="1" dirty="0" smtClean="0">
                <a:solidFill>
                  <a:srgbClr val="FFC000"/>
                </a:solidFill>
              </a:rPr>
              <a:t>2.</a:t>
            </a:r>
            <a:endParaRPr lang="ru-RU" b="1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Boy_think_tmpl_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2037"/>
            <a:ext cx="1607786" cy="4525963"/>
          </a:xfrm>
          <a:prstGeom prst="rect">
            <a:avLst/>
          </a:prstGeom>
        </p:spPr>
      </p:pic>
      <p:pic>
        <p:nvPicPr>
          <p:cNvPr id="5" name="Picture 4" descr="Girl_think_tmpl_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686050"/>
            <a:ext cx="1524000" cy="4171950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Вывод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chemeClr val="bg1"/>
                </a:solidFill>
              </a:rPr>
              <a:t>Вводные слова, словосочетания, предложения и обращения выделяются на письме, так как они не являются членами предложения и служат для привлечения внимания собеседника к сообщению или для оценки сообщения, называют того, к кому обращаются.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85818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FFC000"/>
                </a:solidFill>
              </a:rPr>
              <a:t>Цели: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обучающие: обобщить полученные знания по теме «Вводные слова, словосочетания и обращения»; подготовить к ЕГЭ;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развивающие: развивать орфографическую и пунктуационную зоркость, умение анализировать предложение;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воспитательные: вызывать интерес и уважение к русскому языку.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err="1" smtClean="0">
                <a:solidFill>
                  <a:srgbClr val="FFC000"/>
                </a:solidFill>
              </a:rPr>
              <a:t>Метапредмет</a:t>
            </a:r>
            <a:r>
              <a:rPr lang="ru-RU" b="1" dirty="0" smtClean="0">
                <a:solidFill>
                  <a:srgbClr val="FFC00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знак.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err="1" smtClean="0">
                <a:solidFill>
                  <a:srgbClr val="FFC000"/>
                </a:solidFill>
              </a:rPr>
              <a:t>Метатема</a:t>
            </a:r>
            <a:r>
              <a:rPr lang="ru-RU" b="1" dirty="0" smtClean="0">
                <a:solidFill>
                  <a:srgbClr val="FFC00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выделительные знаки препинания.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Домашнее задание: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chemeClr val="bg1"/>
                </a:solidFill>
              </a:rPr>
              <a:t>Упр. 463;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chemeClr val="bg1"/>
                </a:solidFill>
                <a:latin typeface="Calibri"/>
              </a:rPr>
              <a:t>§200-201;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chemeClr val="bg1"/>
                </a:solidFill>
                <a:latin typeface="Calibri"/>
              </a:rPr>
              <a:t>Подготовиться к диктанту</a:t>
            </a:r>
            <a:r>
              <a:rPr lang="ru-RU" dirty="0" smtClean="0">
                <a:latin typeface="Calibri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Рисунок 4" descr="C:\Documents and Settings\ольга\Local Settings\Temp\Rar$DI20.343\knigi-16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000504"/>
            <a:ext cx="1376680" cy="1667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Подведём итоги!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1"/>
            <a:ext cx="7643866" cy="4043378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b="1" i="1" dirty="0" smtClean="0">
                <a:solidFill>
                  <a:srgbClr val="EAEAEA"/>
                </a:solidFill>
                <a:latin typeface="Century Gothic" pitchFamily="34" charset="0"/>
              </a:rPr>
              <a:t>Выбери :</a:t>
            </a:r>
            <a:endParaRPr lang="ru-RU" b="1" dirty="0" smtClean="0">
              <a:solidFill>
                <a:srgbClr val="EAEAEA"/>
              </a:solidFill>
              <a:latin typeface="Century Gothic" pitchFamily="34" charset="0"/>
            </a:endParaRP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Превзошёл сам себя</a:t>
            </a: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Это ещё цветочки, а ягодки будут впереди</a:t>
            </a: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Не ударил лицом в грязь</a:t>
            </a: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Бил мимо цели</a:t>
            </a: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Язык плохо подвешен</a:t>
            </a:r>
          </a:p>
          <a:p>
            <a:pPr marL="609600" indent="-60960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FFC000"/>
                </a:solidFill>
                <a:latin typeface="Century Gothic" pitchFamily="34" charset="0"/>
              </a:rPr>
              <a:t>Из кожи вон лез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Знак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7858180" cy="49117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1.</a:t>
            </a:r>
            <a:r>
              <a:rPr lang="ru-RU" dirty="0" smtClean="0">
                <a:solidFill>
                  <a:schemeClr val="bg1"/>
                </a:solidFill>
              </a:rPr>
              <a:t> Пометка, изображение, предмет, которыми отмечается, обозначается что–</a:t>
            </a:r>
            <a:r>
              <a:rPr lang="ru-RU" dirty="0" err="1" smtClean="0">
                <a:solidFill>
                  <a:schemeClr val="bg1"/>
                </a:solidFill>
              </a:rPr>
              <a:t>нибудь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i="1" dirty="0" smtClean="0">
                <a:solidFill>
                  <a:schemeClr val="bg1"/>
                </a:solidFill>
              </a:rPr>
              <a:t>Условный знак. Дорожные знаки</a:t>
            </a:r>
            <a:r>
              <a:rPr lang="ru-RU" dirty="0" smtClean="0">
                <a:solidFill>
                  <a:schemeClr val="bg1"/>
                </a:solidFill>
              </a:rPr>
              <a:t> (на автомобильных дорогах, на улицах: информирующие об особенностях дороги, о правилах движения). </a:t>
            </a:r>
            <a:r>
              <a:rPr lang="ru-RU" i="1" dirty="0" smtClean="0">
                <a:solidFill>
                  <a:schemeClr val="bg1"/>
                </a:solidFill>
              </a:rPr>
              <a:t>Денежные знаки</a:t>
            </a:r>
            <a:r>
              <a:rPr lang="ru-RU" dirty="0" smtClean="0">
                <a:solidFill>
                  <a:schemeClr val="bg1"/>
                </a:solidFill>
              </a:rPr>
              <a:t> (то же, что деньги в 1 знач.).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2.</a:t>
            </a:r>
            <a:r>
              <a:rPr lang="ru-RU" dirty="0" smtClean="0">
                <a:solidFill>
                  <a:schemeClr val="bg1"/>
                </a:solidFill>
              </a:rPr>
              <a:t> Внешнее обнаружение, признак чего–</a:t>
            </a:r>
            <a:r>
              <a:rPr lang="ru-RU" dirty="0" err="1" smtClean="0">
                <a:solidFill>
                  <a:schemeClr val="bg1"/>
                </a:solidFill>
              </a:rPr>
              <a:t>нибудь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i="1" dirty="0" smtClean="0">
                <a:solidFill>
                  <a:schemeClr val="bg1"/>
                </a:solidFill>
              </a:rPr>
              <a:t>Знаки внимания. Молчание — знак согласия. Дурной знак</a:t>
            </a:r>
            <a:r>
              <a:rPr lang="ru-RU" dirty="0" smtClean="0">
                <a:solidFill>
                  <a:schemeClr val="bg1"/>
                </a:solidFill>
              </a:rPr>
              <a:t> (плохое предзнаменование).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3.</a:t>
            </a:r>
            <a:r>
              <a:rPr lang="ru-RU" dirty="0" smtClean="0">
                <a:solidFill>
                  <a:schemeClr val="bg1"/>
                </a:solidFill>
              </a:rPr>
              <a:t> Жест, движение которым сигнализируют, сообщают что–</a:t>
            </a:r>
            <a:r>
              <a:rPr lang="ru-RU" dirty="0" err="1" smtClean="0">
                <a:solidFill>
                  <a:schemeClr val="bg1"/>
                </a:solidFill>
              </a:rPr>
              <a:t>нибудь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i="1" dirty="0" smtClean="0">
                <a:solidFill>
                  <a:schemeClr val="bg1"/>
                </a:solidFill>
              </a:rPr>
              <a:t>Подавать знаки рукой.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            </a:t>
            </a:r>
            <a:r>
              <a:rPr lang="ru-RU" i="1" dirty="0" smtClean="0">
                <a:solidFill>
                  <a:srgbClr val="FFC000"/>
                </a:solidFill>
              </a:rPr>
              <a:t>(Из Толкового словаря С.И.Ожегова)</a:t>
            </a:r>
            <a:endParaRPr lang="ru-RU" dirty="0" smtClean="0">
              <a:solidFill>
                <a:srgbClr val="FFC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Игра «Крестики-нолики»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 «Правописание  -</a:t>
            </a:r>
            <a:r>
              <a:rPr lang="ru-RU" sz="2800" b="1" dirty="0" err="1" smtClean="0">
                <a:solidFill>
                  <a:srgbClr val="FFC000"/>
                </a:solidFill>
              </a:rPr>
              <a:t>н</a:t>
            </a:r>
            <a:r>
              <a:rPr lang="ru-RU" sz="2800" b="1" dirty="0" smtClean="0">
                <a:solidFill>
                  <a:srgbClr val="FFC000"/>
                </a:solidFill>
              </a:rPr>
              <a:t>-/-</a:t>
            </a:r>
            <a:r>
              <a:rPr lang="ru-RU" sz="2800" b="1" dirty="0" err="1" smtClean="0">
                <a:solidFill>
                  <a:srgbClr val="FFC000"/>
                </a:solidFill>
              </a:rPr>
              <a:t>нн</a:t>
            </a:r>
            <a:r>
              <a:rPr lang="ru-RU" sz="2800" b="1" dirty="0" smtClean="0">
                <a:solidFill>
                  <a:srgbClr val="FFC000"/>
                </a:solidFill>
              </a:rPr>
              <a:t>-  в суффиксах причастий»</a:t>
            </a:r>
          </a:p>
          <a:p>
            <a:pPr>
              <a:buNone/>
            </a:pPr>
            <a:endParaRPr lang="ru-RU" sz="2800" b="1" dirty="0" smtClean="0">
              <a:solidFill>
                <a:srgbClr val="FFC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714620"/>
            <a:ext cx="3929090" cy="30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Содержимое 3" descr="Boy_think_tmpl_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32037"/>
            <a:ext cx="1607786" cy="4525963"/>
          </a:xfrm>
          <a:prstGeom prst="rect">
            <a:avLst/>
          </a:prstGeom>
        </p:spPr>
      </p:pic>
      <p:pic>
        <p:nvPicPr>
          <p:cNvPr id="7" name="Picture 4" descr="Girl_think_tmpl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686050"/>
            <a:ext cx="1524000" cy="4171950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28860" y="178592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«Х» - -</a:t>
            </a:r>
            <a:r>
              <a:rPr lang="ru-RU" sz="2800" b="1" dirty="0" err="1" smtClean="0">
                <a:solidFill>
                  <a:schemeClr val="bg1"/>
                </a:solidFill>
              </a:rPr>
              <a:t>нн</a:t>
            </a:r>
            <a:r>
              <a:rPr lang="ru-RU" sz="2800" b="1" dirty="0" smtClean="0">
                <a:solidFill>
                  <a:schemeClr val="bg1"/>
                </a:solidFill>
              </a:rPr>
              <a:t>-                    «0» - -</a:t>
            </a:r>
            <a:r>
              <a:rPr lang="ru-RU" sz="2800" b="1" dirty="0" err="1" smtClean="0">
                <a:solidFill>
                  <a:schemeClr val="bg1"/>
                </a:solidFill>
              </a:rPr>
              <a:t>н</a:t>
            </a:r>
            <a:r>
              <a:rPr lang="ru-RU" sz="2800" b="1" dirty="0" smtClean="0">
                <a:solidFill>
                  <a:schemeClr val="bg1"/>
                </a:solidFill>
              </a:rPr>
              <a:t>-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Выделительные знаки препинания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7972452" cy="48403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Выделительные знаки препинания служат для обозначения границ тех смысловых отрезков, которые осложняют простое предложение.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Выделительными знаками препинания являются запятая (две запятые); тире (два тире); восклицательный знак; скобки двойные; двоеточие и тире, употребляемые вместе; кавычки двойные.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Выбор выделительных знаков препинания определяется синтаксическими, смысловыми и интонационными условиями.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Прочитайте предложения .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Определите, чем являются выделенные слова.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786742" cy="4857784"/>
          </a:xfrm>
        </p:spPr>
        <p:txBody>
          <a:bodyPr>
            <a:normAutofit fontScale="70000" lnSpcReduction="20000"/>
          </a:bodyPr>
          <a:lstStyle/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Зима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говорят</a:t>
            </a:r>
            <a:r>
              <a:rPr lang="ru-RU" b="1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в этом году будет холодная. – О случившимся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говорят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по-разному.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Это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казалось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странным. – Глазами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кажется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хотел бы всех он съесть.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Работа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может быть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закончена в срок. – Читателю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может быть 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уже наскучили мои записки.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Старуха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очевидно</a:t>
            </a:r>
            <a:r>
              <a:rPr lang="ru-RU" b="1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часто рассказывала о горящем сердце </a:t>
            </a:r>
            <a:r>
              <a:rPr lang="ru-RU" i="1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Данко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. – Недовольство его было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очевидно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Итак</a:t>
            </a:r>
            <a:r>
              <a:rPr lang="ru-RU" b="1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я жил в Одессе. – Мы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и так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уже опаздывали на вокзал.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Ты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главное</a:t>
            </a:r>
            <a:r>
              <a:rPr lang="ru-RU" b="1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не пугайся. –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Главное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в человеке – честность.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К сожалению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его примешивалась обида. –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К  сожалению</a:t>
            </a:r>
            <a:r>
              <a:rPr lang="ru-RU" b="1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дорогу нам преградил  разлившийся ручей.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600"/>
              </a:spcBef>
              <a:buFont typeface="+mj-lt"/>
              <a:buAutoNum type="arabicParenR"/>
            </a:pP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Дельный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что и говорить 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был старик тот самый. – Счастлив он был так  </a:t>
            </a:r>
            <a:r>
              <a:rPr lang="ru-RU" b="1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что и говорить</a:t>
            </a:r>
            <a:r>
              <a:rPr lang="ru-RU" i="1" dirty="0" smtClean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нечего.</a:t>
            </a:r>
            <a:endParaRPr lang="ru-RU" sz="3600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6215082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Знаки препинания не расставлены.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«Сказано – сделано»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7786742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FFC000"/>
                </a:solidFill>
              </a:rPr>
              <a:t>Задание.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Подберите такие предложения, в которых обращение будет стоять: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а) вне предложения;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б) в начале предложения</a:t>
            </a:r>
            <a:r>
              <a:rPr lang="ru-RU" i="1" dirty="0" smtClean="0">
                <a:solidFill>
                  <a:schemeClr val="bg1"/>
                </a:solidFill>
              </a:rPr>
              <a:t>;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в) 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середине предложения;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г) в конце предложения.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Girl_think_tmpl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686050"/>
            <a:ext cx="1524000" cy="417195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4786322"/>
            <a:ext cx="4498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ФИЗМИНУТКА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И мы сохраним тебя, русская речь,</a:t>
            </a:r>
          </a:p>
          <a:p>
            <a:pPr lvl="2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Великое русское слово.</a:t>
            </a:r>
          </a:p>
          <a:p>
            <a:pPr lvl="2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Свободным и чистым тебя пронесём,</a:t>
            </a:r>
          </a:p>
          <a:p>
            <a:pPr lvl="2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И внукам дадим, и от плена спасём</a:t>
            </a:r>
          </a:p>
          <a:p>
            <a:pPr lvl="6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Навеки!</a:t>
            </a:r>
          </a:p>
          <a:p>
            <a:pPr lvl="8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                      (А.А.Ахматова)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4572008"/>
            <a:ext cx="6643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>
                <a:solidFill>
                  <a:srgbClr val="FFC000"/>
                </a:solidFill>
              </a:rPr>
              <a:t>Какова главная мысль текста?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rgbClr val="FFC000"/>
                </a:solidFill>
              </a:rPr>
              <a:t>Запишите, объясняя знаки препинания.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rgbClr val="FFC000"/>
                </a:solidFill>
              </a:rPr>
              <a:t>Составьте схему  предложения с обращением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Слуховой диктант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5" name="Содержимое 3" descr="Boy_think_tmpl_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2037"/>
            <a:ext cx="1607786" cy="4525963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C:\Documents and Settings\ольга\Мои документы\Мои рисунки\2\2 006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285860"/>
            <a:ext cx="4138625" cy="3719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S_RU_RU_Ed_11_SpelTraining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1512</Words>
  <PresentationFormat>Экран (4:3)</PresentationFormat>
  <Paragraphs>149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MS_RU_RU_Ed_11_SpelTraining_2007v_Russia</vt:lpstr>
      <vt:lpstr>Знаки препинания в предложениях со словами и конструкциями, грамматически не связанными с членами предложения </vt:lpstr>
      <vt:lpstr>Слайд 2</vt:lpstr>
      <vt:lpstr>Знак</vt:lpstr>
      <vt:lpstr>Игра «Крестики-нолики»</vt:lpstr>
      <vt:lpstr>Выделительные знаки препинания</vt:lpstr>
      <vt:lpstr>Прочитайте предложения .  Определите, чем являются выделенные слова.</vt:lpstr>
      <vt:lpstr>«Сказано – сделано»</vt:lpstr>
      <vt:lpstr>Слайд 8</vt:lpstr>
      <vt:lpstr>Слуховой диктант</vt:lpstr>
      <vt:lpstr>Готовимся к ЕГЭ!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Проверь себя!</vt:lpstr>
      <vt:lpstr>Вывод</vt:lpstr>
      <vt:lpstr>Домашнее задание: </vt:lpstr>
      <vt:lpstr>Подведём итоги!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Вводные слова, словосочетания и обращения в предложении</dc:title>
  <cp:lastModifiedBy>василенко ольга олеговна</cp:lastModifiedBy>
  <cp:revision>23</cp:revision>
  <dcterms:modified xsi:type="dcterms:W3CDTF">2012-04-17T20:02:39Z</dcterms:modified>
</cp:coreProperties>
</file>