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5661248"/>
            <a:ext cx="4536504" cy="864096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Урок русского языка в 4 классе В</a:t>
            </a:r>
          </a:p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Учитель Попкова Т.В.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988840"/>
            <a:ext cx="7175351" cy="2936617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6600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  <a:t> и </a:t>
            </a:r>
            <a:r>
              <a:rPr lang="en-US" sz="6600" dirty="0" smtClean="0">
                <a:solidFill>
                  <a:schemeClr val="accent4">
                    <a:lumMod val="50000"/>
                  </a:schemeClr>
                </a:solidFill>
              </a:rPr>
              <a:t>II</a:t>
            </a:r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b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  <a:t>спряжение глаголов</a:t>
            </a:r>
            <a:endParaRPr lang="ru-RU" sz="6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18"/>
            <a:ext cx="4238183" cy="5505793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ru-RU" sz="12800" i="1" dirty="0">
                <a:solidFill>
                  <a:schemeClr val="accent4">
                    <a:lumMod val="50000"/>
                  </a:schemeClr>
                </a:solidFill>
              </a:rPr>
              <a:t>Что  без  меня  предметы?</a:t>
            </a:r>
          </a:p>
          <a:p>
            <a:pPr marL="45720" indent="0">
              <a:buNone/>
            </a:pPr>
            <a:r>
              <a:rPr lang="ru-RU" sz="12800" i="1" dirty="0">
                <a:solidFill>
                  <a:schemeClr val="accent4">
                    <a:lumMod val="50000"/>
                  </a:schemeClr>
                </a:solidFill>
              </a:rPr>
              <a:t>Лишь  названья.</a:t>
            </a:r>
          </a:p>
          <a:p>
            <a:pPr marL="45720" indent="0">
              <a:buNone/>
            </a:pPr>
            <a:r>
              <a:rPr lang="ru-RU" sz="12800" i="1" dirty="0">
                <a:solidFill>
                  <a:schemeClr val="accent4">
                    <a:lumMod val="50000"/>
                  </a:schemeClr>
                </a:solidFill>
              </a:rPr>
              <a:t>А  я  приду –</a:t>
            </a:r>
          </a:p>
          <a:p>
            <a:pPr marL="45720" indent="0">
              <a:buNone/>
            </a:pPr>
            <a:r>
              <a:rPr lang="ru-RU" sz="12800" i="1" dirty="0">
                <a:solidFill>
                  <a:schemeClr val="accent4">
                    <a:lumMod val="50000"/>
                  </a:schemeClr>
                </a:solidFill>
              </a:rPr>
              <a:t>Всё  в  действие  придёт.</a:t>
            </a:r>
          </a:p>
          <a:p>
            <a:pPr marL="45720" indent="0">
              <a:buNone/>
            </a:pPr>
            <a:r>
              <a:rPr lang="ru-RU" sz="12800" i="1" dirty="0">
                <a:solidFill>
                  <a:schemeClr val="accent4">
                    <a:lumMod val="50000"/>
                  </a:schemeClr>
                </a:solidFill>
              </a:rPr>
              <a:t>Летит  ракета.</a:t>
            </a:r>
          </a:p>
          <a:p>
            <a:pPr marL="45720" indent="0">
              <a:buNone/>
            </a:pPr>
            <a:r>
              <a:rPr lang="ru-RU" sz="12800" i="1" dirty="0">
                <a:solidFill>
                  <a:schemeClr val="accent4">
                    <a:lumMod val="50000"/>
                  </a:schemeClr>
                </a:solidFill>
              </a:rPr>
              <a:t>Люди  строят  здания.</a:t>
            </a:r>
          </a:p>
          <a:p>
            <a:pPr marL="45720" indent="0">
              <a:buNone/>
            </a:pPr>
            <a:r>
              <a:rPr lang="ru-RU" sz="12800" i="1" dirty="0">
                <a:solidFill>
                  <a:schemeClr val="accent4">
                    <a:lumMod val="50000"/>
                  </a:schemeClr>
                </a:solidFill>
              </a:rPr>
              <a:t>Цветут  сады.</a:t>
            </a:r>
          </a:p>
          <a:p>
            <a:pPr marL="45720" indent="0">
              <a:buNone/>
            </a:pPr>
            <a:r>
              <a:rPr lang="ru-RU" sz="12800" i="1" dirty="0">
                <a:solidFill>
                  <a:schemeClr val="accent4">
                    <a:lumMod val="50000"/>
                  </a:schemeClr>
                </a:solidFill>
              </a:rPr>
              <a:t>И  хлеб  в  полях  растёт.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6631"/>
            <a:ext cx="4405935" cy="6625721"/>
          </a:xfrm>
        </p:spPr>
      </p:pic>
    </p:spTree>
    <p:extLst>
      <p:ext uri="{BB962C8B-B14F-4D97-AF65-F5344CB8AC3E}">
        <p14:creationId xmlns:p14="http://schemas.microsoft.com/office/powerpoint/2010/main" val="41753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790151"/>
            <a:ext cx="68407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такое глагол?</a:t>
            </a:r>
          </a:p>
          <a:p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Какова </a:t>
            </a:r>
            <a:r>
              <a:rPr lang="ru-RU" sz="40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роль глаголов в тексте, предложении?</a:t>
            </a:r>
          </a:p>
          <a:p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</a:t>
            </a:r>
            <a:r>
              <a:rPr lang="ru-RU" sz="40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такое неопределённая </a:t>
            </a:r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форма глагола?</a:t>
            </a:r>
            <a:endParaRPr lang="ru-RU" sz="4000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40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изменяются глаголы?</a:t>
            </a:r>
          </a:p>
          <a:p>
            <a:pPr algn="just"/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</a:t>
            </a:r>
            <a:r>
              <a:rPr lang="ru-RU" sz="40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такое спряжение</a:t>
            </a:r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4000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6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20112"/>
            <a:ext cx="6120680" cy="347472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4400" b="1" i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Ед.ч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л. 	-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у(ю)</a:t>
            </a:r>
          </a:p>
          <a:p>
            <a:pPr marL="45720" indent="0" algn="just"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   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2л. 	- </a:t>
            </a:r>
            <a:r>
              <a:rPr lang="ru-RU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шь (</a:t>
            </a:r>
            <a:r>
              <a:rPr lang="ru-RU" sz="4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</a:t>
            </a:r>
            <a:r>
              <a:rPr lang="ru-RU" sz="44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шь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" indent="0" algn="just"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   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3л.	- </a:t>
            </a:r>
            <a:r>
              <a:rPr lang="ru-RU" sz="4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44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4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</a:t>
            </a:r>
            <a:r>
              <a:rPr lang="ru-RU" sz="44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" indent="0" algn="just">
              <a:buNone/>
            </a:pPr>
            <a:r>
              <a:rPr lang="ru-RU" sz="4400" b="1" i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Мн.ч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1л.	- </a:t>
            </a:r>
            <a:r>
              <a:rPr lang="ru-RU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 (</a:t>
            </a:r>
            <a:r>
              <a:rPr lang="ru-RU" sz="4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</a:t>
            </a:r>
            <a:r>
              <a:rPr lang="ru-RU" sz="44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" indent="0" algn="just"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2л. - </a:t>
            </a:r>
            <a:r>
              <a:rPr lang="ru-RU" sz="4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44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4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</a:t>
            </a:r>
            <a:r>
              <a:rPr lang="ru-RU" sz="44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" indent="0" algn="just"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3л.	-</a:t>
            </a:r>
            <a:r>
              <a:rPr lang="ru-RU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44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4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т)</a:t>
            </a:r>
            <a:endParaRPr lang="ru-RU" sz="4400" b="1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6632"/>
            <a:ext cx="228871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4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24744"/>
            <a:ext cx="65527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r>
              <a:rPr lang="ru-RU" sz="4400" b="1" i="1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Ед.ч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4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л. </a:t>
            </a:r>
            <a:r>
              <a:rPr lang="ru-RU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4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у(ю)</a:t>
            </a:r>
          </a:p>
          <a:p>
            <a:pPr marL="45720" indent="0" algn="just">
              <a:buNone/>
            </a:pPr>
            <a:r>
              <a:rPr lang="ru-RU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   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2л. 	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ru-RU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шь</a:t>
            </a:r>
          </a:p>
          <a:p>
            <a:pPr marL="45720" indent="0" algn="just">
              <a:buNone/>
            </a:pPr>
            <a:r>
              <a:rPr lang="ru-RU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   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3л.	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ru-RU" sz="4400" b="1" i="1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44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4400" b="1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4400" b="1" i="1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Мн.ч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1л.	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ru-RU" sz="4400" b="1" i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4400" b="1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2л. 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ru-RU" sz="4400" b="1" i="1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44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</a:t>
            </a:r>
            <a:endParaRPr lang="ru-RU" sz="4400" b="1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3л.	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ru-RU" sz="44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4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44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44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44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379084"/>
            <a:ext cx="2272680" cy="322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7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52565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 русском языке два спряжения глаголов. Одни глаголы изменяются по </a:t>
            </a:r>
            <a:r>
              <a:rPr lang="ru-RU" sz="3200" i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лицам и числам</a:t>
            </a:r>
            <a:r>
              <a:rPr lang="ru-RU" sz="32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первому </a:t>
            </a:r>
            <a:r>
              <a:rPr lang="ru-RU" sz="32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спряжению, а другие – по </a:t>
            </a:r>
            <a:r>
              <a:rPr lang="ru-RU" sz="3200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второму</a:t>
            </a:r>
            <a:r>
              <a:rPr lang="ru-RU" sz="32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3" name="Picture 6" descr="Imag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340" y="1196752"/>
            <a:ext cx="3876069" cy="53285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5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043608" y="731838"/>
            <a:ext cx="3456384" cy="639762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sz="3800" i="1" u="sng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ru-RU" sz="3800" i="1" u="sng" dirty="0" smtClean="0">
                <a:solidFill>
                  <a:schemeClr val="accent6">
                    <a:lumMod val="75000"/>
                  </a:schemeClr>
                </a:solidFill>
              </a:rPr>
              <a:t> спряжение </a:t>
            </a:r>
            <a:endParaRPr lang="ru-RU" sz="3800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179512" y="1400174"/>
            <a:ext cx="4680520" cy="4477097"/>
          </a:xfrm>
        </p:spPr>
        <p:txBody>
          <a:bodyPr>
            <a:noAutofit/>
          </a:bodyPr>
          <a:lstStyle/>
          <a:p>
            <a:pPr marL="36000" indent="0" algn="just">
              <a:spcBef>
                <a:spcPts val="600"/>
              </a:spcBef>
              <a:buNone/>
            </a:pPr>
            <a:r>
              <a:rPr lang="ru-RU" sz="3200" b="1" i="1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Ед.ч</a:t>
            </a: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л. 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у(ю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6000" indent="0" algn="just">
              <a:spcBef>
                <a:spcPts val="600"/>
              </a:spcBef>
              <a:buNone/>
            </a:pPr>
            <a:r>
              <a:rPr lang="ru-RU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2л.	   - 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шь 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шь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6000" indent="0" algn="just">
              <a:spcBef>
                <a:spcPts val="600"/>
              </a:spcBef>
              <a:buNone/>
            </a:pPr>
            <a:r>
              <a:rPr lang="ru-RU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3л.    - </a:t>
            </a:r>
            <a:r>
              <a:rPr lang="ru-RU" sz="3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32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6000" indent="0" algn="just">
              <a:spcBef>
                <a:spcPts val="600"/>
              </a:spcBef>
              <a:buNone/>
            </a:pPr>
            <a:r>
              <a:rPr lang="ru-RU" sz="3200" b="1" i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Мн.ч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1л</a:t>
            </a: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	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- </a:t>
            </a:r>
            <a:r>
              <a:rPr lang="ru-RU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 (</a:t>
            </a:r>
            <a:r>
              <a:rPr lang="ru-RU" sz="32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6000" indent="0" algn="just">
              <a:spcBef>
                <a:spcPts val="600"/>
              </a:spcBef>
              <a:buNone/>
            </a:pPr>
            <a:r>
              <a:rPr lang="ru-RU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2л</a:t>
            </a: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- </a:t>
            </a:r>
            <a:r>
              <a:rPr lang="ru-RU" sz="32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32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6000" indent="0" algn="just">
              <a:spcBef>
                <a:spcPts val="600"/>
              </a:spcBef>
              <a:buNone/>
            </a:pPr>
            <a:r>
              <a:rPr lang="ru-RU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3л</a:t>
            </a: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	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-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4294967295"/>
          </p:nvPr>
        </p:nvSpPr>
        <p:spPr>
          <a:xfrm>
            <a:off x="5795963" y="731838"/>
            <a:ext cx="3096517" cy="63976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800" i="1" u="sng" dirty="0" smtClean="0">
                <a:solidFill>
                  <a:schemeClr val="accent6">
                    <a:lumMod val="75000"/>
                  </a:schemeClr>
                </a:solidFill>
              </a:rPr>
              <a:t>II</a:t>
            </a:r>
            <a:r>
              <a:rPr lang="ru-RU" sz="3800" i="1" u="sng" dirty="0" smtClean="0">
                <a:solidFill>
                  <a:schemeClr val="accent6">
                    <a:lumMod val="75000"/>
                  </a:schemeClr>
                </a:solidFill>
              </a:rPr>
              <a:t> спряжение</a:t>
            </a:r>
            <a:endParaRPr lang="ru-RU" sz="3800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4644008" y="1398588"/>
            <a:ext cx="3816424" cy="4694708"/>
          </a:xfrm>
        </p:spPr>
        <p:txBody>
          <a:bodyPr>
            <a:noAutofit/>
          </a:bodyPr>
          <a:lstStyle/>
          <a:p>
            <a:pPr marL="1800000" lvl="5" indent="0">
              <a:spcBef>
                <a:spcPts val="600"/>
              </a:spcBef>
              <a:buNone/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у(ю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800000" lvl="5" indent="0">
              <a:spcBef>
                <a:spcPts val="600"/>
              </a:spcBef>
              <a:buNone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шь</a:t>
            </a:r>
          </a:p>
          <a:p>
            <a:pPr marL="1800000" lvl="5" indent="0">
              <a:spcBef>
                <a:spcPts val="600"/>
              </a:spcBef>
              <a:buNone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b="1" i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800000" lvl="5" indent="0">
              <a:spcBef>
                <a:spcPts val="600"/>
              </a:spcBef>
              <a:buNone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b="1" i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</a:p>
          <a:p>
            <a:pPr marL="1800000" lvl="5" indent="0">
              <a:spcBef>
                <a:spcPts val="600"/>
              </a:spcBef>
              <a:buNone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b="1" i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800000" lvl="5" indent="0">
              <a:spcBef>
                <a:spcPts val="600"/>
              </a:spcBef>
              <a:buNone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32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1544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2493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глаголов одного и того же спряжения ударные и безударные окончания 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одинаковые.</a:t>
            </a:r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	</a:t>
            </a:r>
          </a:p>
          <a:p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Спряжение </a:t>
            </a:r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глаголов с ударными окончаниями определяют </a:t>
            </a: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окончанию.</a:t>
            </a:r>
          </a:p>
          <a:p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Глаголы </a:t>
            </a:r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 спряжения легко отличить от глаголов II  спряжения только тогда, когда их личные окончания находятся </a:t>
            </a: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 ударением .</a:t>
            </a:r>
          </a:p>
        </p:txBody>
      </p:sp>
    </p:spTree>
    <p:extLst>
      <p:ext uri="{BB962C8B-B14F-4D97-AF65-F5344CB8AC3E}">
        <p14:creationId xmlns:p14="http://schemas.microsoft.com/office/powerpoint/2010/main" val="155580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1" y="476672"/>
            <a:ext cx="8820025" cy="590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98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4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139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I и II  спряжение глаголов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и II  спряжение глаголов</dc:title>
  <cp:lastModifiedBy>Admin</cp:lastModifiedBy>
  <cp:revision>9</cp:revision>
  <dcterms:modified xsi:type="dcterms:W3CDTF">2012-04-13T07:24:41Z</dcterms:modified>
</cp:coreProperties>
</file>