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546970-55A1-4137-BECA-003D049FE58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58D4EB-EF8C-4C42-8EC0-A616EAFD1D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Тропы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Стилистические фигуры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25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Стилистические фигуры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038600" cy="503001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/>
              <a:t>АССОНАНС</a:t>
            </a:r>
            <a:r>
              <a:rPr lang="ru-RU" dirty="0"/>
              <a:t> (франц. </a:t>
            </a:r>
            <a:r>
              <a:rPr lang="ru-RU" dirty="0" err="1"/>
              <a:t>assonance</a:t>
            </a:r>
            <a:r>
              <a:rPr lang="ru-RU" dirty="0"/>
              <a:t> - созвучие или откликаюсь)  -  повторение в строке, строфе или фразе однородных гласных звуков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b="1" dirty="0"/>
              <a:t>АЛЛИТЕРАЦИЯ (ЗВУКОПИСЬ) </a:t>
            </a:r>
            <a:r>
              <a:rPr lang="ru-RU" dirty="0"/>
              <a:t> (лат. </a:t>
            </a:r>
            <a:r>
              <a:rPr lang="ru-RU" dirty="0" err="1"/>
              <a:t>ad</a:t>
            </a:r>
            <a:r>
              <a:rPr lang="ru-RU" dirty="0"/>
              <a:t> - к, при и </a:t>
            </a:r>
            <a:r>
              <a:rPr lang="ru-RU" dirty="0" err="1"/>
              <a:t>littera</a:t>
            </a:r>
            <a:r>
              <a:rPr lang="ru-RU" dirty="0"/>
              <a:t> - буква) -  повторение однородных согласных, придающее стиху особую интонационную выразительность.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038600" cy="5102027"/>
          </a:xfrm>
        </p:spPr>
        <p:txBody>
          <a:bodyPr>
            <a:normAutofit/>
          </a:bodyPr>
          <a:lstStyle/>
          <a:p>
            <a:r>
              <a:rPr lang="ru-RU" b="1" i="1" dirty="0"/>
              <a:t>У</a:t>
            </a:r>
            <a:r>
              <a:rPr lang="ru-RU" i="1" dirty="0"/>
              <a:t> наших </a:t>
            </a:r>
            <a:r>
              <a:rPr lang="ru-RU" b="1" i="1" dirty="0"/>
              <a:t>у</a:t>
            </a:r>
            <a:r>
              <a:rPr lang="ru-RU" i="1" dirty="0"/>
              <a:t>шки на мак</a:t>
            </a:r>
            <a:r>
              <a:rPr lang="ru-RU" b="1" i="1" dirty="0"/>
              <a:t>у</a:t>
            </a:r>
            <a:r>
              <a:rPr lang="ru-RU" i="1" dirty="0"/>
              <a:t>шке!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Ч</a:t>
            </a:r>
            <a:r>
              <a:rPr lang="ru-RU" b="1" i="1" dirty="0"/>
              <a:t>у</a:t>
            </a:r>
            <a:r>
              <a:rPr lang="ru-RU" i="1" dirty="0"/>
              <a:t>ть </a:t>
            </a:r>
            <a:r>
              <a:rPr lang="ru-RU" b="1" i="1" dirty="0"/>
              <a:t>у</a:t>
            </a:r>
            <a:r>
              <a:rPr lang="ru-RU" i="1" dirty="0"/>
              <a:t>тро осветило п</a:t>
            </a:r>
            <a:r>
              <a:rPr lang="ru-RU" b="1" i="1" dirty="0"/>
              <a:t>у</a:t>
            </a:r>
            <a:r>
              <a:rPr lang="ru-RU" i="1" dirty="0"/>
              <a:t>шки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И леса синие верх</a:t>
            </a:r>
            <a:r>
              <a:rPr lang="ru-RU" b="1" i="1" dirty="0"/>
              <a:t>у</a:t>
            </a:r>
            <a:r>
              <a:rPr lang="ru-RU" i="1" dirty="0"/>
              <a:t>шки -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Франц</a:t>
            </a:r>
            <a:r>
              <a:rPr lang="ru-RU" b="1" i="1" dirty="0" smtClean="0"/>
              <a:t>у</a:t>
            </a:r>
            <a:r>
              <a:rPr lang="ru-RU" i="1" dirty="0" smtClean="0"/>
              <a:t>зы </a:t>
            </a:r>
            <a:r>
              <a:rPr lang="ru-RU" i="1" dirty="0"/>
              <a:t>т</a:t>
            </a:r>
            <a:r>
              <a:rPr lang="ru-RU" b="1" i="1" dirty="0"/>
              <a:t>у</a:t>
            </a:r>
            <a:r>
              <a:rPr lang="ru-RU" i="1" dirty="0"/>
              <a:t>т как </a:t>
            </a:r>
            <a:r>
              <a:rPr lang="ru-RU" i="1" dirty="0" smtClean="0"/>
              <a:t>т</a:t>
            </a:r>
            <a:r>
              <a:rPr lang="ru-RU" b="1" i="1" dirty="0" smtClean="0"/>
              <a:t>у</a:t>
            </a:r>
            <a:r>
              <a:rPr lang="ru-RU" i="1" dirty="0" smtClean="0"/>
              <a:t>т.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(Бородино)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b="1" i="1" dirty="0"/>
              <a:t>В</a:t>
            </a:r>
            <a:r>
              <a:rPr lang="ru-RU" i="1" dirty="0"/>
              <a:t>ечер. </a:t>
            </a:r>
            <a:r>
              <a:rPr lang="ru-RU" b="1" i="1" dirty="0"/>
              <a:t>В</a:t>
            </a:r>
            <a:r>
              <a:rPr lang="ru-RU" i="1" dirty="0"/>
              <a:t>зморье. </a:t>
            </a:r>
            <a:r>
              <a:rPr lang="ru-RU" b="1" i="1" dirty="0" smtClean="0"/>
              <a:t>В</a:t>
            </a:r>
            <a:r>
              <a:rPr lang="ru-RU" i="1" dirty="0" smtClean="0"/>
              <a:t>здохи ветра</a:t>
            </a:r>
            <a:r>
              <a:rPr lang="ru-RU" i="1" dirty="0"/>
              <a:t>.</a:t>
            </a:r>
          </a:p>
          <a:p>
            <a:r>
              <a:rPr lang="ru-RU" b="1" i="1" dirty="0" smtClean="0"/>
              <a:t>В</a:t>
            </a:r>
            <a:r>
              <a:rPr lang="ru-RU" i="1" dirty="0" smtClean="0"/>
              <a:t>еличавый </a:t>
            </a:r>
            <a:r>
              <a:rPr lang="ru-RU" b="1" i="1" dirty="0"/>
              <a:t>в</a:t>
            </a:r>
            <a:r>
              <a:rPr lang="ru-RU" i="1" dirty="0"/>
              <a:t>озглас </a:t>
            </a:r>
            <a:r>
              <a:rPr lang="ru-RU" b="1" i="1" dirty="0"/>
              <a:t>в</a:t>
            </a:r>
            <a:r>
              <a:rPr lang="ru-RU" i="1" dirty="0"/>
              <a:t>олн.</a:t>
            </a:r>
          </a:p>
          <a:p>
            <a:r>
              <a:rPr lang="ru-RU" b="1" i="1" dirty="0" smtClean="0"/>
              <a:t>Б</a:t>
            </a:r>
            <a:r>
              <a:rPr lang="ru-RU" i="1" dirty="0" smtClean="0"/>
              <a:t>лизко </a:t>
            </a:r>
            <a:r>
              <a:rPr lang="ru-RU" b="1" i="1" dirty="0"/>
              <a:t>б</a:t>
            </a:r>
            <a:r>
              <a:rPr lang="ru-RU" i="1" dirty="0"/>
              <a:t>уря. В </a:t>
            </a:r>
            <a:r>
              <a:rPr lang="ru-RU" b="1" i="1" dirty="0"/>
              <a:t>б</a:t>
            </a:r>
            <a:r>
              <a:rPr lang="ru-RU" i="1" dirty="0"/>
              <a:t>ерег </a:t>
            </a:r>
            <a:r>
              <a:rPr lang="ru-RU" b="1" i="1" dirty="0"/>
              <a:t>б</a:t>
            </a:r>
            <a:r>
              <a:rPr lang="ru-RU" i="1" dirty="0"/>
              <a:t>ьется</a:t>
            </a:r>
          </a:p>
          <a:p>
            <a:r>
              <a:rPr lang="ru-RU" b="1" i="1" dirty="0" smtClean="0"/>
              <a:t>Ч</a:t>
            </a:r>
            <a:r>
              <a:rPr lang="ru-RU" i="1" dirty="0" smtClean="0"/>
              <a:t>уждый </a:t>
            </a:r>
            <a:r>
              <a:rPr lang="ru-RU" b="1" i="1" dirty="0"/>
              <a:t>ч</a:t>
            </a:r>
            <a:r>
              <a:rPr lang="ru-RU" i="1" dirty="0"/>
              <a:t>арам </a:t>
            </a:r>
            <a:r>
              <a:rPr lang="ru-RU" b="1" i="1" dirty="0"/>
              <a:t>ч</a:t>
            </a:r>
            <a:r>
              <a:rPr lang="ru-RU" i="1" dirty="0"/>
              <a:t>ерный </a:t>
            </a:r>
            <a:r>
              <a:rPr lang="ru-RU" b="1" i="1" dirty="0"/>
              <a:t>ч</a:t>
            </a:r>
            <a:r>
              <a:rPr lang="ru-RU" i="1" dirty="0"/>
              <a:t>елн…</a:t>
            </a:r>
          </a:p>
          <a:p>
            <a:r>
              <a:rPr lang="ru-RU" dirty="0"/>
              <a:t>                                                    </a:t>
            </a:r>
            <a:r>
              <a:rPr lang="ru-RU" dirty="0" smtClean="0"/>
              <a:t>                  К</a:t>
            </a:r>
            <a:r>
              <a:rPr lang="ru-RU" dirty="0"/>
              <a:t>. Бальмонт</a:t>
            </a:r>
          </a:p>
        </p:txBody>
      </p:sp>
    </p:spTree>
    <p:extLst>
      <p:ext uri="{BB962C8B-B14F-4D97-AF65-F5344CB8AC3E}">
        <p14:creationId xmlns:p14="http://schemas.microsoft.com/office/powerpoint/2010/main" val="5168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248472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АНАФОРА </a:t>
            </a:r>
            <a:r>
              <a:rPr lang="ru-RU" dirty="0"/>
              <a:t>(греч. </a:t>
            </a:r>
            <a:r>
              <a:rPr lang="ru-RU" dirty="0" err="1"/>
              <a:t>anaphora</a:t>
            </a:r>
            <a:r>
              <a:rPr lang="ru-RU" dirty="0"/>
              <a:t> - вынесение) -  повторение начальных слов, строки, строфы или фразы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АНТИТЕЗА</a:t>
            </a:r>
            <a:r>
              <a:rPr lang="ru-RU" dirty="0"/>
              <a:t> ( греч. </a:t>
            </a:r>
            <a:r>
              <a:rPr lang="ru-RU" dirty="0" err="1"/>
              <a:t>antithesis</a:t>
            </a:r>
            <a:r>
              <a:rPr lang="ru-RU" dirty="0"/>
              <a:t> – противоречие, </a:t>
            </a:r>
            <a:r>
              <a:rPr lang="ru-RU" dirty="0" smtClean="0"/>
              <a:t>противоположение)резко выраженное противопоставление </a:t>
            </a:r>
            <a:r>
              <a:rPr lang="ru-RU" dirty="0"/>
              <a:t>понятий или явлений</a:t>
            </a:r>
            <a:r>
              <a:rPr lang="ru-RU" dirty="0" smtClean="0"/>
              <a:t>. </a:t>
            </a:r>
            <a:r>
              <a:rPr lang="ru-RU" dirty="0"/>
              <a:t>Антитеза усиливает эмоциональную окраску речи и подчеркивает высказываемую с ее помощью мысль. Иногда по принципу антитезы построено все произведение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038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Это утро, радость эта,</a:t>
            </a:r>
            <a:br>
              <a:rPr lang="ru-RU" i="1" dirty="0"/>
            </a:br>
            <a:r>
              <a:rPr lang="ru-RU" i="1" dirty="0"/>
              <a:t>Эта мощь и дня и света,</a:t>
            </a:r>
            <a:br>
              <a:rPr lang="ru-RU" i="1" dirty="0"/>
            </a:br>
            <a:r>
              <a:rPr lang="ru-RU" i="1" dirty="0"/>
              <a:t>Этот синий свод,</a:t>
            </a:r>
            <a:br>
              <a:rPr lang="ru-RU" i="1" dirty="0"/>
            </a:br>
            <a:r>
              <a:rPr lang="ru-RU" i="1" dirty="0"/>
              <a:t>Этот крик и вереницы,</a:t>
            </a:r>
            <a:br>
              <a:rPr lang="ru-RU" i="1" dirty="0"/>
            </a:br>
            <a:r>
              <a:rPr lang="ru-RU" i="1" dirty="0"/>
              <a:t>Эти стаи, эти птицы,</a:t>
            </a:r>
            <a:br>
              <a:rPr lang="ru-RU" i="1" dirty="0"/>
            </a:br>
            <a:r>
              <a:rPr lang="ru-RU" i="1" dirty="0"/>
              <a:t>Этот говор </a:t>
            </a:r>
            <a:r>
              <a:rPr lang="ru-RU" i="1" dirty="0" smtClean="0"/>
              <a:t>вод…   </a:t>
            </a:r>
            <a:endParaRPr lang="ru-RU" dirty="0"/>
          </a:p>
          <a:p>
            <a:r>
              <a:rPr lang="ru-RU" dirty="0" smtClean="0"/>
              <a:t>                            А. Фет</a:t>
            </a:r>
          </a:p>
          <a:p>
            <a:pPr marL="109728" indent="0">
              <a:buNone/>
            </a:pPr>
            <a:endParaRPr lang="ru-RU" i="1" dirty="0" smtClean="0"/>
          </a:p>
          <a:p>
            <a:r>
              <a:rPr lang="ru-RU" i="1" dirty="0"/>
              <a:t>И мира нет — и нет нигде врагов;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Страшусь — надеюсь, стыну и пылаю;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В пыли влачусь — и в небесах витаю;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Всем в мире чужд — и мир обнять </a:t>
            </a:r>
            <a:r>
              <a:rPr lang="ru-RU" i="1" dirty="0" smtClean="0"/>
              <a:t>готов…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</a:t>
            </a:r>
            <a:r>
              <a:rPr lang="ru-RU" dirty="0" smtClean="0"/>
              <a:t>Ф. </a:t>
            </a:r>
            <a:r>
              <a:rPr lang="ru-RU" dirty="0" err="1" smtClean="0"/>
              <a:t>Петрарака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8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254624" cy="4886003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/>
              <a:t>БЕССОЮЗИЕ</a:t>
            </a:r>
            <a:r>
              <a:rPr lang="ru-RU" sz="2100" dirty="0"/>
              <a:t> (асиндетон) – предложение с отсутствием союзов между однородными словами или частями целого. Фигура придающая речи динамичность и насыщенность</a:t>
            </a:r>
            <a:r>
              <a:rPr lang="ru-RU" sz="2100" dirty="0" smtClean="0"/>
              <a:t>.</a:t>
            </a:r>
          </a:p>
          <a:p>
            <a:endParaRPr lang="ru-RU" dirty="0"/>
          </a:p>
          <a:p>
            <a:r>
              <a:rPr lang="ru-RU" sz="2100" b="1" dirty="0"/>
              <a:t> МНОГОСОЮЗИЕ</a:t>
            </a:r>
            <a:r>
              <a:rPr lang="ru-RU" sz="2100" dirty="0"/>
              <a:t> (</a:t>
            </a:r>
            <a:r>
              <a:rPr lang="ru-RU" sz="2100" b="1" dirty="0"/>
              <a:t>полисиндетон</a:t>
            </a:r>
            <a:r>
              <a:rPr lang="ru-RU" sz="2100" dirty="0"/>
              <a:t>) - избыточное повторение союзов, создающее дополнительную интонационную окраску. Противоположная фигура - </a:t>
            </a:r>
            <a:r>
              <a:rPr lang="ru-RU" sz="2100" b="1" dirty="0"/>
              <a:t>бессоюзие.</a:t>
            </a:r>
            <a:endParaRPr lang="ru-RU" sz="2100" dirty="0"/>
          </a:p>
          <a:p>
            <a:r>
              <a:rPr lang="ru-RU" sz="2100" dirty="0"/>
              <a:t>Замедляя речь вынужденными паузами, многосоюзие подчеркивает отдельные слова, усиливает ее выразительность:</a:t>
            </a:r>
            <a:endParaRPr lang="ru-RU" sz="21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038600" cy="488600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Ночь, улица, фонарь, аптека,</a:t>
            </a:r>
          </a:p>
          <a:p>
            <a:r>
              <a:rPr lang="ru-RU" i="1" dirty="0" smtClean="0"/>
              <a:t>Бессмысленный </a:t>
            </a:r>
            <a:r>
              <a:rPr lang="ru-RU" i="1" dirty="0"/>
              <a:t>и тусклый свет.</a:t>
            </a:r>
          </a:p>
          <a:p>
            <a:r>
              <a:rPr lang="ru-RU" i="1" dirty="0" smtClean="0"/>
              <a:t>Живи </a:t>
            </a:r>
            <a:r>
              <a:rPr lang="ru-RU" i="1" dirty="0"/>
              <a:t>ещё хоть четверть века -</a:t>
            </a:r>
          </a:p>
          <a:p>
            <a:r>
              <a:rPr lang="ru-RU" i="1" dirty="0" smtClean="0"/>
              <a:t>Всё </a:t>
            </a:r>
            <a:r>
              <a:rPr lang="ru-RU" i="1" dirty="0"/>
              <a:t>будет так. Исхода нет.</a:t>
            </a:r>
          </a:p>
          <a:p>
            <a:r>
              <a:rPr lang="ru-RU" i="1" dirty="0"/>
              <a:t>                                                                     </a:t>
            </a:r>
            <a:r>
              <a:rPr lang="ru-RU" i="1" dirty="0" smtClean="0"/>
              <a:t>                  </a:t>
            </a:r>
          </a:p>
          <a:p>
            <a:pPr marL="109728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 </a:t>
            </a:r>
            <a:r>
              <a:rPr lang="ru-RU" dirty="0" smtClean="0"/>
              <a:t>А</a:t>
            </a:r>
            <a:r>
              <a:rPr lang="ru-RU" dirty="0"/>
              <a:t>. Блок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i="1" dirty="0"/>
              <a:t>И волны теснятся, и мчатся назад,</a:t>
            </a:r>
            <a:br>
              <a:rPr lang="ru-RU" i="1" dirty="0"/>
            </a:br>
            <a:r>
              <a:rPr lang="ru-RU" i="1" dirty="0"/>
              <a:t>И снова приходят, и о берег бьют...</a:t>
            </a:r>
          </a:p>
          <a:p>
            <a:r>
              <a:rPr lang="ru-RU" dirty="0" smtClean="0"/>
              <a:t>                        М</a:t>
            </a:r>
            <a:r>
              <a:rPr lang="ru-RU" dirty="0"/>
              <a:t>. Лермонтов</a:t>
            </a:r>
          </a:p>
          <a:p>
            <a:endParaRPr lang="ru-RU" dirty="0" smtClean="0"/>
          </a:p>
          <a:p>
            <a:r>
              <a:rPr lang="ru-RU" i="1" dirty="0"/>
              <a:t>И скучно и грустно, и некому руку подать…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254624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/>
              <a:t>ГРАДАЦИЯ </a:t>
            </a:r>
            <a:r>
              <a:rPr lang="ru-RU" sz="2600" dirty="0"/>
              <a:t>- от лат. </a:t>
            </a:r>
            <a:r>
              <a:rPr lang="ru-RU" sz="2600" dirty="0" err="1"/>
              <a:t>gradatio</a:t>
            </a:r>
            <a:r>
              <a:rPr lang="ru-RU" sz="2600" dirty="0"/>
              <a:t> — постепенность) — стилистическая фигура, в которой определения группируются в известном порядке — нарастания или ослабления их эмоционально-смысловой значимости. Градация усиливает эмоциональное звучание стиха</a:t>
            </a:r>
            <a:r>
              <a:rPr lang="ru-RU" sz="2600" dirty="0" smtClean="0"/>
              <a:t>:</a:t>
            </a:r>
          </a:p>
          <a:p>
            <a:r>
              <a:rPr lang="ru-RU" sz="2600" dirty="0"/>
              <a:t> </a:t>
            </a:r>
          </a:p>
          <a:p>
            <a:pPr marL="109728" indent="0">
              <a:buNone/>
            </a:pPr>
            <a:r>
              <a:rPr lang="ru-RU" sz="2600" b="1" dirty="0" smtClean="0"/>
              <a:t>  </a:t>
            </a:r>
            <a:r>
              <a:rPr lang="ru-RU" sz="2600" b="1" dirty="0"/>
              <a:t>ИНВЕРСИЯ</a:t>
            </a:r>
            <a:r>
              <a:rPr lang="ru-RU" sz="2600" dirty="0"/>
              <a:t> (лат. </a:t>
            </a:r>
            <a:r>
              <a:rPr lang="ru-RU" sz="2600" dirty="0" err="1"/>
              <a:t>inversio</a:t>
            </a:r>
            <a:r>
              <a:rPr lang="ru-RU" sz="2600" dirty="0"/>
              <a:t> - перестановка)  - стилистическая фигура, состоящая в нарушении общепринятой грамматической последовательности речи; перестановка частей фразы придает ей своеобразный выразительный оттенок.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038600" cy="4824536"/>
          </a:xfrm>
        </p:spPr>
        <p:txBody>
          <a:bodyPr>
            <a:noAutofit/>
          </a:bodyPr>
          <a:lstStyle/>
          <a:p>
            <a:r>
              <a:rPr lang="ru-RU" sz="1800" i="1" dirty="0"/>
              <a:t>Не жалею, не зову, не плачу,</a:t>
            </a:r>
            <a:br>
              <a:rPr lang="ru-RU" sz="1800" i="1" dirty="0"/>
            </a:br>
            <a:r>
              <a:rPr lang="ru-RU" sz="1800" i="1" dirty="0"/>
              <a:t>Все пройдет, как с белых яблонь дым.</a:t>
            </a:r>
          </a:p>
          <a:p>
            <a:r>
              <a:rPr lang="ru-RU" sz="1800" dirty="0" smtClean="0"/>
              <a:t>                               С</a:t>
            </a:r>
            <a:r>
              <a:rPr lang="ru-RU" sz="1800" dirty="0"/>
              <a:t>. Есенин 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pPr marL="109728" indent="0">
              <a:buNone/>
            </a:pPr>
            <a:endParaRPr lang="ru-RU" sz="1800" dirty="0"/>
          </a:p>
          <a:p>
            <a:r>
              <a:rPr lang="ru-RU" sz="1800" i="1" dirty="0"/>
              <a:t>Преданья старины глубокой</a:t>
            </a:r>
          </a:p>
          <a:p>
            <a:r>
              <a:rPr lang="ru-RU" sz="1800" dirty="0"/>
              <a:t> 		</a:t>
            </a:r>
            <a:r>
              <a:rPr lang="ru-RU" sz="1800" dirty="0" smtClean="0"/>
              <a:t>А.С</a:t>
            </a:r>
            <a:r>
              <a:rPr lang="ru-RU" sz="1800" dirty="0"/>
              <a:t>. </a:t>
            </a:r>
            <a:r>
              <a:rPr lang="ru-RU" sz="1800" dirty="0" smtClean="0"/>
              <a:t>Пушкин</a:t>
            </a:r>
          </a:p>
          <a:p>
            <a:endParaRPr lang="ru-RU" sz="1800" dirty="0"/>
          </a:p>
          <a:p>
            <a:r>
              <a:rPr lang="ru-RU" sz="1800" i="1" dirty="0"/>
              <a:t>Швейцара мимо он стрелой </a:t>
            </a:r>
          </a:p>
          <a:p>
            <a:r>
              <a:rPr lang="ru-RU" sz="1800" i="1" dirty="0"/>
              <a:t>Взлетел по мраморным ступеням </a:t>
            </a:r>
          </a:p>
          <a:p>
            <a:endParaRPr lang="ru-RU" sz="1800" dirty="0" smtClean="0"/>
          </a:p>
          <a:p>
            <a:pPr marL="10972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А. С.  </a:t>
            </a:r>
            <a:r>
              <a:rPr lang="ru-RU" sz="1800" dirty="0"/>
              <a:t>Пушкин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547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38600" cy="532859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  <a:r>
              <a:rPr lang="ru-RU" sz="3800" b="1" dirty="0" smtClean="0"/>
              <a:t> </a:t>
            </a:r>
            <a:r>
              <a:rPr lang="ru-RU" sz="3800" b="1" dirty="0"/>
              <a:t>ОКСЮМОРОН</a:t>
            </a:r>
            <a:r>
              <a:rPr lang="ru-RU" sz="3800" dirty="0"/>
              <a:t> (греч. </a:t>
            </a:r>
            <a:r>
              <a:rPr lang="ru-RU" sz="3800" dirty="0" err="1"/>
              <a:t>oxymoron</a:t>
            </a:r>
            <a:r>
              <a:rPr lang="ru-RU" sz="3800" dirty="0"/>
              <a:t> - остроумно-глупое) -  сочетание  контрастных, противоположных по значению слов (живой труп, гигантский карлик, жар холодных </a:t>
            </a:r>
            <a:r>
              <a:rPr lang="ru-RU" sz="3800" dirty="0" err="1"/>
              <a:t>числ</a:t>
            </a:r>
            <a:r>
              <a:rPr lang="ru-RU" sz="3800" dirty="0" smtClean="0"/>
              <a:t>).</a:t>
            </a:r>
          </a:p>
          <a:p>
            <a:endParaRPr lang="ru-RU" sz="3800" dirty="0"/>
          </a:p>
          <a:p>
            <a:r>
              <a:rPr lang="ru-RU" sz="3800" b="1" dirty="0"/>
              <a:t>ПАРАЛЛЕЛИЗМ </a:t>
            </a:r>
            <a:r>
              <a:rPr lang="ru-RU" sz="3800" dirty="0"/>
              <a:t>(от греч. </a:t>
            </a:r>
            <a:r>
              <a:rPr lang="ru-RU" sz="3800" dirty="0" err="1"/>
              <a:t>parallelos</a:t>
            </a:r>
            <a:r>
              <a:rPr lang="ru-RU" sz="3800" dirty="0"/>
              <a:t> — идущий рядом) — тождественное или сходное расположение элементов речи в смежных частях текста, создающих единый поэтический образ. Параллелизм особенно характерен для произведений устного народного творчества (былин, песен, частушек, пословиц) и близких к ним по своим художественным особенностям литературных произведений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038600" cy="5102027"/>
          </a:xfrm>
        </p:spPr>
        <p:txBody>
          <a:bodyPr>
            <a:normAutofit fontScale="47500" lnSpcReduction="20000"/>
          </a:bodyPr>
          <a:lstStyle/>
          <a:p>
            <a:r>
              <a:rPr lang="ru-RU" sz="3300" i="1" dirty="0"/>
              <a:t>И день настал. Встаёт с одра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Мазепа, сей страдалец хилый,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Сей </a:t>
            </a:r>
            <a:r>
              <a:rPr lang="ru-RU" sz="3300" b="1" i="1" dirty="0"/>
              <a:t>труп живой</a:t>
            </a:r>
            <a:r>
              <a:rPr lang="ru-RU" sz="3300" i="1" dirty="0"/>
              <a:t>, ещё вчера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Стонавший слабо над </a:t>
            </a:r>
            <a:r>
              <a:rPr lang="ru-RU" sz="3300" i="1" dirty="0" smtClean="0"/>
              <a:t>могилой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       А.С. Пушкин</a:t>
            </a:r>
          </a:p>
          <a:p>
            <a:endParaRPr lang="ru-RU" sz="3300" dirty="0" smtClean="0"/>
          </a:p>
          <a:p>
            <a:endParaRPr lang="ru-RU" sz="3300" dirty="0"/>
          </a:p>
          <a:p>
            <a:endParaRPr lang="ru-RU" sz="3300" dirty="0" smtClean="0"/>
          </a:p>
          <a:p>
            <a:r>
              <a:rPr lang="ru-RU" sz="3300" i="1" dirty="0"/>
              <a:t>В синем море волны плещут.          </a:t>
            </a:r>
          </a:p>
          <a:p>
            <a:r>
              <a:rPr lang="ru-RU" sz="3300" i="1" dirty="0" smtClean="0"/>
              <a:t>В </a:t>
            </a:r>
            <a:r>
              <a:rPr lang="ru-RU" sz="3300" i="1" dirty="0"/>
              <a:t>синем небе звезды блещут.         </a:t>
            </a:r>
          </a:p>
          <a:p>
            <a:r>
              <a:rPr lang="ru-RU" sz="3300" dirty="0"/>
              <a:t>                                              			А. С. </a:t>
            </a:r>
            <a:r>
              <a:rPr lang="ru-RU" sz="3300" dirty="0" smtClean="0"/>
              <a:t>Пушкин</a:t>
            </a:r>
          </a:p>
          <a:p>
            <a:endParaRPr lang="ru-RU" sz="3300" dirty="0"/>
          </a:p>
          <a:p>
            <a:r>
              <a:rPr lang="ru-RU" sz="3300" i="1" dirty="0"/>
              <a:t>Твой ум глубок, что море. </a:t>
            </a:r>
          </a:p>
          <a:p>
            <a:r>
              <a:rPr lang="ru-RU" sz="3300" i="1" dirty="0"/>
              <a:t>Твой дух высок, что горы.</a:t>
            </a:r>
          </a:p>
          <a:p>
            <a:r>
              <a:rPr lang="ru-RU" sz="3300" dirty="0" smtClean="0"/>
              <a:t>                                      В</a:t>
            </a:r>
            <a:r>
              <a:rPr lang="ru-RU" sz="3300" dirty="0"/>
              <a:t>. Брюсов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2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54624" cy="5184576"/>
          </a:xfrm>
        </p:spPr>
        <p:txBody>
          <a:bodyPr>
            <a:noAutofit/>
          </a:bodyPr>
          <a:lstStyle/>
          <a:p>
            <a:r>
              <a:rPr lang="ru-RU" sz="1800" b="1" dirty="0"/>
              <a:t>ПАРЦЕЛЛЯЦИЯ</a:t>
            </a:r>
            <a:r>
              <a:rPr lang="ru-RU" sz="1800" dirty="0"/>
              <a:t> - экспрессивный синтаксический прием интонационного деления предложения на самостоятельные отрезки, графически выделенные как самостоятельные предложения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pPr marL="109728" indent="0">
              <a:buNone/>
            </a:pPr>
            <a:endParaRPr lang="ru-RU" sz="1800" dirty="0"/>
          </a:p>
          <a:p>
            <a:r>
              <a:rPr lang="ru-RU" sz="1800" dirty="0"/>
              <a:t> </a:t>
            </a:r>
            <a:r>
              <a:rPr lang="ru-RU" sz="1800" b="1" dirty="0"/>
              <a:t>ЭПИФОРА </a:t>
            </a:r>
            <a:r>
              <a:rPr lang="ru-RU" sz="1800" dirty="0"/>
              <a:t>(греч. </a:t>
            </a:r>
            <a:r>
              <a:rPr lang="ru-RU" sz="1800" dirty="0" err="1"/>
              <a:t>epiphora</a:t>
            </a:r>
            <a:r>
              <a:rPr lang="ru-RU" sz="1800" dirty="0"/>
              <a:t> - повторение) - стилистическая фигура, противоположная </a:t>
            </a:r>
            <a:r>
              <a:rPr lang="ru-RU" sz="1800" b="1" dirty="0"/>
              <a:t>анафоре</a:t>
            </a:r>
            <a:r>
              <a:rPr lang="ru-RU" sz="1800" dirty="0"/>
              <a:t>: повторение последних слов или фраз. 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038600" cy="4813995"/>
          </a:xfrm>
        </p:spPr>
        <p:txBody>
          <a:bodyPr>
            <a:normAutofit fontScale="55000" lnSpcReduction="20000"/>
          </a:bodyPr>
          <a:lstStyle/>
          <a:p>
            <a:r>
              <a:rPr lang="ru-RU" sz="3300" i="1" dirty="0"/>
              <a:t>Ночь. Улица. Фонарь. Аптека.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Бессмысленный и тусклый свет.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Живи ещё хоть четверть века —</a:t>
            </a:r>
            <a:r>
              <a:rPr lang="ru-RU" sz="3300" i="1" dirty="0"/>
              <a:t/>
            </a:r>
            <a:br>
              <a:rPr lang="ru-RU" sz="3300" i="1" dirty="0"/>
            </a:br>
            <a:r>
              <a:rPr lang="ru-RU" sz="3300" i="1" dirty="0"/>
              <a:t>Все будет так. Исхода </a:t>
            </a:r>
            <a:r>
              <a:rPr lang="ru-RU" sz="3300" i="1" dirty="0" smtClean="0"/>
              <a:t>нет.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         А. Блок</a:t>
            </a:r>
          </a:p>
          <a:p>
            <a:endParaRPr lang="ru-RU" sz="3300" i="1" dirty="0"/>
          </a:p>
          <a:p>
            <a:r>
              <a:rPr lang="ru-RU" sz="3300" i="1" dirty="0"/>
              <a:t>Он тоже пошёл. В магазин. Купить сигарет</a:t>
            </a:r>
            <a:r>
              <a:rPr lang="ru-RU" sz="3300" i="1" dirty="0" smtClean="0"/>
              <a:t>.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В. Шукшин</a:t>
            </a:r>
          </a:p>
          <a:p>
            <a:endParaRPr lang="ru-RU" sz="3300" dirty="0"/>
          </a:p>
          <a:p>
            <a:endParaRPr lang="ru-RU" sz="3300" dirty="0" smtClean="0"/>
          </a:p>
          <a:p>
            <a:pPr marL="109728" indent="0">
              <a:buNone/>
            </a:pPr>
            <a:endParaRPr lang="ru-RU" sz="3300" dirty="0"/>
          </a:p>
          <a:p>
            <a:r>
              <a:rPr lang="ru-RU" sz="3300" i="1" dirty="0"/>
              <a:t>Вот на берег вышли </a:t>
            </a:r>
            <a:r>
              <a:rPr lang="ru-RU" sz="3300" b="1" i="1" dirty="0"/>
              <a:t>гости,</a:t>
            </a:r>
          </a:p>
          <a:p>
            <a:pPr marL="109728" indent="0">
              <a:buNone/>
            </a:pPr>
            <a:r>
              <a:rPr lang="ru-RU" sz="3300" i="1" dirty="0"/>
              <a:t> </a:t>
            </a:r>
            <a:r>
              <a:rPr lang="ru-RU" sz="3300" i="1" dirty="0" smtClean="0"/>
              <a:t>    </a:t>
            </a:r>
            <a:r>
              <a:rPr lang="ru-RU" sz="3300" i="1" dirty="0"/>
              <a:t>Царь </a:t>
            </a:r>
            <a:r>
              <a:rPr lang="ru-RU" sz="3300" i="1" dirty="0" err="1"/>
              <a:t>Салтан</a:t>
            </a:r>
            <a:r>
              <a:rPr lang="ru-RU" sz="3300" i="1" dirty="0"/>
              <a:t> зовёт их в  </a:t>
            </a:r>
            <a:r>
              <a:rPr lang="ru-RU" sz="3300" b="1" i="1" dirty="0"/>
              <a:t>гости...</a:t>
            </a:r>
          </a:p>
          <a:p>
            <a:r>
              <a:rPr lang="ru-RU" sz="3300" dirty="0"/>
              <a:t>                                                         		</a:t>
            </a:r>
            <a:r>
              <a:rPr lang="ru-RU" sz="3300" dirty="0" smtClean="0"/>
              <a:t>                 А</a:t>
            </a:r>
            <a:r>
              <a:rPr lang="ru-RU" sz="3300" dirty="0"/>
              <a:t>. С. Пушкин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1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Стилистические фигуры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038600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ЭЛЛИПСИС</a:t>
            </a:r>
            <a:r>
              <a:rPr lang="ru-RU" dirty="0"/>
              <a:t> (греч. </a:t>
            </a:r>
            <a:r>
              <a:rPr lang="ru-RU" dirty="0" err="1"/>
              <a:t>elleipsis</a:t>
            </a:r>
            <a:r>
              <a:rPr lang="ru-RU" dirty="0"/>
              <a:t> - выпадение, опущение)  -  фигура поэтического синтаксиса, основанная на пропуске одного из членов предложения, легко восстанавливаемого по смыслу (чаще всего сказуемого). Этим достигается динамичность и сжатость речи, передается напряженная смена действия. Эллипсис — один из видов умолчания. В художественной речи передаёт взволнованность говорящего или напряженность действия</a:t>
            </a:r>
            <a:r>
              <a:rPr lang="ru-RU" dirty="0" smtClean="0"/>
              <a:t>:.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786547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Вместо хлеба — камень, вместо поучения. — </a:t>
            </a:r>
            <a:r>
              <a:rPr lang="ru-RU" i="1" dirty="0" smtClean="0"/>
              <a:t>колотушка</a:t>
            </a:r>
          </a:p>
          <a:p>
            <a:r>
              <a:rPr lang="ru-RU" dirty="0"/>
              <a:t> </a:t>
            </a:r>
            <a:r>
              <a:rPr lang="ru-RU" dirty="0" smtClean="0"/>
              <a:t>          М. </a:t>
            </a:r>
            <a:r>
              <a:rPr lang="ru-RU" sz="1800" dirty="0" smtClean="0"/>
              <a:t>Салтыков-</a:t>
            </a:r>
            <a:r>
              <a:rPr lang="ru-RU" sz="1800" dirty="0" err="1" smtClean="0"/>
              <a:t>Щкдрин</a:t>
            </a:r>
            <a:endParaRPr lang="ru-RU" sz="1800" dirty="0" smtClean="0"/>
          </a:p>
          <a:p>
            <a:endParaRPr lang="ru-RU" dirty="0"/>
          </a:p>
          <a:p>
            <a:r>
              <a:rPr lang="ru-RU" i="1" dirty="0"/>
              <a:t>Офицер — из пистолета. Теркин — в мягкое штыком </a:t>
            </a:r>
            <a:endParaRPr lang="ru-RU" i="1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А. </a:t>
            </a:r>
            <a:r>
              <a:rPr lang="ru-RU" sz="1800" dirty="0" smtClean="0"/>
              <a:t>Твардовский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/>
              <a:t>Мы сёла — в пепел, грады — в прах, в мечи — серпы и </a:t>
            </a:r>
            <a:r>
              <a:rPr lang="ru-RU" i="1" dirty="0" smtClean="0"/>
              <a:t>плуги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           В. Жуковский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825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72234"/>
            <a:ext cx="7920880" cy="5569134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Определите, какие стилистические фигуры и тропы встречаются в данных отрывках. </a:t>
            </a:r>
            <a:endParaRPr lang="ru-RU" sz="4800" dirty="0" smtClean="0"/>
          </a:p>
          <a:p>
            <a:endParaRPr lang="ru-RU" sz="4800" dirty="0"/>
          </a:p>
          <a:p>
            <a:r>
              <a:rPr lang="ru-RU" sz="4800" b="1" dirty="0"/>
              <a:t>1</a:t>
            </a:r>
            <a:r>
              <a:rPr lang="ru-RU" sz="4800" dirty="0"/>
              <a:t>.И слышно было до рассвета, как ликовал француз. </a:t>
            </a:r>
            <a:r>
              <a:rPr lang="ru-RU" sz="4800" i="1" dirty="0"/>
              <a:t>(М. Лермонтов).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2</a:t>
            </a:r>
            <a:r>
              <a:rPr lang="ru-RU" sz="4800" dirty="0" smtClean="0"/>
              <a:t>.Игру </a:t>
            </a:r>
            <a:r>
              <a:rPr lang="ru-RU" sz="4800" dirty="0"/>
              <a:t>его любил творец Макбета.</a:t>
            </a:r>
            <a:r>
              <a:rPr lang="ru-RU" sz="4800" i="1" dirty="0"/>
              <a:t> (А. Пушкин.)</a:t>
            </a:r>
            <a:r>
              <a:rPr lang="ru-RU" sz="4800" dirty="0"/>
              <a:t> </a:t>
            </a:r>
          </a:p>
          <a:p>
            <a:r>
              <a:rPr lang="ru-RU" sz="4800" dirty="0"/>
              <a:t> </a:t>
            </a:r>
            <a:r>
              <a:rPr lang="ru-RU" sz="4800" b="1" dirty="0" smtClean="0"/>
              <a:t>3</a:t>
            </a:r>
            <a:r>
              <a:rPr lang="ru-RU" sz="4800" dirty="0" smtClean="0"/>
              <a:t>.Старый </a:t>
            </a:r>
            <a:r>
              <a:rPr lang="ru-RU" sz="4800" dirty="0"/>
              <a:t>клён на одной ноге стережёт голубую Русь.</a:t>
            </a:r>
            <a:r>
              <a:rPr lang="ru-RU" sz="4800" i="1" dirty="0"/>
              <a:t>(</a:t>
            </a:r>
            <a:r>
              <a:rPr lang="ru-RU" sz="4800" i="1" dirty="0" err="1"/>
              <a:t>С.Есенин</a:t>
            </a:r>
            <a:r>
              <a:rPr lang="ru-RU" sz="4800" i="1" dirty="0"/>
              <a:t>.)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4</a:t>
            </a:r>
            <a:r>
              <a:rPr lang="ru-RU" sz="4800" dirty="0" smtClean="0"/>
              <a:t>.Путь </a:t>
            </a:r>
            <a:r>
              <a:rPr lang="ru-RU" sz="4800" dirty="0"/>
              <a:t>шел по целине; люди подали с обрывов. </a:t>
            </a:r>
            <a:r>
              <a:rPr lang="ru-RU" sz="4800" i="1" dirty="0"/>
              <a:t>( И. Эренбург 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5</a:t>
            </a:r>
            <a:r>
              <a:rPr lang="ru-RU" sz="4800" dirty="0" smtClean="0"/>
              <a:t>.Коль </a:t>
            </a:r>
            <a:r>
              <a:rPr lang="ru-RU" sz="4800" dirty="0"/>
              <a:t>любить , так без рассудку, 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грозить, так не на шутку,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ругнуть, так сгоряча,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рубнуть, так уж сплеча! (</a:t>
            </a:r>
            <a:r>
              <a:rPr lang="ru-RU" sz="4800" i="1" dirty="0" err="1"/>
              <a:t>А.Толстой</a:t>
            </a:r>
            <a:r>
              <a:rPr lang="ru-RU" sz="4800" dirty="0"/>
              <a:t>.)</a:t>
            </a:r>
          </a:p>
          <a:p>
            <a:r>
              <a:rPr lang="ru-RU" sz="4800" dirty="0"/>
              <a:t> </a:t>
            </a:r>
            <a:r>
              <a:rPr lang="ru-RU" sz="4800" b="1" dirty="0" smtClean="0"/>
              <a:t>6</a:t>
            </a:r>
            <a:r>
              <a:rPr lang="ru-RU" sz="4800" dirty="0" smtClean="0"/>
              <a:t>.Вынес </a:t>
            </a:r>
            <a:r>
              <a:rPr lang="ru-RU" sz="4800" dirty="0"/>
              <a:t>достаточно русский народ,</a:t>
            </a:r>
          </a:p>
          <a:p>
            <a:r>
              <a:rPr lang="ru-RU" sz="4800" dirty="0" smtClean="0"/>
              <a:t>     Вынес </a:t>
            </a:r>
            <a:r>
              <a:rPr lang="ru-RU" sz="4800" dirty="0"/>
              <a:t>и эту дорогу железную - </a:t>
            </a:r>
          </a:p>
          <a:p>
            <a:r>
              <a:rPr lang="ru-RU" sz="4800" dirty="0" smtClean="0"/>
              <a:t>     Вынесет </a:t>
            </a:r>
            <a:r>
              <a:rPr lang="ru-RU" sz="4800" dirty="0"/>
              <a:t>всё, что Господь не пошлёт!</a:t>
            </a:r>
          </a:p>
          <a:p>
            <a:r>
              <a:rPr lang="ru-RU" sz="4800" dirty="0" smtClean="0"/>
              <a:t>     Вынесет </a:t>
            </a:r>
            <a:r>
              <a:rPr lang="ru-RU" sz="4800" dirty="0"/>
              <a:t>всё — и широкую, ясную</a:t>
            </a:r>
          </a:p>
          <a:p>
            <a:r>
              <a:rPr lang="ru-RU" sz="4800" dirty="0" smtClean="0"/>
              <a:t>     Грудью </a:t>
            </a:r>
            <a:r>
              <a:rPr lang="ru-RU" sz="4800" dirty="0"/>
              <a:t>дорогу проложит себе. </a:t>
            </a:r>
            <a:r>
              <a:rPr lang="ru-RU" sz="4800" i="1" dirty="0"/>
              <a:t>( </a:t>
            </a:r>
            <a:r>
              <a:rPr lang="ru-RU" sz="4800" i="1" dirty="0" err="1"/>
              <a:t>Н.Некрасов</a:t>
            </a:r>
            <a:r>
              <a:rPr lang="ru-RU" sz="4800" i="1" dirty="0"/>
              <a:t>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7</a:t>
            </a:r>
            <a:r>
              <a:rPr lang="ru-RU" sz="4800" dirty="0"/>
              <a:t>. « Не станет </a:t>
            </a:r>
            <a:r>
              <a:rPr lang="ru-RU" sz="4800" dirty="0" err="1"/>
              <a:t>нас!».А</a:t>
            </a:r>
            <a:r>
              <a:rPr lang="ru-RU" sz="4800" dirty="0"/>
              <a:t> миру хоть бы что.</a:t>
            </a:r>
          </a:p>
          <a:p>
            <a:r>
              <a:rPr lang="ru-RU" sz="4800" dirty="0" smtClean="0"/>
              <a:t>     « </a:t>
            </a:r>
            <a:r>
              <a:rPr lang="ru-RU" sz="4800" dirty="0"/>
              <a:t>Исчезнет след!». А миру хоть бы что.</a:t>
            </a:r>
          </a:p>
          <a:p>
            <a:r>
              <a:rPr lang="ru-RU" sz="4800" dirty="0" smtClean="0"/>
              <a:t>     Нас </a:t>
            </a:r>
            <a:r>
              <a:rPr lang="ru-RU" sz="4800" dirty="0"/>
              <a:t>не было, а он сиял и будет.</a:t>
            </a:r>
          </a:p>
          <a:p>
            <a:r>
              <a:rPr lang="ru-RU" sz="4800" dirty="0" smtClean="0"/>
              <a:t>     Исчезнем </a:t>
            </a:r>
            <a:r>
              <a:rPr lang="ru-RU" sz="4800" dirty="0"/>
              <a:t>мы — а миру хоть бы что. </a:t>
            </a:r>
            <a:r>
              <a:rPr lang="ru-RU" sz="4800" i="1" dirty="0"/>
              <a:t>( </a:t>
            </a:r>
            <a:r>
              <a:rPr lang="ru-RU" sz="4800" i="1" dirty="0" err="1"/>
              <a:t>О.Хайям</a:t>
            </a:r>
            <a:r>
              <a:rPr lang="ru-RU" sz="4800" i="1" dirty="0"/>
              <a:t>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8</a:t>
            </a:r>
            <a:r>
              <a:rPr lang="ru-RU" sz="4800" dirty="0" smtClean="0"/>
              <a:t>.Она </a:t>
            </a:r>
            <a:r>
              <a:rPr lang="ru-RU" sz="4800" dirty="0"/>
              <a:t>свежа, как вешний цвет,</a:t>
            </a:r>
          </a:p>
          <a:p>
            <a:r>
              <a:rPr lang="ru-RU" sz="4800" dirty="0" smtClean="0"/>
              <a:t>     Взлелеянный </a:t>
            </a:r>
            <a:r>
              <a:rPr lang="ru-RU" sz="4800" dirty="0"/>
              <a:t>в тени дубравной.</a:t>
            </a:r>
          </a:p>
          <a:p>
            <a:r>
              <a:rPr lang="ru-RU" sz="4800" dirty="0" smtClean="0"/>
              <a:t>     Как </a:t>
            </a:r>
            <a:r>
              <a:rPr lang="ru-RU" sz="4800" dirty="0"/>
              <a:t>тополь киевских высот, она стройна. </a:t>
            </a:r>
            <a:r>
              <a:rPr lang="ru-RU" sz="4800" i="1" dirty="0"/>
              <a:t>( А. Пушкин.)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9</a:t>
            </a:r>
            <a:r>
              <a:rPr lang="ru-RU" sz="4800" dirty="0" smtClean="0"/>
              <a:t>.Они </a:t>
            </a:r>
            <a:r>
              <a:rPr lang="ru-RU" sz="4800" dirty="0"/>
              <a:t>сошлись. Волна и камень,</a:t>
            </a:r>
          </a:p>
          <a:p>
            <a:r>
              <a:rPr lang="ru-RU" sz="4800" dirty="0" smtClean="0"/>
              <a:t>     Стихи </a:t>
            </a:r>
            <a:r>
              <a:rPr lang="ru-RU" sz="4800" dirty="0"/>
              <a:t>и проза, лёд и пламень</a:t>
            </a:r>
          </a:p>
          <a:p>
            <a:r>
              <a:rPr lang="ru-RU" sz="4800" dirty="0" smtClean="0"/>
              <a:t>     Не </a:t>
            </a:r>
            <a:r>
              <a:rPr lang="ru-RU" sz="4800" dirty="0"/>
              <a:t>столь различны меж собой. </a:t>
            </a:r>
            <a:r>
              <a:rPr lang="ru-RU" sz="4800" i="1" dirty="0"/>
              <a:t>( </a:t>
            </a:r>
            <a:r>
              <a:rPr lang="ru-RU" sz="4800" i="1" dirty="0" err="1"/>
              <a:t>А.Пушкин</a:t>
            </a:r>
            <a:r>
              <a:rPr lang="ru-RU" sz="4800" i="1" dirty="0"/>
              <a:t>.)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10</a:t>
            </a:r>
            <a:r>
              <a:rPr lang="ru-RU" sz="4800" dirty="0"/>
              <a:t>. Мне нравятся весёлые люди. Нравятся сияющие глаза, звонкий смех, громкий говор. Крики. </a:t>
            </a:r>
            <a:r>
              <a:rPr lang="ru-RU" sz="4800" dirty="0" smtClean="0"/>
              <a:t>Мне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  нравятся </a:t>
            </a:r>
            <a:r>
              <a:rPr lang="ru-RU" sz="4800" dirty="0"/>
              <a:t>румяные девушки с коньками в руках. Или такие, знаете, в майках, в </a:t>
            </a:r>
            <a:r>
              <a:rPr lang="ru-RU" sz="4800" dirty="0" smtClean="0"/>
              <a:t>спортивных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  туфельках</a:t>
            </a:r>
            <a:r>
              <a:rPr lang="ru-RU" sz="4800" dirty="0"/>
              <a:t>, прыгающие вверх и вниз. </a:t>
            </a:r>
            <a:r>
              <a:rPr lang="ru-RU" sz="4800" dirty="0"/>
              <a:t> </a:t>
            </a:r>
            <a:r>
              <a:rPr lang="ru-RU" sz="4800" dirty="0" smtClean="0"/>
              <a:t>       </a:t>
            </a:r>
            <a:r>
              <a:rPr lang="ru-RU" sz="4800" i="1" dirty="0" smtClean="0"/>
              <a:t>(</a:t>
            </a:r>
            <a:r>
              <a:rPr lang="ru-RU" sz="4800" i="1" dirty="0"/>
              <a:t>М. Зощенко.)</a:t>
            </a:r>
            <a:endParaRPr lang="ru-RU" sz="4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2160" y="1772816"/>
            <a:ext cx="2814464" cy="2880320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/>
              <a:t>1.Синекдоха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2.Перифраза. </a:t>
            </a:r>
            <a:endParaRPr lang="ru-RU" sz="6000" dirty="0" smtClean="0"/>
          </a:p>
          <a:p>
            <a:r>
              <a:rPr lang="ru-RU" sz="6000" dirty="0" smtClean="0"/>
              <a:t>3</a:t>
            </a:r>
            <a:r>
              <a:rPr lang="ru-RU" sz="6000" dirty="0"/>
              <a:t>. Олицетворение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4.Параллелизм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5.Параллелизм и анафора. </a:t>
            </a:r>
            <a:endParaRPr lang="ru-RU" sz="6000" dirty="0" smtClean="0"/>
          </a:p>
          <a:p>
            <a:r>
              <a:rPr lang="ru-RU" sz="6000" dirty="0" smtClean="0"/>
              <a:t>6</a:t>
            </a:r>
            <a:r>
              <a:rPr lang="ru-RU" sz="6000" dirty="0"/>
              <a:t>. Анафора. </a:t>
            </a:r>
            <a:endParaRPr lang="ru-RU" sz="6000" dirty="0" smtClean="0"/>
          </a:p>
          <a:p>
            <a:r>
              <a:rPr lang="ru-RU" sz="6000" dirty="0" smtClean="0"/>
              <a:t>7.Эпифора</a:t>
            </a:r>
            <a:r>
              <a:rPr lang="ru-RU" sz="6000" dirty="0"/>
              <a:t>. </a:t>
            </a:r>
            <a:endParaRPr lang="ru-RU" sz="6000" dirty="0" smtClean="0"/>
          </a:p>
          <a:p>
            <a:r>
              <a:rPr lang="ru-RU" sz="6000" dirty="0" smtClean="0"/>
              <a:t>8</a:t>
            </a:r>
            <a:r>
              <a:rPr lang="ru-RU" sz="6000" dirty="0"/>
              <a:t>. Сравнение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9.Антитеза</a:t>
            </a:r>
            <a:r>
              <a:rPr lang="ru-RU" sz="6000" dirty="0"/>
              <a:t>. </a:t>
            </a:r>
            <a:endParaRPr lang="ru-RU" sz="6000" dirty="0" smtClean="0"/>
          </a:p>
          <a:p>
            <a:r>
              <a:rPr lang="ru-RU" sz="6000" dirty="0" smtClean="0"/>
              <a:t>10</a:t>
            </a:r>
            <a:r>
              <a:rPr lang="ru-RU" sz="6000" dirty="0"/>
              <a:t>. Параллелизм и анафора.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717032"/>
            <a:ext cx="5832648" cy="2088232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rgbClr val="FF0000"/>
                </a:solidFill>
              </a:rPr>
              <a:t>СТИЛИСТИЧЕСКИЕ ФИГУРЫ -  обороты речи, применяемые для усиления экспрессивности (выразительности) высказывания: анафора, эпифора, эллипс, антитеза, параллелизм, градация, инверсия, хиазм и др.</a:t>
            </a:r>
            <a:endParaRPr lang="ru-RU" sz="1800" b="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5832648" cy="208823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ТРОПЫ </a:t>
            </a:r>
            <a:r>
              <a:rPr lang="ru-RU" dirty="0" smtClean="0"/>
              <a:t>(греч. </a:t>
            </a:r>
            <a:r>
              <a:rPr lang="ru-RU" dirty="0" err="1" smtClean="0"/>
              <a:t>tropos</a:t>
            </a:r>
            <a:r>
              <a:rPr lang="ru-RU" dirty="0" smtClean="0"/>
              <a:t> — поворот, оборот речи) - слова или обороты речи в переносном, иносказательном значении. Тропы - важный элемент художественного мышления. Виды тропов: метафора, метонимия, синекдоха, гипербола, литота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6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ТРОПЫ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038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/>
              <a:t>ГИПЕРБОЛА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hyperbole</a:t>
            </a:r>
            <a:r>
              <a:rPr lang="ru-RU" sz="1800" dirty="0" smtClean="0"/>
              <a:t> — преувеличение) - разновидность тропа, основанная на преувеличении («реки крови», «море смеха»).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ЛИТОТА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litotes</a:t>
            </a:r>
            <a:r>
              <a:rPr lang="ru-RU" sz="1800" dirty="0" smtClean="0"/>
              <a:t> — простота) - троп, противоположный гиперболе; намеренное преуменьшение («мужичок с ноготок»). Второе название литоты – </a:t>
            </a:r>
            <a:r>
              <a:rPr lang="ru-RU" sz="1800" dirty="0" err="1" smtClean="0"/>
              <a:t>мейосис</a:t>
            </a:r>
            <a:r>
              <a:rPr lang="ru-RU" sz="1800" dirty="0" smtClean="0"/>
              <a:t>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МЕТАФОРА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metaphora</a:t>
            </a:r>
            <a:r>
              <a:rPr lang="ru-RU" sz="1800" dirty="0" smtClean="0"/>
              <a:t> — перенесение) -  троп, скрытое образное сравнение,  перенесение свойств одного предмета или явления на другой на основании  общих признаков («работа кипит», «лес рук», «тёмная личность», «каменное сердце»…). В метафоре, в отличие от сравнения, слова «как», «словно», «как будто» опущены, но подразумеваются.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172272" cy="5361459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 smtClean="0"/>
              <a:t>Дайте мне точку опоры, и я </a:t>
            </a:r>
            <a:r>
              <a:rPr lang="ru-RU" sz="1500" b="1" i="1" dirty="0" smtClean="0"/>
              <a:t>сдвину Землю.</a:t>
            </a:r>
          </a:p>
          <a:p>
            <a:r>
              <a:rPr lang="ru-RU" sz="1500" dirty="0" smtClean="0"/>
              <a:t>…за одну рукоять моей сабли дают мне </a:t>
            </a:r>
            <a:r>
              <a:rPr lang="ru-RU" sz="1500" b="1" i="1" dirty="0" smtClean="0"/>
              <a:t>лучший табун</a:t>
            </a:r>
            <a:r>
              <a:rPr lang="ru-RU" sz="1500" dirty="0" smtClean="0"/>
              <a:t> и </a:t>
            </a:r>
            <a:r>
              <a:rPr lang="ru-RU" sz="1500" b="1" i="1" dirty="0" smtClean="0"/>
              <a:t>три тысячи овец</a:t>
            </a:r>
            <a:r>
              <a:rPr lang="ru-RU" sz="1500" dirty="0" smtClean="0"/>
              <a:t>. </a:t>
            </a:r>
            <a:r>
              <a:rPr lang="ru-RU" sz="1500" dirty="0"/>
              <a:t>(</a:t>
            </a:r>
            <a:r>
              <a:rPr lang="ru-RU" sz="1500" dirty="0" smtClean="0"/>
              <a:t>Н. Гоголь. )</a:t>
            </a:r>
          </a:p>
          <a:p>
            <a:pPr marL="45720" indent="0">
              <a:buNone/>
            </a:pPr>
            <a:endParaRPr lang="ru-RU" sz="1500" dirty="0" smtClean="0"/>
          </a:p>
          <a:p>
            <a:pPr marL="45720" indent="0">
              <a:buNone/>
            </a:pPr>
            <a:endParaRPr lang="ru-RU" sz="1500" dirty="0"/>
          </a:p>
          <a:p>
            <a:r>
              <a:rPr lang="ru-RU" sz="1500" dirty="0" smtClean="0"/>
              <a:t>И шествуя важно, в спокойствии чинном,</a:t>
            </a:r>
          </a:p>
          <a:p>
            <a:r>
              <a:rPr lang="ru-RU" sz="1500" dirty="0" smtClean="0"/>
              <a:t>Лошадку ведёт под уздцы мужичок</a:t>
            </a:r>
          </a:p>
          <a:p>
            <a:r>
              <a:rPr lang="ru-RU" sz="1500" dirty="0" smtClean="0"/>
              <a:t>В больших сапогах, в полушубке овчинном,</a:t>
            </a:r>
          </a:p>
          <a:p>
            <a:r>
              <a:rPr lang="ru-RU" sz="1500" dirty="0" smtClean="0"/>
              <a:t>В больших рукавицах… </a:t>
            </a:r>
            <a:r>
              <a:rPr lang="ru-RU" sz="1500" b="1" i="1" dirty="0" smtClean="0"/>
              <a:t>а сам с ноготок!</a:t>
            </a:r>
          </a:p>
          <a:p>
            <a:endParaRPr lang="ru-RU" sz="1500" b="1" i="1" dirty="0"/>
          </a:p>
          <a:p>
            <a:endParaRPr lang="ru-RU" sz="1500" b="1" i="1" dirty="0" smtClean="0"/>
          </a:p>
          <a:p>
            <a:endParaRPr lang="ru-RU" sz="1500" b="1" i="1" dirty="0"/>
          </a:p>
          <a:p>
            <a:endParaRPr lang="ru-RU" sz="1500" b="1" i="1" dirty="0" smtClean="0"/>
          </a:p>
          <a:p>
            <a:r>
              <a:rPr lang="ru-RU" sz="1500" dirty="0" smtClean="0"/>
              <a:t>Голова ли ты, головушка!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Что на грудь ты </a:t>
            </a:r>
            <a:r>
              <a:rPr lang="ru-RU" sz="1500" dirty="0" err="1" smtClean="0"/>
              <a:t>наклонилася</a:t>
            </a:r>
            <a:r>
              <a:rPr lang="ru-RU" sz="1500" dirty="0" smtClean="0"/>
              <a:t>?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Отчего ты безо времени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Белым </a:t>
            </a:r>
            <a:r>
              <a:rPr lang="ru-RU" sz="1500" b="1" i="1" dirty="0" smtClean="0"/>
              <a:t>инеем </a:t>
            </a:r>
            <a:r>
              <a:rPr lang="ru-RU" sz="1500" dirty="0" err="1" smtClean="0"/>
              <a:t>покрылася</a:t>
            </a:r>
            <a:r>
              <a:rPr lang="ru-RU" sz="1500" b="1" i="1" dirty="0" smtClean="0"/>
              <a:t>?</a:t>
            </a:r>
          </a:p>
          <a:p>
            <a:pPr marL="0" indent="0">
              <a:buNone/>
            </a:pPr>
            <a:endParaRPr lang="ru-RU" sz="1500" b="1" i="1" dirty="0"/>
          </a:p>
          <a:p>
            <a:pPr marL="0" indent="0">
              <a:buNone/>
            </a:pPr>
            <a:r>
              <a:rPr lang="ru-RU" sz="1500" dirty="0" smtClean="0"/>
              <a:t>        Где меж темных лип </a:t>
            </a:r>
            <a:r>
              <a:rPr lang="ru-RU" sz="1500" b="1" i="1" dirty="0" smtClean="0"/>
              <a:t>светился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Монастырь святой...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6577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ТРОПЫ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038600" cy="5472608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МЕТОНИМИЯ</a:t>
            </a:r>
            <a:r>
              <a:rPr lang="ru-RU" sz="1600" dirty="0" smtClean="0"/>
              <a:t> (греч. </a:t>
            </a:r>
            <a:r>
              <a:rPr lang="ru-RU" sz="1600" dirty="0" err="1" smtClean="0"/>
              <a:t>metonymia</a:t>
            </a:r>
            <a:r>
              <a:rPr lang="ru-RU" sz="1600" dirty="0" smtClean="0"/>
              <a:t> - переименование) - троп; замена одного слова или выражения другим на основе близости значений; употребление выражений в переносном смысле ("пенящийся бокал" - имеется в виду вино в бокале; "лес шумит" – подразумеваются деревья; и т.п.).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ПЕРИФРАЗА</a:t>
            </a:r>
            <a:r>
              <a:rPr lang="ru-RU" sz="1600" dirty="0" smtClean="0"/>
              <a:t> (греч. </a:t>
            </a:r>
            <a:r>
              <a:rPr lang="ru-RU" sz="1600" dirty="0" err="1" smtClean="0"/>
              <a:t>periphrasis</a:t>
            </a:r>
            <a:r>
              <a:rPr lang="ru-RU" sz="1600" dirty="0" smtClean="0"/>
              <a:t> - окольный оборот, иносказание)  - троп; замена одного слова описательным выражением, передающим смысл («царь зверей» - вместо «лев» и </a:t>
            </a:r>
            <a:r>
              <a:rPr lang="ru-RU" sz="1600" dirty="0" err="1" smtClean="0"/>
              <a:t>т.п</a:t>
            </a:r>
            <a:r>
              <a:rPr lang="ru-RU" sz="1600" dirty="0" smtClean="0"/>
              <a:t>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ОЛИЦЕТВОРЕНИЕ</a:t>
            </a:r>
            <a:r>
              <a:rPr lang="ru-RU" sz="1600" dirty="0" smtClean="0"/>
              <a:t> (прозопопея, персонификация) - вид метафоры; перенесение свойств одушевленных предметов на неодушевленные (душа поёт, река играет…).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38600" cy="547260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И </a:t>
            </a:r>
            <a:r>
              <a:rPr lang="ru-RU" sz="1800" b="1" i="1" dirty="0" smtClean="0"/>
              <a:t>зал</a:t>
            </a:r>
            <a:r>
              <a:rPr lang="ru-RU" sz="1800" dirty="0" smtClean="0"/>
              <a:t> встаёт, и </a:t>
            </a:r>
            <a:r>
              <a:rPr lang="ru-RU" sz="1800" b="1" i="1" dirty="0" smtClean="0"/>
              <a:t>зал</a:t>
            </a:r>
            <a:r>
              <a:rPr lang="ru-RU" sz="1800" dirty="0" smtClean="0"/>
              <a:t> поёт, и </a:t>
            </a:r>
            <a:r>
              <a:rPr lang="ru-RU" sz="1800" b="1" i="1" dirty="0" smtClean="0"/>
              <a:t>в зале </a:t>
            </a:r>
            <a:r>
              <a:rPr lang="ru-RU" sz="1800" dirty="0" smtClean="0"/>
              <a:t>дышится легко.</a:t>
            </a:r>
          </a:p>
          <a:p>
            <a:endParaRPr lang="ru-RU" sz="1800" dirty="0"/>
          </a:p>
          <a:p>
            <a:r>
              <a:rPr lang="ru-RU" sz="1600" b="1" i="1" dirty="0" smtClean="0"/>
              <a:t>Золото и серебро </a:t>
            </a:r>
            <a:r>
              <a:rPr lang="ru-RU" sz="1600" dirty="0" smtClean="0"/>
              <a:t>получили наши спортсмены, </a:t>
            </a:r>
            <a:r>
              <a:rPr lang="ru-RU" sz="1600" b="1" i="1" dirty="0" smtClean="0"/>
              <a:t>бронза </a:t>
            </a:r>
            <a:r>
              <a:rPr lang="ru-RU" sz="1600" dirty="0" smtClean="0"/>
              <a:t>досталась французам.</a:t>
            </a:r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Юный град, полночных стран краса и диво. </a:t>
            </a:r>
            <a:r>
              <a:rPr lang="ru-RU" sz="1600" dirty="0"/>
              <a:t> </a:t>
            </a:r>
            <a:r>
              <a:rPr lang="ru-RU" sz="1600" dirty="0" smtClean="0"/>
              <a:t>«Медный всадник» (Петербург)</a:t>
            </a:r>
          </a:p>
          <a:p>
            <a:r>
              <a:rPr lang="ru-RU" sz="1600" dirty="0" smtClean="0"/>
              <a:t>И счастья баловень безродный, полудержавный властелин. «Полтава» (князь Меньшиков)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r>
              <a:rPr lang="ru-RU" sz="1600" dirty="0" smtClean="0"/>
              <a:t>Буря мглою небо кроет</a:t>
            </a:r>
          </a:p>
          <a:p>
            <a:r>
              <a:rPr lang="ru-RU" sz="1600" dirty="0" smtClean="0"/>
              <a:t>Вихри снежные крутя,</a:t>
            </a:r>
          </a:p>
          <a:p>
            <a:r>
              <a:rPr lang="ru-RU" sz="1600" dirty="0" smtClean="0"/>
              <a:t>То, как зверь, она </a:t>
            </a:r>
            <a:r>
              <a:rPr lang="ru-RU" sz="1600" b="1" i="1" dirty="0" smtClean="0"/>
              <a:t>завоет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То </a:t>
            </a:r>
            <a:r>
              <a:rPr lang="ru-RU" sz="1600" b="1" i="1" dirty="0" smtClean="0"/>
              <a:t>заплачет</a:t>
            </a:r>
            <a:r>
              <a:rPr lang="ru-RU" sz="1600" dirty="0" smtClean="0"/>
              <a:t>, как дитя.</a:t>
            </a:r>
          </a:p>
          <a:p>
            <a:pPr marL="109728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(А.С. Пушкин)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97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 smtClean="0"/>
              <a:t>Тропы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СИНЕКДОХА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synekdoche</a:t>
            </a:r>
            <a:r>
              <a:rPr lang="ru-RU" sz="1800" dirty="0" smtClean="0"/>
              <a:t> - соотнесение) – троп и вид метонимии, название части  вместо целого  или наоборот.</a:t>
            </a:r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b="1" dirty="0" smtClean="0"/>
              <a:t>СРАВНЕНИЕ</a:t>
            </a:r>
            <a:r>
              <a:rPr lang="ru-RU" sz="1800" dirty="0" smtClean="0"/>
              <a:t> –  слово или выражение, содержащее уподобление одного предмета другому, одной ситуации - другой. («Сильный, как лев», «сказал, как отрезал»…). В отличие от метафоры, в сравнении обязательно присутствуют слова «как», «как будто», «словно» 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«...и слышно было до рассвета, как ликовал </a:t>
            </a:r>
            <a:r>
              <a:rPr lang="ru-RU" sz="1600" b="1" i="1" dirty="0" smtClean="0"/>
              <a:t>француз...» </a:t>
            </a:r>
            <a:r>
              <a:rPr lang="ru-RU" sz="1600" dirty="0" smtClean="0"/>
              <a:t>«Бородино»</a:t>
            </a:r>
          </a:p>
          <a:p>
            <a:r>
              <a:rPr lang="ru-RU" sz="1600" dirty="0" smtClean="0"/>
              <a:t>…беспокойная </a:t>
            </a:r>
            <a:r>
              <a:rPr lang="ru-RU" sz="1600" b="1" i="1" dirty="0" smtClean="0"/>
              <a:t>Литва</a:t>
            </a:r>
          </a:p>
          <a:p>
            <a:r>
              <a:rPr lang="ru-RU" sz="1600" dirty="0" smtClean="0"/>
              <a:t>С толпою дерзких воевод</a:t>
            </a:r>
          </a:p>
          <a:p>
            <a:r>
              <a:rPr lang="ru-RU" sz="1600" dirty="0" smtClean="0"/>
              <a:t>На землю русскую идет. «Боярин Орша»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«Мужик глуп, </a:t>
            </a:r>
            <a:r>
              <a:rPr lang="ru-RU" sz="1600" b="1" i="1" dirty="0" smtClean="0"/>
              <a:t>как свинья</a:t>
            </a:r>
            <a:r>
              <a:rPr lang="ru-RU" sz="1600" dirty="0" smtClean="0"/>
              <a:t>, а хитёр, </a:t>
            </a:r>
            <a:r>
              <a:rPr lang="ru-RU" sz="1600" b="1" i="1" dirty="0" smtClean="0"/>
              <a:t>как чёрт».</a:t>
            </a:r>
          </a:p>
          <a:p>
            <a:endParaRPr lang="ru-RU" sz="1600" dirty="0"/>
          </a:p>
          <a:p>
            <a:r>
              <a:rPr lang="ru-RU" sz="1600" dirty="0" smtClean="0"/>
              <a:t>И стройных жниц короткие подолы, </a:t>
            </a:r>
          </a:p>
          <a:p>
            <a:r>
              <a:rPr lang="ru-RU" sz="1600" b="1" i="1" dirty="0" smtClean="0"/>
              <a:t>Как флаги в праздник</a:t>
            </a:r>
            <a:r>
              <a:rPr lang="ru-RU" sz="1600" dirty="0" smtClean="0"/>
              <a:t>, по ветру летят.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А. Ахматова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 smtClean="0"/>
              <a:t>Я, дьякон, буду с вами говорить. Деятельность господина </a:t>
            </a:r>
            <a:r>
              <a:rPr lang="ru-RU" sz="1600" dirty="0" err="1" smtClean="0"/>
              <a:t>Лаевского</a:t>
            </a:r>
            <a:r>
              <a:rPr lang="ru-RU" sz="1600" dirty="0" smtClean="0"/>
              <a:t> развернута перед вами, </a:t>
            </a:r>
            <a:r>
              <a:rPr lang="ru-RU" sz="1600" b="1" i="1" dirty="0" smtClean="0"/>
              <a:t>как длинная китайская грамота</a:t>
            </a:r>
            <a:r>
              <a:rPr lang="ru-RU" sz="1600" dirty="0" smtClean="0"/>
              <a:t>, и вы можете читать ее от начала до конца.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А. Чехов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59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Закрепление материала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01419"/>
          </a:xfrm>
        </p:spPr>
        <p:txBody>
          <a:bodyPr>
            <a:normAutofit/>
          </a:bodyPr>
          <a:lstStyle/>
          <a:p>
            <a:r>
              <a:rPr lang="ru-RU" sz="1700" b="1" i="1" dirty="0" smtClean="0"/>
              <a:t>а) Из данного отрывка выпишете по одному примеру олицетворения, сравнения и эпитета</a:t>
            </a:r>
            <a:r>
              <a:rPr lang="ru-RU" sz="1700" b="1" i="1" dirty="0" smtClean="0"/>
              <a:t>.</a:t>
            </a:r>
          </a:p>
          <a:p>
            <a:endParaRPr lang="ru-RU" sz="1700" b="1" i="1" dirty="0" smtClean="0"/>
          </a:p>
          <a:p>
            <a:r>
              <a:rPr lang="ru-RU" sz="1700" dirty="0" smtClean="0"/>
              <a:t>Визжит ветер, мечется как бешеный, мчатся рыжие, низкие, словно в клочья разорванные, облака, все раскутилось, смешалось, захлестал, закачался отвесными столбами рьяный ливень, молнии слепят огнистой зеленью, стреляет как из пушки отрывистый гром, запахло серой…</a:t>
            </a:r>
          </a:p>
          <a:p>
            <a:pPr marL="0" indent="0">
              <a:buNone/>
            </a:pPr>
            <a:r>
              <a:rPr lang="ru-RU" sz="1700" dirty="0"/>
              <a:t> </a:t>
            </a:r>
            <a:r>
              <a:rPr lang="ru-RU" sz="1700" dirty="0" smtClean="0"/>
              <a:t>       </a:t>
            </a:r>
            <a:r>
              <a:rPr lang="ru-RU" sz="1700" dirty="0" err="1" smtClean="0"/>
              <a:t>И.С.Тургенев</a:t>
            </a:r>
            <a:r>
              <a:rPr lang="ru-RU" sz="1700" dirty="0" smtClean="0"/>
              <a:t> «Голуби» (из цикла «стихотворения в прозе»)</a:t>
            </a:r>
          </a:p>
          <a:p>
            <a:pPr marL="0" indent="0">
              <a:buNone/>
            </a:pPr>
            <a:endParaRPr lang="ru-RU" sz="1700" dirty="0" smtClean="0"/>
          </a:p>
          <a:p>
            <a:r>
              <a:rPr lang="ru-RU" sz="1600" b="1" i="1" dirty="0" smtClean="0"/>
              <a:t>б) Рисуя картину грозы, </a:t>
            </a:r>
            <a:r>
              <a:rPr lang="ru-RU" sz="1600" b="1" i="1" dirty="0" err="1" smtClean="0"/>
              <a:t>И.С.Тургенев</a:t>
            </a:r>
            <a:r>
              <a:rPr lang="ru-RU" sz="1600" b="1" i="1" dirty="0" smtClean="0"/>
              <a:t> использует сравнения. Выпишите их из текста, ответьте на вопрос: с какой целью автор применяет данные художественные средства</a:t>
            </a:r>
            <a:r>
              <a:rPr lang="ru-RU" sz="1600" b="1" i="1" dirty="0" smtClean="0"/>
              <a:t>?</a:t>
            </a:r>
            <a:endParaRPr lang="ru-R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302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Ответы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А) 1) Визжит ветер – олицетворение</a:t>
            </a:r>
          </a:p>
          <a:p>
            <a:r>
              <a:rPr lang="ru-RU" sz="2000" dirty="0" smtClean="0"/>
              <a:t>     2) стреляет как из пушки – сравнение</a:t>
            </a:r>
          </a:p>
          <a:p>
            <a:r>
              <a:rPr lang="ru-RU" sz="2000" dirty="0" smtClean="0"/>
              <a:t>     3) рьяный ливень – эпитет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Б)  мечется как бешенный</a:t>
            </a:r>
          </a:p>
          <a:p>
            <a:r>
              <a:rPr lang="ru-RU" sz="2000" dirty="0" smtClean="0"/>
              <a:t>      словно в клочья разорванные облака</a:t>
            </a:r>
          </a:p>
          <a:p>
            <a:r>
              <a:rPr lang="ru-RU" sz="2000" dirty="0" smtClean="0"/>
              <a:t>      закачался отвесными столбами ливень</a:t>
            </a:r>
          </a:p>
          <a:p>
            <a:r>
              <a:rPr lang="ru-RU" sz="2000" dirty="0" smtClean="0"/>
              <a:t>      стреляет как из пушки</a:t>
            </a:r>
          </a:p>
          <a:p>
            <a:endParaRPr lang="ru-RU" sz="2000" dirty="0"/>
          </a:p>
          <a:p>
            <a:r>
              <a:rPr lang="ru-RU" sz="2000" dirty="0" smtClean="0"/>
              <a:t>При помощи сравнений автор рисует могучее движение природы, тревожное и в то же время очищающее. Буря и гроза внушают герою повествования страх и одновременно это для него – потеха! Можно представить себе в этой картине и бешеное, неукротимое животное, готовое растоптать все живое, и тяжелые потоки воды, издали похожие на движущие столбы, и можно услышать канонаду приближающегося боя.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4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692696"/>
            <a:ext cx="3682752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038600" cy="6264696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dirty="0" smtClean="0"/>
              <a:t>Задание: </a:t>
            </a:r>
            <a:r>
              <a:rPr lang="ru-RU" sz="3500" i="1" dirty="0" smtClean="0"/>
              <a:t>Назовите средство выразительности, которое использовал автор.</a:t>
            </a:r>
          </a:p>
          <a:p>
            <a:endParaRPr lang="ru-RU" i="1" dirty="0" smtClean="0"/>
          </a:p>
          <a:p>
            <a:r>
              <a:rPr lang="ru-RU" sz="3000" b="1" dirty="0" smtClean="0"/>
              <a:t>1</a:t>
            </a:r>
            <a:r>
              <a:rPr lang="ru-RU" sz="3000" dirty="0" smtClean="0"/>
              <a:t>. Под ним струя светлей лазури.</a:t>
            </a:r>
          </a:p>
          <a:p>
            <a:r>
              <a:rPr lang="ru-RU" sz="3000" dirty="0" smtClean="0"/>
              <a:t>                                             (М. Лермонтов.)</a:t>
            </a:r>
          </a:p>
          <a:p>
            <a:r>
              <a:rPr lang="ru-RU" sz="3000" b="1" dirty="0" smtClean="0"/>
              <a:t>2</a:t>
            </a:r>
            <a:r>
              <a:rPr lang="ru-RU" sz="3000" dirty="0" smtClean="0"/>
              <a:t>. Богатырский конь через лес перепрыгивает.</a:t>
            </a:r>
          </a:p>
          <a:p>
            <a:r>
              <a:rPr lang="ru-RU" sz="3000" dirty="0" smtClean="0"/>
              <a:t>                                                                          (Былина)</a:t>
            </a:r>
          </a:p>
          <a:p>
            <a:r>
              <a:rPr lang="ru-RU" sz="3000" b="1" dirty="0" smtClean="0"/>
              <a:t>3. </a:t>
            </a:r>
            <a:r>
              <a:rPr lang="ru-RU" sz="3000" dirty="0" smtClean="0"/>
              <a:t>Задремали звёзды золотые.</a:t>
            </a:r>
          </a:p>
          <a:p>
            <a:r>
              <a:rPr lang="ru-RU" sz="3000" dirty="0" smtClean="0"/>
              <a:t>                                        (С. Есенин.)</a:t>
            </a:r>
          </a:p>
          <a:p>
            <a:r>
              <a:rPr lang="ru-RU" sz="3000" b="1" dirty="0" smtClean="0"/>
              <a:t>4. </a:t>
            </a:r>
            <a:r>
              <a:rPr lang="ru-RU" sz="3000" dirty="0" smtClean="0"/>
              <a:t>Впереди – пустынный сентябрьский день.</a:t>
            </a:r>
          </a:p>
          <a:p>
            <a:r>
              <a:rPr lang="ru-RU" sz="3000" dirty="0" smtClean="0"/>
              <a:t>                                                     (К. Паустовский.)</a:t>
            </a:r>
          </a:p>
          <a:p>
            <a:r>
              <a:rPr lang="ru-RU" sz="3000" dirty="0" smtClean="0"/>
              <a:t> </a:t>
            </a:r>
          </a:p>
          <a:p>
            <a:r>
              <a:rPr lang="ru-RU" sz="3000" b="1" dirty="0" smtClean="0"/>
              <a:t>5</a:t>
            </a:r>
            <a:r>
              <a:rPr lang="ru-RU" sz="3000" dirty="0" smtClean="0"/>
              <a:t>. Вода устала петь, устала течь,</a:t>
            </a:r>
          </a:p>
          <a:p>
            <a:r>
              <a:rPr lang="ru-RU" sz="3000" dirty="0" smtClean="0"/>
              <a:t>    Сиять, струиться и переливаться.</a:t>
            </a:r>
          </a:p>
          <a:p>
            <a:r>
              <a:rPr lang="ru-RU" sz="3000" dirty="0" smtClean="0"/>
              <a:t>                                       (Д. Самойлов.)</a:t>
            </a:r>
          </a:p>
          <a:p>
            <a:r>
              <a:rPr lang="ru-RU" sz="3000" b="1" dirty="0" smtClean="0"/>
              <a:t>6. </a:t>
            </a:r>
            <a:r>
              <a:rPr lang="ru-RU" sz="3000" dirty="0" smtClean="0"/>
              <a:t>Спать одуванчики ложились спать вместе с  нами,  детьми, и вместе с нами вставали.</a:t>
            </a:r>
          </a:p>
          <a:p>
            <a:r>
              <a:rPr lang="ru-RU" sz="3000" dirty="0" smtClean="0"/>
              <a:t>                                                   (М. Пришвин.)</a:t>
            </a:r>
          </a:p>
          <a:p>
            <a:r>
              <a:rPr lang="ru-RU" sz="3000" b="1" dirty="0" smtClean="0"/>
              <a:t>7. </a:t>
            </a:r>
            <a:r>
              <a:rPr lang="ru-RU" sz="3000" dirty="0" smtClean="0"/>
              <a:t>Она щебечет и поёт</a:t>
            </a:r>
          </a:p>
          <a:p>
            <a:r>
              <a:rPr lang="ru-RU" sz="3000" dirty="0" smtClean="0"/>
              <a:t>    В преддверье бора,</a:t>
            </a:r>
          </a:p>
          <a:p>
            <a:r>
              <a:rPr lang="ru-RU" sz="3000" dirty="0" smtClean="0"/>
              <a:t>    как бы оберегая вход</a:t>
            </a:r>
          </a:p>
          <a:p>
            <a:r>
              <a:rPr lang="ru-RU" sz="3000" dirty="0" smtClean="0"/>
              <a:t>    В лесные норы.</a:t>
            </a:r>
          </a:p>
          <a:p>
            <a:r>
              <a:rPr lang="ru-RU" sz="3000" dirty="0" smtClean="0"/>
              <a:t>                    (Б. Пастернак.)</a:t>
            </a:r>
          </a:p>
          <a:p>
            <a:r>
              <a:rPr lang="ru-RU" sz="3000" b="1" dirty="0" smtClean="0"/>
              <a:t>8. </a:t>
            </a:r>
            <a:r>
              <a:rPr lang="ru-RU" sz="3000" dirty="0" smtClean="0"/>
              <a:t>В багрец и золото одетые леса.</a:t>
            </a:r>
          </a:p>
          <a:p>
            <a:r>
              <a:rPr lang="ru-RU" sz="3000" dirty="0" smtClean="0"/>
              <a:t>                                 (А. Пушкин.)</a:t>
            </a:r>
          </a:p>
          <a:p>
            <a:r>
              <a:rPr lang="ru-RU" sz="3000" b="1" dirty="0" smtClean="0"/>
              <a:t>9. </a:t>
            </a:r>
            <a:r>
              <a:rPr lang="ru-RU" sz="3000" dirty="0" smtClean="0"/>
              <a:t>Скоро Осень проснется</a:t>
            </a:r>
          </a:p>
          <a:p>
            <a:r>
              <a:rPr lang="ru-RU" sz="3000" dirty="0" smtClean="0"/>
              <a:t>    и заплачет спросонья.</a:t>
            </a:r>
          </a:p>
          <a:p>
            <a:r>
              <a:rPr lang="ru-RU" sz="3000" dirty="0" smtClean="0"/>
              <a:t>                                 (К. Бальмонт.)</a:t>
            </a:r>
          </a:p>
          <a:p>
            <a:r>
              <a:rPr lang="ru-RU" sz="3000" b="1" dirty="0" smtClean="0"/>
              <a:t>10. </a:t>
            </a:r>
            <a:r>
              <a:rPr lang="ru-RU" sz="3000" dirty="0" smtClean="0"/>
              <a:t>Но предстоит еще заледенеть,</a:t>
            </a:r>
          </a:p>
          <a:p>
            <a:r>
              <a:rPr lang="ru-RU" sz="3000" dirty="0" smtClean="0"/>
              <a:t>      И уж не петь, а, как броня, звенеть.</a:t>
            </a:r>
          </a:p>
          <a:p>
            <a:r>
              <a:rPr lang="ru-RU" sz="3000" dirty="0" smtClean="0"/>
              <a:t>                                            (Д. Самойлов.)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5001419"/>
          </a:xfrm>
        </p:spPr>
        <p:txBody>
          <a:bodyPr>
            <a:normAutofit fontScale="40000" lnSpcReduction="20000"/>
          </a:bodyPr>
          <a:lstStyle/>
          <a:p>
            <a:r>
              <a:rPr lang="ru-RU" sz="3400" b="1" i="1" dirty="0" smtClean="0"/>
              <a:t>Выполнив задания, оцените свои ответы по следующей шкале:</a:t>
            </a:r>
          </a:p>
          <a:p>
            <a:r>
              <a:rPr lang="ru-RU" sz="3400" dirty="0" smtClean="0"/>
              <a:t>«5» - 9-10; </a:t>
            </a:r>
          </a:p>
          <a:p>
            <a:r>
              <a:rPr lang="ru-RU" sz="3400" dirty="0" smtClean="0"/>
              <a:t>«4» - 7-8;</a:t>
            </a:r>
          </a:p>
          <a:p>
            <a:r>
              <a:rPr lang="ru-RU" sz="3400" dirty="0" smtClean="0"/>
              <a:t>«3» - 5-6 правильных ответов.</a:t>
            </a:r>
          </a:p>
          <a:p>
            <a:endParaRPr lang="ru-RU" sz="3400" dirty="0"/>
          </a:p>
          <a:p>
            <a:endParaRPr lang="ru-RU" sz="3400" dirty="0" smtClean="0"/>
          </a:p>
          <a:p>
            <a:endParaRPr lang="ru-RU" sz="3400" dirty="0" smtClean="0"/>
          </a:p>
          <a:p>
            <a:r>
              <a:rPr lang="ru-RU" sz="3800" b="1" i="1" dirty="0" smtClean="0"/>
              <a:t>Ответы:   </a:t>
            </a:r>
            <a:r>
              <a:rPr lang="ru-RU" sz="3800" dirty="0" smtClean="0"/>
              <a:t>1.Сравнение.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2.Гипербола.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3.Олицетворение. 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4.Эпитет.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5.Однородные члены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  предложения.  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6.Олицетворение.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7.Сравнение. 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8.Метафора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9.Олицетворени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10.Сравнение.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246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404664"/>
            <a:ext cx="3322712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Тест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665312"/>
            <a:ext cx="4038600" cy="6192688"/>
          </a:xfrm>
        </p:spPr>
        <p:txBody>
          <a:bodyPr>
            <a:normAutofit fontScale="47500" lnSpcReduction="20000"/>
          </a:bodyPr>
          <a:lstStyle/>
          <a:p>
            <a:r>
              <a:rPr lang="ru-RU" sz="2500" b="1" dirty="0" smtClean="0"/>
              <a:t>Задание: </a:t>
            </a:r>
            <a:r>
              <a:rPr lang="ru-RU" sz="2500" i="1" dirty="0" smtClean="0"/>
              <a:t>Назовите средство выразительности, которое использовал автор.</a:t>
            </a:r>
          </a:p>
          <a:p>
            <a:endParaRPr lang="ru-RU" sz="2500" i="1" dirty="0" smtClean="0"/>
          </a:p>
          <a:p>
            <a:r>
              <a:rPr lang="ru-RU" sz="2500" b="1" dirty="0" smtClean="0"/>
              <a:t>1. </a:t>
            </a:r>
            <a:r>
              <a:rPr lang="ru-RU" sz="2500" dirty="0" smtClean="0"/>
              <a:t>Жизни мышья беготня…</a:t>
            </a:r>
          </a:p>
          <a:p>
            <a:r>
              <a:rPr lang="ru-RU" sz="2500" dirty="0" smtClean="0"/>
              <a:t>   Что тревожишь ты меня?  (</a:t>
            </a:r>
            <a:r>
              <a:rPr lang="ru-RU" sz="2500" dirty="0" err="1" smtClean="0"/>
              <a:t>А.Пушкин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2. </a:t>
            </a:r>
            <a:r>
              <a:rPr lang="ru-RU" sz="2500" dirty="0" smtClean="0"/>
              <a:t>Мальчик с пальчик.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3. </a:t>
            </a:r>
            <a:r>
              <a:rPr lang="ru-RU" sz="2500" dirty="0" smtClean="0"/>
              <a:t>Лес, словно терем расписной. (</a:t>
            </a:r>
            <a:r>
              <a:rPr lang="ru-RU" sz="2500" dirty="0" err="1" smtClean="0"/>
              <a:t>И.Бунин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4</a:t>
            </a:r>
            <a:r>
              <a:rPr lang="ru-RU" sz="2500" dirty="0" smtClean="0"/>
              <a:t>. Когда народ….</a:t>
            </a:r>
          </a:p>
          <a:p>
            <a:r>
              <a:rPr lang="ru-RU" sz="2500" dirty="0" smtClean="0"/>
              <a:t>   Белинского и Гоголя</a:t>
            </a:r>
          </a:p>
          <a:p>
            <a:r>
              <a:rPr lang="ru-RU" sz="2500" dirty="0" smtClean="0"/>
              <a:t>   С базара понесет.    (</a:t>
            </a:r>
            <a:r>
              <a:rPr lang="ru-RU" sz="2500" dirty="0" err="1" smtClean="0"/>
              <a:t>Н.Некрасов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5. </a:t>
            </a:r>
            <a:r>
              <a:rPr lang="ru-RU" sz="2500" dirty="0" smtClean="0"/>
              <a:t>О Волга, колыбель моя!   (</a:t>
            </a:r>
            <a:r>
              <a:rPr lang="ru-RU" sz="2500" dirty="0" err="1" smtClean="0"/>
              <a:t>Н.Некрасов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6. </a:t>
            </a:r>
            <a:r>
              <a:rPr lang="ru-RU" sz="2500" dirty="0" smtClean="0"/>
              <a:t>Мело, мело по всей земле,</a:t>
            </a:r>
          </a:p>
          <a:p>
            <a:r>
              <a:rPr lang="ru-RU" sz="2500" dirty="0" smtClean="0"/>
              <a:t>    Во все пределы.   </a:t>
            </a:r>
          </a:p>
          <a:p>
            <a:r>
              <a:rPr lang="ru-RU" sz="2500" dirty="0" smtClean="0"/>
              <a:t>    Свеча горела на столе,</a:t>
            </a:r>
          </a:p>
          <a:p>
            <a:r>
              <a:rPr lang="ru-RU" sz="2500" dirty="0" smtClean="0"/>
              <a:t>    Свеча горела.       (</a:t>
            </a:r>
            <a:r>
              <a:rPr lang="ru-RU" sz="2500" dirty="0" err="1" smtClean="0"/>
              <a:t>Б.Пастернак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7</a:t>
            </a:r>
            <a:r>
              <a:rPr lang="ru-RU" sz="2500" dirty="0" smtClean="0"/>
              <a:t>. Они сошлись. Волна и камень,</a:t>
            </a:r>
          </a:p>
          <a:p>
            <a:r>
              <a:rPr lang="ru-RU" sz="2500" dirty="0" smtClean="0"/>
              <a:t>    Стихи и проза, лед и пламень,</a:t>
            </a:r>
          </a:p>
          <a:p>
            <a:r>
              <a:rPr lang="ru-RU" sz="2500" dirty="0" smtClean="0"/>
              <a:t>    Не столь различны меж собой.  (А. Пушкин)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8</a:t>
            </a:r>
            <a:r>
              <a:rPr lang="ru-RU" sz="2500" dirty="0" smtClean="0"/>
              <a:t>. Мы с тобой не виделись сто лет!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9. </a:t>
            </a:r>
            <a:r>
              <a:rPr lang="ru-RU" sz="2500" dirty="0" smtClean="0"/>
              <a:t>Гораздо интереснее казались морские коньки.   (</a:t>
            </a:r>
            <a:r>
              <a:rPr lang="ru-RU" sz="2500" dirty="0" err="1" smtClean="0"/>
              <a:t>В.Катаев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10. </a:t>
            </a:r>
            <a:r>
              <a:rPr lang="ru-RU" sz="2500" dirty="0" smtClean="0"/>
              <a:t>И пунша пламень голубой.  ( А. Пушкин)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5040560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i="1" dirty="0" smtClean="0"/>
              <a:t>Выполнив задания, оцените свои ответы по следующей шкале:</a:t>
            </a:r>
          </a:p>
          <a:p>
            <a:r>
              <a:rPr lang="ru-RU" sz="2900" dirty="0" smtClean="0"/>
              <a:t>«5» - 9-10; </a:t>
            </a:r>
          </a:p>
          <a:p>
            <a:r>
              <a:rPr lang="ru-RU" sz="2900" dirty="0" smtClean="0"/>
              <a:t>«4» - 7-8;</a:t>
            </a:r>
          </a:p>
          <a:p>
            <a:r>
              <a:rPr lang="ru-RU" sz="2900" dirty="0" smtClean="0"/>
              <a:t>«3» - 5-6 правильных ответов.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400" b="1" dirty="0" smtClean="0"/>
              <a:t>Ответы:   </a:t>
            </a:r>
            <a:r>
              <a:rPr lang="ru-RU" sz="3400" dirty="0" smtClean="0"/>
              <a:t>1.Риторический вопрос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2. Литота     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3. Сравнение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4. Метонимия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5. Обращение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6. Лексический повтор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7. Антитеза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8. Гипербола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9. Сравнение   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10.  Метафора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6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1865</Words>
  <Application>Microsoft Office PowerPoint</Application>
  <PresentationFormat>Экран (4:3)</PresentationFormat>
  <Paragraphs>323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Тропы</vt:lpstr>
      <vt:lpstr>СТИЛИСТИЧЕСКИЕ ФИГУРЫ -  обороты речи, применяемые для усиления экспрессивности (выразительности) высказывания: анафора, эпифора, эллипс, антитеза, параллелизм, градация, инверсия, хиазм и др.</vt:lpstr>
      <vt:lpstr>ТРОПЫ</vt:lpstr>
      <vt:lpstr>ТРОПЫ</vt:lpstr>
      <vt:lpstr>Тропы</vt:lpstr>
      <vt:lpstr>Закрепление материала</vt:lpstr>
      <vt:lpstr>Ответы</vt:lpstr>
      <vt:lpstr>Тест</vt:lpstr>
      <vt:lpstr>Тест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Тропы</dc:title>
  <dc:creator>кампутер на</dc:creator>
  <cp:lastModifiedBy>кампутер на</cp:lastModifiedBy>
  <cp:revision>18</cp:revision>
  <dcterms:created xsi:type="dcterms:W3CDTF">2012-04-02T15:51:12Z</dcterms:created>
  <dcterms:modified xsi:type="dcterms:W3CDTF">2012-04-03T17:32:28Z</dcterms:modified>
</cp:coreProperties>
</file>