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72400" cy="2628904"/>
          </a:xfrm>
        </p:spPr>
        <p:txBody>
          <a:bodyPr/>
          <a:lstStyle/>
          <a:p>
            <a:pPr algn="ctr"/>
            <a:r>
              <a:rPr lang="ru-RU" sz="6600" dirty="0" smtClean="0">
                <a:latin typeface="Monotype Corsiva" pitchFamily="66" charset="0"/>
              </a:rPr>
              <a:t>Из  опыта работы по  подготовке к  ЕГЭ по математике </a:t>
            </a:r>
            <a:br>
              <a:rPr lang="ru-RU" sz="6600" dirty="0" smtClean="0">
                <a:latin typeface="Monotype Corsiva" pitchFamily="66" charset="0"/>
              </a:rPr>
            </a:br>
            <a:r>
              <a:rPr lang="ru-RU" sz="6600" dirty="0" smtClean="0">
                <a:latin typeface="Monotype Corsiva" pitchFamily="66" charset="0"/>
              </a:rPr>
              <a:t>(группа риска)</a:t>
            </a:r>
            <a:endParaRPr lang="ru-RU" sz="66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5301208"/>
            <a:ext cx="6624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Автор: Кривилев  Александр Викторович,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физики и математики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МБОУ «СОШ № 1»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task-14/ps/task-14.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268761"/>
            <a:ext cx="4392488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03848" y="3501008"/>
            <a:ext cx="29523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6156176" y="2852936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203848" y="2852936"/>
            <a:ext cx="2952328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28184" y="2996952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∆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57301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∆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5301208"/>
            <a:ext cx="5766713" cy="122413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rgbClr val="C6D9F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772400" cy="241288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B5 (№ 26660)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корень уравнения.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\sqrt{\frac{6}{4x-54}}~=~\frac{1}{7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4944"/>
            <a:ext cx="5256584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987824" y="1916832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060848"/>
            <a:ext cx="2338512" cy="108012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3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284984"/>
            <a:ext cx="2124075" cy="9906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221088"/>
            <a:ext cx="3362325" cy="5905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0488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725144"/>
            <a:ext cx="1485900" cy="47625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229200"/>
            <a:ext cx="1057275" cy="47625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115616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Ответ: 87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836712"/>
            <a:ext cx="2247900" cy="1323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8964488" cy="5112568"/>
          </a:xfrm>
        </p:spPr>
        <p:txBody>
          <a:bodyPr/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6920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72400" cy="277292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B3 (№ 27548)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площадь треугольника, изображенного на клетчатой бумаге с размером клетки 1 см 1 см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рис.). Ответ дайте в квадратных сантиметрах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pic.9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4752528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88640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483768" y="980728"/>
            <a:ext cx="4968552" cy="3789040"/>
            <a:chOff x="1115616" y="2708920"/>
            <a:chExt cx="4968552" cy="3789040"/>
          </a:xfrm>
        </p:grpSpPr>
        <p:pic>
          <p:nvPicPr>
            <p:cNvPr id="8" name="Рисунок 7" descr="pic.9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5616" y="2708920"/>
              <a:ext cx="4968552" cy="378904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grpSp>
          <p:nvGrpSpPr>
            <p:cNvPr id="9" name="Группа 23"/>
            <p:cNvGrpSpPr/>
            <p:nvPr/>
          </p:nvGrpSpPr>
          <p:grpSpPr>
            <a:xfrm>
              <a:off x="1835696" y="3140968"/>
              <a:ext cx="3528392" cy="2448272"/>
              <a:chOff x="1835696" y="3140968"/>
              <a:chExt cx="3528392" cy="2448272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835696" y="3140968"/>
                <a:ext cx="0" cy="2376264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835696" y="3140968"/>
                <a:ext cx="3528392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364088" y="3140968"/>
                <a:ext cx="0" cy="2376264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1835696" y="5589240"/>
                <a:ext cx="3528392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572000" y="4869160"/>
                <a:ext cx="6315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  <a:cs typeface="Times New Roman" pitchFamily="18" charset="0"/>
                  </a:rPr>
                  <a:t>S3</a:t>
                </a:r>
                <a:endParaRPr lang="ru-RU" sz="3200" dirty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55976" y="3284984"/>
                <a:ext cx="6315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  <a:cs typeface="Times New Roman" pitchFamily="18" charset="0"/>
                  </a:rPr>
                  <a:t>S2</a:t>
                </a:r>
                <a:endParaRPr lang="ru-RU" sz="3200" dirty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979712" y="3356992"/>
                <a:ext cx="6315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  <a:cs typeface="Times New Roman" pitchFamily="18" charset="0"/>
                  </a:rPr>
                  <a:t>S1</a:t>
                </a:r>
                <a:endParaRPr lang="ru-RU" sz="3200" dirty="0">
                  <a:solidFill>
                    <a:srgbClr val="FF0000"/>
                  </a:solidFill>
                  <a:cs typeface="Times New Roman" pitchFamily="18" charset="0"/>
                </a:endParaRP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395536" y="56612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ru-RU" sz="2000" dirty="0" smtClean="0"/>
              <a:t> фигуры = </a:t>
            </a:r>
            <a:r>
              <a:rPr lang="en-US" sz="2000" dirty="0" smtClean="0"/>
              <a:t>S    - S1 – S2 -  S3 </a:t>
            </a:r>
            <a:r>
              <a:rPr lang="en-US" dirty="0" smtClean="0"/>
              <a:t>=   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07704" y="5877272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5517232"/>
            <a:ext cx="5229225" cy="74295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043608" y="6093296"/>
            <a:ext cx="1841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12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B3 (№ 22583)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площадь параллелограмма,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изображенного на рисунке.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p5-1-1/p5-1-1.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708920"/>
            <a:ext cx="4104456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727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483768" y="1124744"/>
            <a:ext cx="4320480" cy="3672408"/>
            <a:chOff x="323528" y="1052736"/>
            <a:chExt cx="5256584" cy="4392488"/>
          </a:xfrm>
          <a:effectLst/>
        </p:grpSpPr>
        <p:grpSp>
          <p:nvGrpSpPr>
            <p:cNvPr id="31" name="Группа 30"/>
            <p:cNvGrpSpPr/>
            <p:nvPr/>
          </p:nvGrpSpPr>
          <p:grpSpPr>
            <a:xfrm>
              <a:off x="323528" y="1052736"/>
              <a:ext cx="5256584" cy="4392488"/>
              <a:chOff x="1187624" y="2204864"/>
              <a:chExt cx="5256584" cy="4392488"/>
            </a:xfrm>
          </p:grpSpPr>
          <p:pic>
            <p:nvPicPr>
              <p:cNvPr id="3" name="Рисунок 2" descr="p5-1-1/p5-1-1.5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7624" y="2204864"/>
                <a:ext cx="5256584" cy="4392488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rnd">
                <a:solidFill>
                  <a:srgbClr val="FFFFFF"/>
                </a:solidFill>
              </a:ln>
              <a:effectLst>
                <a:outerShdw blurRad="50000" algn="tl" rotWithShape="0">
                  <a:srgbClr val="000000">
                    <a:alpha val="41000"/>
                  </a:srgbClr>
                </a:outerShdw>
              </a:effectLst>
              <a:scene3d>
                <a:camera prst="orthographicFront"/>
                <a:lightRig rig="twoPt" dir="t">
                  <a:rot lat="0" lon="0" rev="7800000"/>
                </a:lightRig>
              </a:scene3d>
              <a:sp3d contourW="6350">
                <a:bevelT w="50800" h="16510"/>
                <a:contourClr>
                  <a:srgbClr val="C0C0C0"/>
                </a:contourClr>
              </a:sp3d>
            </p:spPr>
          </p:pic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3059832" y="3140968"/>
                <a:ext cx="0" cy="1800200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4572000" y="3140968"/>
                <a:ext cx="0" cy="1800200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2339752" y="4437112"/>
                <a:ext cx="3024336" cy="0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H="1">
                <a:off x="2339752" y="3789040"/>
                <a:ext cx="2952328" cy="0"/>
              </a:xfrm>
              <a:prstGeom prst="line">
                <a:avLst/>
              </a:prstGeom>
              <a:ln>
                <a:solidFill>
                  <a:schemeClr val="dk1"/>
                </a:solidFill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3635896" y="3861048"/>
              <a:ext cx="792088" cy="0"/>
            </a:xfrm>
            <a:prstGeom prst="line">
              <a:avLst/>
            </a:prstGeom>
            <a:ln>
              <a:solidFill>
                <a:schemeClr val="dk1"/>
              </a:solidFill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64703"/>
            <a:ext cx="5328592" cy="452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7584" y="5373216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</a:t>
            </a:r>
            <a:r>
              <a:rPr lang="ru-RU" sz="3600" dirty="0" smtClean="0"/>
              <a:t> фигуры = </a:t>
            </a:r>
            <a:r>
              <a:rPr lang="en-US" sz="3600" dirty="0" smtClean="0"/>
              <a:t>S   - S1 – S2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5805264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3568" y="233798"/>
            <a:ext cx="846043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B11 (№ 25561)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площадь поверхности многогранника, изображенного на рисунке (все двугранные углы прямые).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Рисунок 414" descr="b9.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4293067" cy="3403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75856" y="3212976"/>
            <a:ext cx="31683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5868144" y="2852936"/>
            <a:ext cx="1368152" cy="1152128"/>
            <a:chOff x="5868144" y="2852936"/>
            <a:chExt cx="1368152" cy="115212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300192" y="2852936"/>
              <a:ext cx="93610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868144" y="3212976"/>
              <a:ext cx="13681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491880" y="2852936"/>
            <a:ext cx="140400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2852936"/>
            <a:ext cx="136815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404664"/>
            <a:ext cx="93610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404664"/>
            <a:ext cx="50405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404664"/>
            <a:ext cx="43204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04664"/>
            <a:ext cx="93610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9" cy="6858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27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  <a:gridCol w="469041"/>
              </a:tblGrid>
              <a:tr h="403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r>
                        <a:rPr lang="ru-RU" dirty="0" smtClean="0"/>
                        <a:t>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r>
                        <a:rPr lang="en-US" dirty="0" smtClean="0"/>
                        <a:t>S=10+5+5+1</a:t>
                      </a:r>
                      <a:r>
                        <a:rPr lang="ru-RU" dirty="0" smtClean="0"/>
                        <a:t>0</a:t>
                      </a:r>
                      <a:r>
                        <a:rPr lang="en-US" dirty="0" smtClean="0"/>
                        <a:t>+15+15+8+8</a:t>
                      </a:r>
                      <a:r>
                        <a:rPr lang="ru-RU" dirty="0" smtClean="0"/>
                        <a:t>=76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ru-RU" dirty="0" smtClean="0"/>
                        <a:t>Ответ:  76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2051720" y="404664"/>
            <a:ext cx="504056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63888" y="404664"/>
            <a:ext cx="43204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932040" y="404664"/>
            <a:ext cx="43204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04248" y="404664"/>
            <a:ext cx="43204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555776" y="2780928"/>
            <a:ext cx="50405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004048" y="2780928"/>
            <a:ext cx="43204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08304" y="2780928"/>
            <a:ext cx="43204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19685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B8 (№ 27504)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рисунке изображены   график функции и касательная к нему в точке с абсциссой . Найдите значение производной функции в точке 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task-14/ps/task-14.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708920"/>
            <a:ext cx="4117230" cy="36851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166</TotalTime>
  <Words>137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Из  опыта работы по  подготовке к  ЕГЭ по математике  (группа риска)</vt:lpstr>
      <vt:lpstr>Задание B3 (№ 27548) Найдите площадь треугольника, изображенного на клетчатой бумаге с размером клетки 1 см 1 см (см. рис.). Ответ дайте в квадратных сантиметрах </vt:lpstr>
      <vt:lpstr>Слайд 3</vt:lpstr>
      <vt:lpstr>Задание B3 (№ 22583) Найдите площадь параллелограмма,  изображенного на рисунке.  </vt:lpstr>
      <vt:lpstr>Решение </vt:lpstr>
      <vt:lpstr>Слайд 6</vt:lpstr>
      <vt:lpstr>Слайд 7</vt:lpstr>
      <vt:lpstr>Слайд 8</vt:lpstr>
      <vt:lpstr>Задание B8 (№ 27504) На рисунке изображены   график функции и касательная к нему в точке с абсциссой . Найдите значение производной функции в точке . </vt:lpstr>
      <vt:lpstr>Решение</vt:lpstr>
      <vt:lpstr>Задание B5 (№ 26660)  Найдите корень уравнения.  </vt:lpstr>
      <vt:lpstr>Решение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 опыта работы по  подготовке к  ЕГЭ по математике  (группа риска)</dc:title>
  <cp:lastModifiedBy>Кривилев Александр Викторович</cp:lastModifiedBy>
  <cp:revision>20</cp:revision>
  <dcterms:modified xsi:type="dcterms:W3CDTF">2012-10-22T16:48:57Z</dcterms:modified>
</cp:coreProperties>
</file>