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2" r:id="rId3"/>
    <p:sldId id="263" r:id="rId4"/>
    <p:sldId id="264" r:id="rId5"/>
    <p:sldId id="258" r:id="rId6"/>
    <p:sldId id="259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D7902C-EB41-4167-AC24-DBE9D318CCE8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028B24-5F9F-49DF-912C-E625B6D15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285860"/>
            <a:ext cx="75951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Большинство жизненных задач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решаются как алгебраические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уравнения: приведением их 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самому простому виду.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Л. Н. Толстой.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14425" algn="l"/>
              </a:tabLst>
            </a:pPr>
            <a:r>
              <a:rPr lang="ru-RU" sz="4400" b="1" i="1" dirty="0" smtClean="0">
                <a:solidFill>
                  <a:srgbClr val="7030A0"/>
                </a:solidFill>
                <a:latin typeface="Cambria" pitchFamily="18" charset="0"/>
                <a:cs typeface="Times New Roman" pitchFamily="18" charset="0"/>
              </a:rPr>
              <a:t>Квадратное неравенство</a:t>
            </a:r>
            <a:endParaRPr lang="ru-RU" sz="4400" b="1" i="1" dirty="0" smtClean="0">
              <a:solidFill>
                <a:srgbClr val="7030A0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428736"/>
            <a:ext cx="201689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ах</a:t>
            </a:r>
            <a:r>
              <a:rPr lang="ru-RU" sz="2000" b="1" baseline="30000" dirty="0" smtClean="0">
                <a:solidFill>
                  <a:srgbClr val="7030A0"/>
                </a:solidFill>
              </a:rPr>
              <a:t>2</a:t>
            </a:r>
            <a:r>
              <a:rPr lang="ru-RU" sz="2000" b="1" dirty="0" smtClean="0">
                <a:solidFill>
                  <a:srgbClr val="7030A0"/>
                </a:solidFill>
              </a:rPr>
              <a:t> + </a:t>
            </a:r>
            <a:r>
              <a:rPr lang="en-US" sz="2000" b="1" dirty="0" err="1" smtClean="0">
                <a:solidFill>
                  <a:srgbClr val="7030A0"/>
                </a:solidFill>
              </a:rPr>
              <a:t>bx</a:t>
            </a:r>
            <a:r>
              <a:rPr lang="en-US" sz="2000" b="1" dirty="0" smtClean="0">
                <a:solidFill>
                  <a:srgbClr val="7030A0"/>
                </a:solidFill>
              </a:rPr>
              <a:t> + c ≤ 0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ах</a:t>
            </a:r>
            <a:r>
              <a:rPr lang="ru-RU" sz="2000" b="1" baseline="30000" dirty="0" smtClean="0">
                <a:solidFill>
                  <a:srgbClr val="7030A0"/>
                </a:solidFill>
              </a:rPr>
              <a:t>2</a:t>
            </a:r>
            <a:r>
              <a:rPr lang="ru-RU" sz="2000" b="1" dirty="0" smtClean="0">
                <a:solidFill>
                  <a:srgbClr val="7030A0"/>
                </a:solidFill>
              </a:rPr>
              <a:t> + </a:t>
            </a:r>
            <a:r>
              <a:rPr lang="en-US" sz="2000" b="1" dirty="0" err="1" smtClean="0">
                <a:solidFill>
                  <a:srgbClr val="7030A0"/>
                </a:solidFill>
              </a:rPr>
              <a:t>bx</a:t>
            </a:r>
            <a:r>
              <a:rPr lang="en-US" sz="2000" b="1" dirty="0" smtClean="0">
                <a:solidFill>
                  <a:srgbClr val="7030A0"/>
                </a:solidFill>
              </a:rPr>
              <a:t> + c ≥ 0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b="1" dirty="0" smtClean="0">
                <a:solidFill>
                  <a:srgbClr val="7030A0"/>
                </a:solidFill>
              </a:rPr>
              <a:t>ах</a:t>
            </a:r>
            <a:r>
              <a:rPr lang="ru-RU" sz="2000" b="1" baseline="30000" dirty="0" smtClean="0">
                <a:solidFill>
                  <a:srgbClr val="7030A0"/>
                </a:solidFill>
              </a:rPr>
              <a:t>2</a:t>
            </a:r>
            <a:r>
              <a:rPr lang="ru-RU" sz="2000" b="1" dirty="0" smtClean="0">
                <a:solidFill>
                  <a:srgbClr val="7030A0"/>
                </a:solidFill>
              </a:rPr>
              <a:t> + </a:t>
            </a:r>
            <a:r>
              <a:rPr lang="en-US" sz="2000" b="1" dirty="0" err="1" smtClean="0">
                <a:solidFill>
                  <a:srgbClr val="7030A0"/>
                </a:solidFill>
              </a:rPr>
              <a:t>bx</a:t>
            </a:r>
            <a:r>
              <a:rPr lang="en-US" sz="2000" b="1" dirty="0" smtClean="0">
                <a:solidFill>
                  <a:srgbClr val="7030A0"/>
                </a:solidFill>
              </a:rPr>
              <a:t> + c </a:t>
            </a:r>
            <a:r>
              <a:rPr lang="en-US" sz="20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&lt;</a:t>
            </a:r>
            <a:r>
              <a:rPr lang="en-US" sz="2000" b="1" dirty="0" smtClean="0">
                <a:solidFill>
                  <a:srgbClr val="7030A0"/>
                </a:solidFill>
              </a:rPr>
              <a:t> 0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b="1" dirty="0" smtClean="0">
                <a:solidFill>
                  <a:srgbClr val="7030A0"/>
                </a:solidFill>
              </a:rPr>
              <a:t>ах</a:t>
            </a:r>
            <a:r>
              <a:rPr lang="ru-RU" sz="2000" b="1" baseline="30000" dirty="0" smtClean="0">
                <a:solidFill>
                  <a:srgbClr val="7030A0"/>
                </a:solidFill>
              </a:rPr>
              <a:t>2</a:t>
            </a:r>
            <a:r>
              <a:rPr lang="ru-RU" sz="2000" b="1" dirty="0" smtClean="0">
                <a:solidFill>
                  <a:srgbClr val="7030A0"/>
                </a:solidFill>
              </a:rPr>
              <a:t> + </a:t>
            </a:r>
            <a:r>
              <a:rPr lang="en-US" sz="2000" b="1" dirty="0" err="1" smtClean="0">
                <a:solidFill>
                  <a:srgbClr val="7030A0"/>
                </a:solidFill>
              </a:rPr>
              <a:t>bx</a:t>
            </a:r>
            <a:r>
              <a:rPr lang="en-US" sz="2000" b="1" dirty="0" smtClean="0">
                <a:solidFill>
                  <a:srgbClr val="7030A0"/>
                </a:solidFill>
              </a:rPr>
              <a:t> + c </a:t>
            </a:r>
            <a:r>
              <a:rPr lang="en-US" sz="20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&gt;</a:t>
            </a:r>
            <a:r>
              <a:rPr lang="en-US" sz="2000" b="1" dirty="0" smtClean="0">
                <a:solidFill>
                  <a:srgbClr val="7030A0"/>
                </a:solidFill>
              </a:rPr>
              <a:t> 0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0853" y="1571612"/>
            <a:ext cx="68131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Неравенство называется </a:t>
            </a:r>
            <a:r>
              <a:rPr lang="ru-RU" sz="2000" b="1" i="1" u="sng" dirty="0" smtClean="0">
                <a:solidFill>
                  <a:srgbClr val="7030A0"/>
                </a:solidFill>
              </a:rPr>
              <a:t>квадратным</a:t>
            </a:r>
            <a:r>
              <a:rPr lang="ru-RU" sz="2000" b="1" i="1" dirty="0" smtClean="0">
                <a:solidFill>
                  <a:srgbClr val="7030A0"/>
                </a:solidFill>
              </a:rPr>
              <a:t>,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если в левой его части стоит квадратный трехчлен,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а в правой – нуль.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093" y="3286124"/>
            <a:ext cx="8883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7030A0"/>
                </a:solidFill>
              </a:rPr>
              <a:t>Решением неравенства </a:t>
            </a:r>
            <a:r>
              <a:rPr lang="ru-RU" sz="2000" b="1" dirty="0" smtClean="0">
                <a:solidFill>
                  <a:srgbClr val="7030A0"/>
                </a:solidFill>
              </a:rPr>
              <a:t>называется то значение неизвестного,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при котором это неравенство обращается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в верное числовое неравенство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4714884"/>
            <a:ext cx="7650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7030A0"/>
                </a:solidFill>
              </a:rPr>
              <a:t>Решить неравенство </a:t>
            </a:r>
            <a:r>
              <a:rPr lang="ru-RU" sz="2000" b="1" dirty="0" smtClean="0">
                <a:solidFill>
                  <a:srgbClr val="7030A0"/>
                </a:solidFill>
              </a:rPr>
              <a:t>– это значит найти все его решения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или установить, что их нет.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929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Графический способ решения</a:t>
            </a:r>
          </a:p>
          <a:p>
            <a:r>
              <a:rPr lang="ru-RU" sz="4400" b="1" i="1" dirty="0" smtClean="0">
                <a:solidFill>
                  <a:srgbClr val="7030A0"/>
                </a:solidFill>
              </a:rPr>
              <a:t>квадратного неравенства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71678"/>
            <a:ext cx="95479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1. определить направление ветвей параболы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    по знаку коэффициента а;</a:t>
            </a:r>
          </a:p>
          <a:p>
            <a:pPr marL="457200" indent="-457200"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2. найти корни соответствующего квадратного уравнения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    или установить, что их нет;</a:t>
            </a:r>
          </a:p>
          <a:p>
            <a:pPr marL="457200" indent="-457200"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3. построить эскиз графика квадратичной функции;</a:t>
            </a:r>
          </a:p>
          <a:p>
            <a:pPr marL="457200" indent="-457200"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4. по графику определить промежутки, на которых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   функция принимает нужные значения.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Метод интервалов для</a:t>
            </a:r>
          </a:p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квадратного неравенства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14554"/>
            <a:ext cx="98584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1. найти корни соответствующего квадратного уравнения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    или установить, что их нет;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2. отметить корни на числовой прямой;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3. в крайнем правом интервале поставить знак, соответствующий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    знаку коэффициента </a:t>
            </a:r>
            <a:r>
              <a:rPr lang="en-US" sz="2000" b="1" dirty="0" smtClean="0">
                <a:solidFill>
                  <a:srgbClr val="7030A0"/>
                </a:solidFill>
              </a:rPr>
              <a:t>a</a:t>
            </a:r>
            <a:r>
              <a:rPr lang="ru-RU" sz="2000" b="1" dirty="0" smtClean="0">
                <a:solidFill>
                  <a:srgbClr val="7030A0"/>
                </a:solidFill>
              </a:rPr>
              <a:t> квадратного трехчлена;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4. расставить знаки на остальных интервалах в порядке чередования;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5. определить промежутки, на которых функция принимает нужные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    значения.</a:t>
            </a: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rc 2"/>
          <p:cNvSpPr>
            <a:spLocks/>
          </p:cNvSpPr>
          <p:nvPr/>
        </p:nvSpPr>
        <p:spPr bwMode="auto">
          <a:xfrm flipV="1">
            <a:off x="357159" y="1285860"/>
            <a:ext cx="928693" cy="857256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8 w 43200"/>
              <a:gd name="T1" fmla="*/ 23652 h 23652"/>
              <a:gd name="T2" fmla="*/ 43163 w 43200"/>
              <a:gd name="T3" fmla="*/ 22869 h 23652"/>
              <a:gd name="T4" fmla="*/ 21600 w 43200"/>
              <a:gd name="T5" fmla="*/ 21600 h 23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652" fill="none" extrusionOk="0">
                <a:moveTo>
                  <a:pt x="97" y="23652"/>
                </a:moveTo>
                <a:cubicBezTo>
                  <a:pt x="32" y="22969"/>
                  <a:pt x="0" y="2228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023"/>
                  <a:pt x="43187" y="22446"/>
                  <a:pt x="43162" y="22868"/>
                </a:cubicBezTo>
              </a:path>
              <a:path w="43200" h="23652" stroke="0" extrusionOk="0">
                <a:moveTo>
                  <a:pt x="97" y="23652"/>
                </a:moveTo>
                <a:cubicBezTo>
                  <a:pt x="32" y="22969"/>
                  <a:pt x="0" y="2228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023"/>
                  <a:pt x="43187" y="22446"/>
                  <a:pt x="43162" y="22868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928670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</a:t>
            </a:r>
            <a:r>
              <a:rPr lang="ru-RU" b="1" dirty="0"/>
              <a:t>х</a:t>
            </a:r>
            <a:r>
              <a:rPr lang="ru-RU" b="1" baseline="30000" dirty="0"/>
              <a:t>2</a:t>
            </a:r>
            <a:r>
              <a:rPr lang="ru-RU" b="1" dirty="0"/>
              <a:t>+</a:t>
            </a:r>
            <a:r>
              <a:rPr lang="en-US" b="1" dirty="0"/>
              <a:t>b</a:t>
            </a:r>
            <a:r>
              <a:rPr lang="ru-RU" b="1" dirty="0" err="1"/>
              <a:t>х+с≤о</a:t>
            </a:r>
            <a:r>
              <a:rPr lang="ru-RU" b="1" dirty="0"/>
              <a:t> </a:t>
            </a:r>
          </a:p>
        </p:txBody>
      </p:sp>
      <p:cxnSp>
        <p:nvCxnSpPr>
          <p:cNvPr id="16387" name="AutoShape 3"/>
          <p:cNvCxnSpPr>
            <a:cxnSpLocks noChangeShapeType="1"/>
          </p:cNvCxnSpPr>
          <p:nvPr/>
        </p:nvCxnSpPr>
        <p:spPr bwMode="auto">
          <a:xfrm>
            <a:off x="285720" y="2285992"/>
            <a:ext cx="119062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" name="Прямоугольник 4"/>
          <p:cNvSpPr/>
          <p:nvPr/>
        </p:nvSpPr>
        <p:spPr>
          <a:xfrm>
            <a:off x="1357290" y="221455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х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500306"/>
            <a:ext cx="3143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Ответ: </a:t>
            </a:r>
            <a:r>
              <a:rPr lang="ru-RU" b="1" dirty="0" err="1"/>
              <a:t>х</a:t>
            </a:r>
            <a:r>
              <a:rPr lang="ru-RU" b="1" dirty="0"/>
              <a:t> – любые числа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928670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</a:t>
            </a:r>
            <a:r>
              <a:rPr lang="ru-RU" b="1" dirty="0"/>
              <a:t>х</a:t>
            </a:r>
            <a:r>
              <a:rPr lang="ru-RU" b="1" baseline="30000" dirty="0"/>
              <a:t>2</a:t>
            </a:r>
            <a:r>
              <a:rPr lang="ru-RU" b="1" dirty="0"/>
              <a:t>+</a:t>
            </a:r>
            <a:r>
              <a:rPr lang="en-US" b="1" dirty="0"/>
              <a:t>b</a:t>
            </a:r>
            <a:r>
              <a:rPr lang="ru-RU" b="1" dirty="0" err="1"/>
              <a:t>х+с</a:t>
            </a:r>
            <a:r>
              <a:rPr lang="ru-RU" b="1" dirty="0"/>
              <a:t>≥ о</a:t>
            </a:r>
          </a:p>
        </p:txBody>
      </p:sp>
      <p:cxnSp>
        <p:nvCxnSpPr>
          <p:cNvPr id="16389" name="AutoShape 5"/>
          <p:cNvCxnSpPr>
            <a:cxnSpLocks noChangeShapeType="1"/>
          </p:cNvCxnSpPr>
          <p:nvPr/>
        </p:nvCxnSpPr>
        <p:spPr bwMode="auto">
          <a:xfrm>
            <a:off x="3786182" y="2071678"/>
            <a:ext cx="142876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2" name="Прямоугольник 11"/>
          <p:cNvSpPr/>
          <p:nvPr/>
        </p:nvSpPr>
        <p:spPr>
          <a:xfrm flipH="1">
            <a:off x="5072066" y="2000240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х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14744" y="157161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-      +        -</a:t>
            </a:r>
          </a:p>
          <a:p>
            <a:r>
              <a:rPr lang="ru-RU" dirty="0" smtClean="0"/>
              <a:t>    о        </a:t>
            </a:r>
            <a:r>
              <a:rPr lang="ru-RU" dirty="0" err="1" smtClean="0"/>
              <a:t>о</a:t>
            </a: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2500306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Ответ: (- 1; 0)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000892" y="928670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</a:t>
            </a:r>
            <a:r>
              <a:rPr lang="ru-RU" b="1" dirty="0"/>
              <a:t>х</a:t>
            </a:r>
            <a:r>
              <a:rPr lang="ru-RU" b="1" baseline="30000" dirty="0"/>
              <a:t>2</a:t>
            </a:r>
            <a:r>
              <a:rPr lang="ru-RU" b="1" dirty="0"/>
              <a:t>+</a:t>
            </a:r>
            <a:r>
              <a:rPr lang="en-US" b="1" dirty="0"/>
              <a:t>b</a:t>
            </a:r>
            <a:r>
              <a:rPr lang="ru-RU" b="1" dirty="0" err="1"/>
              <a:t>х+с</a:t>
            </a:r>
            <a:r>
              <a:rPr lang="ru-RU" b="1" dirty="0"/>
              <a:t>&gt; о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72198" y="2500306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Ответ: </a:t>
            </a:r>
            <a:r>
              <a:rPr lang="ru-RU" b="1" dirty="0"/>
              <a:t>(- ∞; </a:t>
            </a:r>
            <a:r>
              <a:rPr lang="ru-RU" b="1" dirty="0" smtClean="0"/>
              <a:t>2)</a:t>
            </a:r>
            <a:r>
              <a:rPr lang="en-US" b="1" dirty="0"/>
              <a:t>U</a:t>
            </a:r>
            <a:r>
              <a:rPr lang="ru-RU" b="1" dirty="0" smtClean="0"/>
              <a:t> (-</a:t>
            </a:r>
            <a:r>
              <a:rPr lang="ru-RU" b="1" dirty="0"/>
              <a:t>3;  +∞)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00892" y="1428736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     -     +</a:t>
            </a:r>
          </a:p>
          <a:p>
            <a:r>
              <a:rPr lang="ru-RU" dirty="0"/>
              <a:t> </a:t>
            </a:r>
            <a:r>
              <a:rPr lang="ru-RU" dirty="0" smtClean="0"/>
              <a:t>   о     </a:t>
            </a:r>
            <a:r>
              <a:rPr lang="ru-RU" dirty="0" err="1" smtClean="0"/>
              <a:t>о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2   -3</a:t>
            </a:r>
            <a:endParaRPr lang="ru-RU" dirty="0"/>
          </a:p>
        </p:txBody>
      </p:sp>
      <p:cxnSp>
        <p:nvCxnSpPr>
          <p:cNvPr id="16404" name="AutoShape 20"/>
          <p:cNvCxnSpPr>
            <a:cxnSpLocks noChangeShapeType="1"/>
          </p:cNvCxnSpPr>
          <p:nvPr/>
        </p:nvCxnSpPr>
        <p:spPr bwMode="auto">
          <a:xfrm>
            <a:off x="6929454" y="1928802"/>
            <a:ext cx="142876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5" name="Прямоугольник 34"/>
          <p:cNvSpPr/>
          <p:nvPr/>
        </p:nvSpPr>
        <p:spPr>
          <a:xfrm>
            <a:off x="8143901" y="185736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err="1"/>
              <a:t>х</a:t>
            </a:r>
            <a:r>
              <a:rPr lang="ru-RU" dirty="0"/>
              <a:t>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14282" y="3714752"/>
            <a:ext cx="1785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</a:t>
            </a:r>
            <a:r>
              <a:rPr lang="ru-RU" b="1" dirty="0"/>
              <a:t>х</a:t>
            </a:r>
            <a:r>
              <a:rPr lang="ru-RU" b="1" baseline="30000" dirty="0"/>
              <a:t>2</a:t>
            </a:r>
            <a:r>
              <a:rPr lang="ru-RU" b="1" dirty="0"/>
              <a:t>+</a:t>
            </a:r>
            <a:r>
              <a:rPr lang="en-US" b="1" dirty="0"/>
              <a:t>b</a:t>
            </a:r>
            <a:r>
              <a:rPr lang="ru-RU" b="1" dirty="0" err="1"/>
              <a:t>х+с</a:t>
            </a:r>
            <a:r>
              <a:rPr lang="ru-RU" b="1" dirty="0"/>
              <a:t>&lt;о</a:t>
            </a:r>
          </a:p>
        </p:txBody>
      </p:sp>
      <p:cxnSp>
        <p:nvCxnSpPr>
          <p:cNvPr id="16405" name="AutoShape 21"/>
          <p:cNvCxnSpPr>
            <a:cxnSpLocks noChangeShapeType="1"/>
          </p:cNvCxnSpPr>
          <p:nvPr/>
        </p:nvCxnSpPr>
        <p:spPr bwMode="auto">
          <a:xfrm>
            <a:off x="7072330" y="4857760"/>
            <a:ext cx="128588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9" name="Прямоугольник 38"/>
          <p:cNvSpPr/>
          <p:nvPr/>
        </p:nvSpPr>
        <p:spPr>
          <a:xfrm>
            <a:off x="1500166" y="4357694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х</a:t>
            </a:r>
            <a:r>
              <a:rPr lang="ru-RU" dirty="0"/>
              <a:t> </a:t>
            </a:r>
          </a:p>
        </p:txBody>
      </p:sp>
      <p:sp>
        <p:nvSpPr>
          <p:cNvPr id="16407" name="Arc 23"/>
          <p:cNvSpPr>
            <a:spLocks/>
          </p:cNvSpPr>
          <p:nvPr/>
        </p:nvSpPr>
        <p:spPr bwMode="auto">
          <a:xfrm>
            <a:off x="285720" y="4714883"/>
            <a:ext cx="1071570" cy="1214447"/>
          </a:xfrm>
          <a:custGeom>
            <a:avLst/>
            <a:gdLst>
              <a:gd name="G0" fmla="+- 20830 0 0"/>
              <a:gd name="G1" fmla="+- 21600 0 0"/>
              <a:gd name="G2" fmla="+- 21600 0 0"/>
              <a:gd name="T0" fmla="*/ 0 w 41699"/>
              <a:gd name="T1" fmla="*/ 15883 h 21600"/>
              <a:gd name="T2" fmla="*/ 41699 w 41699"/>
              <a:gd name="T3" fmla="*/ 16027 h 21600"/>
              <a:gd name="T4" fmla="*/ 20830 w 416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699" h="21600" fill="none" extrusionOk="0">
                <a:moveTo>
                  <a:pt x="0" y="15883"/>
                </a:moveTo>
                <a:cubicBezTo>
                  <a:pt x="2574" y="6502"/>
                  <a:pt x="11102" y="-1"/>
                  <a:pt x="20830" y="0"/>
                </a:cubicBezTo>
                <a:cubicBezTo>
                  <a:pt x="30613" y="0"/>
                  <a:pt x="39174" y="6575"/>
                  <a:pt x="41698" y="16027"/>
                </a:cubicBezTo>
              </a:path>
              <a:path w="41699" h="21600" stroke="0" extrusionOk="0">
                <a:moveTo>
                  <a:pt x="0" y="15883"/>
                </a:moveTo>
                <a:cubicBezTo>
                  <a:pt x="2574" y="6502"/>
                  <a:pt x="11102" y="-1"/>
                  <a:pt x="20830" y="0"/>
                </a:cubicBezTo>
                <a:cubicBezTo>
                  <a:pt x="30613" y="0"/>
                  <a:pt x="39174" y="6575"/>
                  <a:pt x="41698" y="16027"/>
                </a:cubicBezTo>
                <a:lnTo>
                  <a:pt x="2083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5857892"/>
            <a:ext cx="350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Ответ: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 любые числа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86182" y="3714752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</a:t>
            </a:r>
            <a:r>
              <a:rPr lang="ru-RU" b="1" dirty="0"/>
              <a:t>х</a:t>
            </a:r>
            <a:r>
              <a:rPr lang="ru-RU" b="1" baseline="30000" dirty="0"/>
              <a:t>2</a:t>
            </a:r>
            <a:r>
              <a:rPr lang="ru-RU" b="1" dirty="0"/>
              <a:t>+</a:t>
            </a:r>
            <a:r>
              <a:rPr lang="en-US" b="1" dirty="0"/>
              <a:t>b</a:t>
            </a:r>
            <a:r>
              <a:rPr lang="ru-RU" b="1" dirty="0" err="1"/>
              <a:t>х+с</a:t>
            </a:r>
            <a:r>
              <a:rPr lang="ru-RU" b="1" dirty="0"/>
              <a:t>≥ о </a:t>
            </a:r>
          </a:p>
        </p:txBody>
      </p:sp>
      <p:cxnSp>
        <p:nvCxnSpPr>
          <p:cNvPr id="16409" name="AutoShape 25"/>
          <p:cNvCxnSpPr>
            <a:cxnSpLocks noChangeShapeType="1"/>
          </p:cNvCxnSpPr>
          <p:nvPr/>
        </p:nvCxnSpPr>
        <p:spPr bwMode="auto">
          <a:xfrm>
            <a:off x="3929058" y="4500570"/>
            <a:ext cx="128588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6" name="Прямоугольник 45"/>
          <p:cNvSpPr/>
          <p:nvPr/>
        </p:nvSpPr>
        <p:spPr>
          <a:xfrm>
            <a:off x="5072066" y="442913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х</a:t>
            </a:r>
            <a:r>
              <a:rPr lang="ru-RU" dirty="0"/>
              <a:t> </a:t>
            </a:r>
          </a:p>
        </p:txBody>
      </p:sp>
      <p:sp>
        <p:nvSpPr>
          <p:cNvPr id="16410" name="Arc 26"/>
          <p:cNvSpPr>
            <a:spLocks/>
          </p:cNvSpPr>
          <p:nvPr/>
        </p:nvSpPr>
        <p:spPr bwMode="auto">
          <a:xfrm>
            <a:off x="4143372" y="4500570"/>
            <a:ext cx="1000132" cy="1285884"/>
          </a:xfrm>
          <a:custGeom>
            <a:avLst/>
            <a:gdLst>
              <a:gd name="G0" fmla="+- 20830 0 0"/>
              <a:gd name="G1" fmla="+- 21600 0 0"/>
              <a:gd name="G2" fmla="+- 21600 0 0"/>
              <a:gd name="T0" fmla="*/ 0 w 41699"/>
              <a:gd name="T1" fmla="*/ 15883 h 21600"/>
              <a:gd name="T2" fmla="*/ 41699 w 41699"/>
              <a:gd name="T3" fmla="*/ 16027 h 21600"/>
              <a:gd name="T4" fmla="*/ 20830 w 416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699" h="21600" fill="none" extrusionOk="0">
                <a:moveTo>
                  <a:pt x="0" y="15883"/>
                </a:moveTo>
                <a:cubicBezTo>
                  <a:pt x="2574" y="6502"/>
                  <a:pt x="11102" y="-1"/>
                  <a:pt x="20830" y="0"/>
                </a:cubicBezTo>
                <a:cubicBezTo>
                  <a:pt x="30613" y="0"/>
                  <a:pt x="39174" y="6575"/>
                  <a:pt x="41698" y="16027"/>
                </a:cubicBezTo>
              </a:path>
              <a:path w="41699" h="21600" stroke="0" extrusionOk="0">
                <a:moveTo>
                  <a:pt x="0" y="15883"/>
                </a:moveTo>
                <a:cubicBezTo>
                  <a:pt x="2574" y="6502"/>
                  <a:pt x="11102" y="-1"/>
                  <a:pt x="20830" y="0"/>
                </a:cubicBezTo>
                <a:cubicBezTo>
                  <a:pt x="30613" y="0"/>
                  <a:pt x="39174" y="6575"/>
                  <a:pt x="41698" y="16027"/>
                </a:cubicBezTo>
                <a:lnTo>
                  <a:pt x="2083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500562" y="4071942"/>
            <a:ext cx="22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286116" y="5857892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Ответ: (- ∞; 2)</a:t>
            </a:r>
            <a:r>
              <a:rPr lang="en-US" b="1" dirty="0" smtClean="0"/>
              <a:t>U</a:t>
            </a:r>
            <a:r>
              <a:rPr lang="ru-RU" b="1" dirty="0" smtClean="0"/>
              <a:t> (2;  +∞)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3714752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</a:t>
            </a:r>
            <a:r>
              <a:rPr lang="ru-RU" b="1" dirty="0"/>
              <a:t>х</a:t>
            </a:r>
            <a:r>
              <a:rPr lang="ru-RU" b="1" baseline="30000" dirty="0"/>
              <a:t>2</a:t>
            </a:r>
            <a:r>
              <a:rPr lang="ru-RU" b="1" dirty="0"/>
              <a:t>+</a:t>
            </a:r>
            <a:r>
              <a:rPr lang="en-US" b="1" dirty="0"/>
              <a:t>b</a:t>
            </a:r>
            <a:r>
              <a:rPr lang="ru-RU" b="1" dirty="0" err="1"/>
              <a:t>х+с</a:t>
            </a:r>
            <a:r>
              <a:rPr lang="ru-RU" b="1" dirty="0"/>
              <a:t>&gt; о </a:t>
            </a:r>
          </a:p>
        </p:txBody>
      </p:sp>
      <p:cxnSp>
        <p:nvCxnSpPr>
          <p:cNvPr id="54" name="AutoShape 21"/>
          <p:cNvCxnSpPr>
            <a:cxnSpLocks noChangeShapeType="1"/>
          </p:cNvCxnSpPr>
          <p:nvPr/>
        </p:nvCxnSpPr>
        <p:spPr bwMode="auto">
          <a:xfrm>
            <a:off x="214282" y="4572008"/>
            <a:ext cx="128588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5" name="Прямоугольник 54"/>
          <p:cNvSpPr/>
          <p:nvPr/>
        </p:nvSpPr>
        <p:spPr>
          <a:xfrm>
            <a:off x="7572396" y="4643446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• 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72396" y="4857760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215338" y="478632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286644" y="4500570"/>
            <a:ext cx="89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+         +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000892" y="5786454"/>
            <a:ext cx="1362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Ответ:  </a:t>
            </a:r>
            <a:r>
              <a:rPr lang="ru-RU" b="1" dirty="0" err="1"/>
              <a:t>х</a:t>
            </a:r>
            <a:r>
              <a:rPr lang="ru-RU" b="1" dirty="0"/>
              <a:t> = 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  <a:latin typeface="Cambria" pitchFamily="18" charset="0"/>
              </a:rPr>
              <a:t>Разминка</a:t>
            </a:r>
            <a:endParaRPr lang="ru-RU" sz="44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14282" y="1928802"/>
            <a:ext cx="87154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 вариант                                                                                                     2 вариант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А        х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- 9 &gt; 0                                                                                            А       -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+ 3х &lt; 0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Б       -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+ 2х ≥ 0                                                                                        Б       х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– 4 ≤  0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        х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– 6  &lt; 0                                                                                    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       х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– 3х – 4  ≥ 0                                                                          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lang="ru-RU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- 3х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+ 2х + 1 ≤  0                                                                               Г      -2х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+ 3х + 5  &gt; 0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4282" y="4643446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mbria" pitchFamily="18" charset="0"/>
              </a:rPr>
              <a:t>1       [ 0 ; 2 ]                                                                                              </a:t>
            </a:r>
            <a:r>
              <a:rPr lang="ru-RU" b="1" dirty="0" smtClean="0">
                <a:latin typeface="Cambria" pitchFamily="18" charset="0"/>
              </a:rPr>
              <a:t>   </a:t>
            </a:r>
            <a:r>
              <a:rPr lang="ru-RU" b="1" dirty="0">
                <a:latin typeface="Cambria" pitchFamily="18" charset="0"/>
              </a:rPr>
              <a:t>1       [ - 2 ; 2 ]    </a:t>
            </a:r>
          </a:p>
          <a:p>
            <a:r>
              <a:rPr lang="ru-RU" b="1" dirty="0">
                <a:latin typeface="Cambria" pitchFamily="18" charset="0"/>
              </a:rPr>
              <a:t>2       (- ∞; - 3) (3;  +∞)                                                                           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>
                <a:latin typeface="Cambria" pitchFamily="18" charset="0"/>
              </a:rPr>
              <a:t>2       (- ∞; - 0) (3;  +∞)  </a:t>
            </a:r>
          </a:p>
          <a:p>
            <a:r>
              <a:rPr lang="ru-RU" b="1" dirty="0">
                <a:latin typeface="Cambria" pitchFamily="18" charset="0"/>
              </a:rPr>
              <a:t>3      (- ∞; - ⅓] [1;  +∞)                                                                            </a:t>
            </a:r>
            <a:r>
              <a:rPr lang="ru-RU" b="1" dirty="0" smtClean="0">
                <a:latin typeface="Cambria" pitchFamily="18" charset="0"/>
              </a:rPr>
              <a:t>3        </a:t>
            </a:r>
            <a:r>
              <a:rPr lang="ru-RU" b="1" dirty="0">
                <a:latin typeface="Cambria" pitchFamily="18" charset="0"/>
              </a:rPr>
              <a:t>(-1; 2,5)</a:t>
            </a:r>
          </a:p>
          <a:p>
            <a:r>
              <a:rPr lang="ru-RU" b="1" dirty="0">
                <a:latin typeface="Cambria" pitchFamily="18" charset="0"/>
              </a:rPr>
              <a:t>4      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>
                <a:latin typeface="Cambria" pitchFamily="18" charset="0"/>
              </a:rPr>
              <a:t>(-3; 2)                                                                                                </a:t>
            </a:r>
            <a:r>
              <a:rPr lang="ru-RU" b="1" dirty="0" smtClean="0">
                <a:latin typeface="Cambria" pitchFamily="18" charset="0"/>
              </a:rPr>
              <a:t>   4        </a:t>
            </a:r>
            <a:r>
              <a:rPr lang="ru-RU" b="1" dirty="0">
                <a:latin typeface="Cambria" pitchFamily="18" charset="0"/>
              </a:rPr>
              <a:t>(- ∞; - 1] [4 ;  +∞)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  <a:latin typeface="Cambria" pitchFamily="18" charset="0"/>
              </a:rPr>
              <a:t>Решение неравенств</a:t>
            </a:r>
          </a:p>
          <a:p>
            <a:pPr algn="ctr"/>
            <a:r>
              <a:rPr lang="ru-RU" sz="4400" b="1" i="1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ru-RU" sz="4400" b="1" i="1" dirty="0">
                <a:solidFill>
                  <a:srgbClr val="7030A0"/>
                </a:solidFill>
                <a:latin typeface="Cambria" pitchFamily="18" charset="0"/>
              </a:rPr>
              <a:t>с готовым выбором </a:t>
            </a:r>
            <a:r>
              <a:rPr lang="ru-RU" sz="4400" b="1" i="1" dirty="0" smtClean="0">
                <a:solidFill>
                  <a:srgbClr val="7030A0"/>
                </a:solidFill>
                <a:latin typeface="Cambria" pitchFamily="18" charset="0"/>
              </a:rPr>
              <a:t>ответов</a:t>
            </a:r>
            <a:endParaRPr lang="ru-RU" sz="44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3218688"/>
          <a:ext cx="6077585" cy="1121664"/>
        </p:xfrm>
        <a:graphic>
          <a:graphicData uri="http://schemas.openxmlformats.org/drawingml/2006/table">
            <a:tbl>
              <a:tblPr/>
              <a:tblGrid>
                <a:gridCol w="1518920"/>
                <a:gridCol w="1519555"/>
                <a:gridCol w="1519555"/>
                <a:gridCol w="15195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ru-RU" sz="3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ru-RU" sz="32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ru-RU" sz="3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ru-RU" sz="3200" b="1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ru-RU" sz="32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ru-RU" sz="32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ru-RU" sz="32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Правильные ответы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" y="928670"/>
            <a:ext cx="85010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1)   Запишите целые решения неравенства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2х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– 6 &lt;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+ 3) (3 –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2143116"/>
            <a:ext cx="8072462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2)   Укажите </a:t>
            </a:r>
            <a:r>
              <a:rPr lang="ru-RU" sz="2400" b="1" dirty="0">
                <a:latin typeface="Cambria" pitchFamily="18" charset="0"/>
              </a:rPr>
              <a:t>наименьшее целое положительное </a:t>
            </a:r>
            <a:r>
              <a:rPr lang="ru-RU" sz="2400" b="1" dirty="0" smtClean="0">
                <a:latin typeface="Cambria" pitchFamily="18" charset="0"/>
              </a:rPr>
              <a:t> </a:t>
            </a:r>
          </a:p>
          <a:p>
            <a:r>
              <a:rPr lang="ru-RU" sz="2400" b="1" dirty="0" smtClean="0">
                <a:latin typeface="Cambria" pitchFamily="18" charset="0"/>
              </a:rPr>
              <a:t>число</a:t>
            </a:r>
            <a:r>
              <a:rPr lang="ru-RU" sz="2400" b="1" dirty="0">
                <a:latin typeface="Cambria" pitchFamily="18" charset="0"/>
              </a:rPr>
              <a:t>, </a:t>
            </a:r>
            <a:r>
              <a:rPr lang="ru-RU" sz="2400" b="1" dirty="0" smtClean="0">
                <a:latin typeface="Cambria" pitchFamily="18" charset="0"/>
              </a:rPr>
              <a:t>при </a:t>
            </a:r>
            <a:r>
              <a:rPr lang="ru-RU" sz="2400" b="1" dirty="0">
                <a:latin typeface="Cambria" pitchFamily="18" charset="0"/>
              </a:rPr>
              <a:t>котором </a:t>
            </a:r>
            <a:r>
              <a:rPr lang="ru-RU" sz="2400" b="1" dirty="0" smtClean="0">
                <a:latin typeface="Cambria" pitchFamily="18" charset="0"/>
              </a:rPr>
              <a:t>дробь  </a:t>
            </a:r>
            <a:r>
              <a:rPr lang="ru-RU" sz="2400" b="1" dirty="0">
                <a:latin typeface="Cambria" pitchFamily="18" charset="0"/>
              </a:rPr>
              <a:t>3(4х – 3 ) </a:t>
            </a:r>
            <a:endParaRPr lang="ru-RU" sz="2400" b="1" dirty="0" smtClean="0">
              <a:latin typeface="Cambria" pitchFamily="18" charset="0"/>
            </a:endParaRPr>
          </a:p>
          <a:p>
            <a:r>
              <a:rPr lang="ru-RU" sz="2400" b="1" dirty="0">
                <a:latin typeface="Cambria" pitchFamily="18" charset="0"/>
              </a:rPr>
              <a:t> </a:t>
            </a:r>
            <a:r>
              <a:rPr lang="ru-RU" sz="2400" b="1" dirty="0" smtClean="0">
                <a:latin typeface="Cambria" pitchFamily="18" charset="0"/>
              </a:rPr>
              <a:t>                                                                 8</a:t>
            </a:r>
          </a:p>
          <a:p>
            <a:r>
              <a:rPr lang="ru-RU" sz="2400" b="1" dirty="0">
                <a:latin typeface="Cambria" pitchFamily="18" charset="0"/>
              </a:rPr>
              <a:t>м</a:t>
            </a:r>
            <a:r>
              <a:rPr lang="ru-RU" sz="2400" b="1" dirty="0" smtClean="0">
                <a:latin typeface="Cambria" pitchFamily="18" charset="0"/>
              </a:rPr>
              <a:t>еньше дроби   </a:t>
            </a:r>
            <a:r>
              <a:rPr lang="ru-RU" sz="2400" b="1" dirty="0"/>
              <a:t>х</a:t>
            </a:r>
            <a:r>
              <a:rPr lang="ru-RU" sz="2400" b="1" baseline="30000" dirty="0"/>
              <a:t>2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dirty="0" smtClean="0">
                <a:latin typeface="Cambria" pitchFamily="18" charset="0"/>
              </a:rPr>
              <a:t>                                    2</a:t>
            </a:r>
            <a:endParaRPr lang="ru-RU" sz="2400" b="1" dirty="0">
              <a:latin typeface="Cambria" pitchFamily="18" charset="0"/>
            </a:endParaRPr>
          </a:p>
          <a:p>
            <a:endParaRPr lang="ru-RU" sz="3200" b="1" dirty="0">
              <a:latin typeface="Cambria" pitchFamily="18" charset="0"/>
            </a:endParaRPr>
          </a:p>
          <a:p>
            <a:endParaRPr lang="ru-RU" sz="2400" b="1" dirty="0" smtClean="0">
              <a:latin typeface="Cambria" pitchFamily="18" charset="0"/>
            </a:endParaRPr>
          </a:p>
          <a:p>
            <a:endParaRPr lang="ru-RU" sz="2400" b="1" dirty="0">
              <a:latin typeface="Cambria" pitchFamily="18" charset="0"/>
            </a:endParaRPr>
          </a:p>
          <a:p>
            <a:endParaRPr lang="ru-RU" sz="2400" b="1" dirty="0">
              <a:latin typeface="Cambria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357554" y="3643314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72066" y="2928934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142976" y="4429132"/>
            <a:ext cx="7429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3) Найдите область определения выражения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072074"/>
            <a:ext cx="1650000" cy="433333"/>
          </a:xfrm>
          <a:prstGeom prst="rect">
            <a:avLst/>
          </a:prstGeom>
          <a:noFill/>
          <a:ln cmpd="sng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3357562"/>
            <a:ext cx="62363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1. Поставьте оценку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сегодняшнему уроку.</a:t>
            </a:r>
          </a:p>
          <a:p>
            <a:pPr algn="ctr"/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2. С какими затруднениями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вы столкнулись во время урока?</a:t>
            </a:r>
          </a:p>
          <a:p>
            <a:pPr algn="ctr"/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3. Что бы вы изменили в уроке?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image_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28604"/>
            <a:ext cx="4035609" cy="2643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</TotalTime>
  <Words>580</Words>
  <Application>Microsoft Office PowerPoint</Application>
  <PresentationFormat>Экран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19</cp:revision>
  <dcterms:created xsi:type="dcterms:W3CDTF">2012-09-30T18:13:08Z</dcterms:created>
  <dcterms:modified xsi:type="dcterms:W3CDTF">2012-11-08T20:14:54Z</dcterms:modified>
</cp:coreProperties>
</file>