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63" r:id="rId5"/>
    <p:sldId id="260" r:id="rId6"/>
    <p:sldId id="258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/>
    <p:restoredTop sz="86410"/>
  </p:normalViewPr>
  <p:slideViewPr>
    <p:cSldViewPr>
      <p:cViewPr>
        <p:scale>
          <a:sx n="66" d="100"/>
          <a:sy n="66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4/11/2013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12478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4/11/2013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3132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0538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4/11/2013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ecomtrade.ru/products/tochki-dostupa-wi-fi" TargetMode="External"/><Relationship Id="rId2" Type="http://schemas.openxmlformats.org/officeDocument/2006/relationships/hyperlink" Target="http://ru.wikipedia.org/wiki/Wi-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yxel.ru/kb/2245" TargetMode="External"/><Relationship Id="rId4" Type="http://schemas.openxmlformats.org/officeDocument/2006/relationships/hyperlink" Target="http://www.getwifi.ru/p_router_ap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4869160"/>
            <a:ext cx="9144000" cy="114376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Точки доступа </a:t>
            </a:r>
            <a:r>
              <a:rPr lang="en-US" sz="6000" dirty="0" smtClean="0">
                <a:latin typeface="Arial Black" pitchFamily="34" charset="0"/>
              </a:rPr>
              <a:t>Wi-Fi</a:t>
            </a:r>
            <a:endParaRPr lang="ru-RU" sz="6000" dirty="0"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4115"/>
            <a:ext cx="4032448" cy="3810000"/>
          </a:xfrm>
          <a:prstGeom prst="rect">
            <a:avLst/>
          </a:prstGeom>
          <a:noFill/>
          <a:effectLst>
            <a:outerShdw dist="50800" sx="1000" sy="1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432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65753"/>
          </a:xfrm>
        </p:spPr>
        <p:txBody>
          <a:bodyPr/>
          <a:lstStyle/>
          <a:p>
            <a:pPr algn="ctr"/>
            <a:r>
              <a:rPr lang="ru-RU" b="1" dirty="0"/>
              <a:t>Режим </a:t>
            </a:r>
            <a:r>
              <a:rPr lang="ru-RU" b="1" dirty="0" err="1" smtClean="0"/>
              <a:t>Access</a:t>
            </a:r>
            <a:r>
              <a:rPr lang="ru-RU" b="1" dirty="0" smtClean="0"/>
              <a:t> </a:t>
            </a:r>
            <a:r>
              <a:rPr lang="ru-RU" b="1" dirty="0" err="1"/>
              <a:t>Point</a:t>
            </a:r>
            <a:endParaRPr lang="ru-RU" dirty="0"/>
          </a:p>
        </p:txBody>
      </p:sp>
      <p:pic>
        <p:nvPicPr>
          <p:cNvPr id="6" name="Picture 2" descr="http://zyxel.ru/sites/default/files/images/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126" y="1700808"/>
            <a:ext cx="7449298" cy="472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352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65753"/>
          </a:xfrm>
        </p:spPr>
        <p:txBody>
          <a:bodyPr/>
          <a:lstStyle/>
          <a:p>
            <a:pPr algn="ctr"/>
            <a:r>
              <a:rPr lang="ru-RU" b="1" dirty="0" smtClean="0"/>
              <a:t>Режим</a:t>
            </a:r>
            <a:r>
              <a:rPr lang="en-US" b="1" dirty="0" smtClean="0"/>
              <a:t> </a:t>
            </a:r>
            <a:r>
              <a:rPr lang="ru-RU" b="1" dirty="0" err="1"/>
              <a:t>Wireless</a:t>
            </a:r>
            <a:r>
              <a:rPr lang="ru-RU" b="1" dirty="0"/>
              <a:t> </a:t>
            </a:r>
            <a:r>
              <a:rPr lang="ru-RU" b="1" dirty="0" err="1"/>
              <a:t>Bridge</a:t>
            </a:r>
            <a:r>
              <a:rPr lang="en-US" b="1" dirty="0"/>
              <a:t> </a:t>
            </a:r>
            <a:endParaRPr lang="ru-RU" dirty="0"/>
          </a:p>
        </p:txBody>
      </p:sp>
      <p:pic>
        <p:nvPicPr>
          <p:cNvPr id="2050" name="Picture 2" descr="http://zyxel.ru/sites/default/files/images/bri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55304"/>
            <a:ext cx="7488832" cy="503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564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663" y="359465"/>
            <a:ext cx="9074674" cy="909295"/>
          </a:xfrm>
        </p:spPr>
        <p:txBody>
          <a:bodyPr/>
          <a:lstStyle/>
          <a:p>
            <a:pPr algn="ctr"/>
            <a:r>
              <a:rPr lang="ru-RU" b="1" dirty="0"/>
              <a:t>Режим </a:t>
            </a:r>
            <a:r>
              <a:rPr lang="en-US" b="1" dirty="0"/>
              <a:t>AP/Bridge</a:t>
            </a:r>
            <a:endParaRPr lang="ru-RU" dirty="0"/>
          </a:p>
        </p:txBody>
      </p:sp>
      <p:pic>
        <p:nvPicPr>
          <p:cNvPr id="3074" name="Picture 2" descr="http://zyxel.ru/sites/default/files/images/ap-bri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365" y="1772816"/>
            <a:ext cx="47071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zyxel.ru/sites/default/files/images/ap-br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1224" y="3861048"/>
            <a:ext cx="4808113" cy="277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728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09295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Repeater</a:t>
            </a:r>
            <a:endParaRPr lang="ru-RU" dirty="0"/>
          </a:p>
        </p:txBody>
      </p:sp>
      <p:pic>
        <p:nvPicPr>
          <p:cNvPr id="4098" name="Picture 2" descr="http://zyxel.ru/sites/default/files/images/repe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56792"/>
            <a:ext cx="4776465" cy="314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zyxel.ru/sites/default/files/images/br-rep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0010" y="3861048"/>
            <a:ext cx="5062313" cy="291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376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ru.wikipedia.org/wiki/Wi-Fi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necomtrade.ru/products/tochki-dostupa-wi-fi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www.getwifi.ru/p_router_ap.html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zyxel.ru/kb/2245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1282" y="188640"/>
            <a:ext cx="9175282" cy="73776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Источники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058217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4653136"/>
            <a:ext cx="822960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alibri" pitchFamily="34" charset="0"/>
              </a:rPr>
              <a:t>Беспроводная </a:t>
            </a:r>
            <a:r>
              <a:rPr lang="ru-RU" dirty="0">
                <a:latin typeface="Calibri" pitchFamily="34" charset="0"/>
              </a:rPr>
              <a:t>сеть — это важная часть практически любого современного предприятия. Организуя быструю и защищенную сеть, можно существенно увеличить производительность </a:t>
            </a:r>
            <a:r>
              <a:rPr lang="ru-RU" dirty="0" smtClean="0">
                <a:latin typeface="Calibri" pitchFamily="34" charset="0"/>
              </a:rPr>
              <a:t>труда</a:t>
            </a:r>
            <a:r>
              <a:rPr lang="en-US" dirty="0" smtClean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6" name="Picture 2" descr="http://wba-canopy.ru/userfiles/wi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180862" cy="39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6238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3212976"/>
            <a:ext cx="8784976" cy="3124944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ru-RU" b="1" dirty="0" err="1" smtClean="0">
                <a:latin typeface="Calibri" pitchFamily="34" charset="0"/>
              </a:rPr>
              <a:t>Wi-Fi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- </a:t>
            </a:r>
            <a:r>
              <a:rPr lang="ru-RU" dirty="0">
                <a:latin typeface="Calibri" pitchFamily="34" charset="0"/>
              </a:rPr>
              <a:t>это </a:t>
            </a:r>
            <a:r>
              <a:rPr lang="ru-RU" dirty="0" smtClean="0">
                <a:latin typeface="Calibri" pitchFamily="34" charset="0"/>
              </a:rPr>
              <a:t>система, </a:t>
            </a:r>
            <a:r>
              <a:rPr lang="ru-RU" dirty="0">
                <a:latin typeface="Calibri" pitchFamily="34" charset="0"/>
              </a:rPr>
              <a:t>обычно покрывающая десятки метров, которая использует нелицензированные диапазоны частот для обеспечения доступа к сети. Обычно </a:t>
            </a:r>
            <a:r>
              <a:rPr lang="ru-RU" dirty="0" err="1" smtClean="0">
                <a:latin typeface="Calibri" pitchFamily="34" charset="0"/>
              </a:rPr>
              <a:t>Wi-Fi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используется </a:t>
            </a:r>
            <a:r>
              <a:rPr lang="ru-RU" dirty="0">
                <a:latin typeface="Calibri" pitchFamily="34" charset="0"/>
              </a:rPr>
              <a:t>пользователями для доступа к их собственной локальной сети, которая может быть и не подключена к </a:t>
            </a:r>
            <a:r>
              <a:rPr lang="ru-RU" dirty="0" smtClean="0">
                <a:latin typeface="Calibri" pitchFamily="34" charset="0"/>
              </a:rPr>
              <a:t>Интернету.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4" name="Picture 2" descr="wi-f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6672"/>
            <a:ext cx="3429000" cy="240030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7503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0037952"/>
              </p:ext>
            </p:extLst>
          </p:nvPr>
        </p:nvGraphicFramePr>
        <p:xfrm>
          <a:off x="107506" y="38599"/>
          <a:ext cx="8928990" cy="6702769"/>
        </p:xfrm>
        <a:graphic>
          <a:graphicData uri="http://schemas.openxmlformats.org/drawingml/2006/table">
            <a:tbl>
              <a:tblPr/>
              <a:tblGrid>
                <a:gridCol w="1488165"/>
                <a:gridCol w="1488165"/>
                <a:gridCol w="1488165"/>
                <a:gridCol w="1488165"/>
                <a:gridCol w="1488165"/>
                <a:gridCol w="1488165"/>
              </a:tblGrid>
              <a:tr h="1734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Технология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Стандарт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Использование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Пропускная способность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Радиус действия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Частоты</a:t>
                      </a:r>
                      <a:endParaRPr lang="ru-RU" sz="1200" dirty="0"/>
                    </a:p>
                  </a:txBody>
                  <a:tcPr marL="29776" marR="29776" marT="14888" marB="14888"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802.11a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WLAN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54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5,0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802.11b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WLAN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11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802.11g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WLAN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54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097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802.11n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WLAN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300 Мбит/с (в перспективе до 450, а затем до 600 Мбит/с)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 — 2,5 или 5,0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WiMax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802.16d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WMAN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 75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6-10 км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1,5-11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WiMax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802.16e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Mobile WMAN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 40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1-5 км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2,3-13,6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097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WiMax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802.16m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WMAN, Mobile WMAN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 1 Гбит/с (WMAN), до 100 Мбит/с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Mobile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WMAN)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н/д (стандарт в разработке)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н/д (стандарт в разработке)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Bluetooth v. 1.1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802.15.1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0,7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 10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Bluetooth v. 2.0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802.15.3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3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6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Bluetooth v. 3.0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802.11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от 3 Мбит/с до 24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UWB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802.15.3a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110-480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3,1-10,6 ГГц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37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ZigBee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802.15.4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 20 до 250 Кбит/с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1-100 м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2,4 ГГц (16 каналов), 915 МГц (10 каналов), 868 МГц (один канал)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3756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Инфракрасный порт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IrDa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WPAN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 16 Мбит/с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от 5 до 50 сантиметров, односторонняя связь — до 10 метров</a:t>
                      </a:r>
                    </a:p>
                  </a:txBody>
                  <a:tcPr marL="29776" marR="29776" marT="14888" marB="1488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29776" marR="29776" marT="14888" marB="148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649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110666" cy="38164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Беспроводная точка доступа </a:t>
            </a:r>
            <a:r>
              <a:rPr lang="ru-RU" dirty="0" err="1" smtClean="0"/>
              <a:t>WiFi</a:t>
            </a:r>
            <a:r>
              <a:rPr lang="ru-RU" dirty="0" smtClean="0"/>
              <a:t> </a:t>
            </a:r>
            <a:r>
              <a:rPr lang="ru-RU" dirty="0"/>
              <a:t>представляет собой приемопередатчик радиосигнала</a:t>
            </a:r>
            <a:r>
              <a:rPr lang="ru-RU" dirty="0" smtClean="0"/>
              <a:t>, который объединяет  беспроводные и проводные устройства</a:t>
            </a:r>
            <a:r>
              <a:rPr lang="en-US" dirty="0" smtClean="0"/>
              <a:t> </a:t>
            </a:r>
            <a:r>
              <a:rPr lang="ru-RU" dirty="0" smtClean="0"/>
              <a:t>в локальную вычислительную сеть.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4906888" cy="1053311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Точка доступа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pic>
        <p:nvPicPr>
          <p:cNvPr id="2050" name="Picture 2" descr="http://indonesia-undernet.org/radiowaves%20yes/image-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526646" cy="16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96.ru/img/catalog/computers/wifi_equipment/57191/Asus_WL_500gP_V2_562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6275" y="2564904"/>
            <a:ext cx="3672906" cy="3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2261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91264" cy="478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Точку доступа </a:t>
            </a:r>
            <a:r>
              <a:rPr lang="ru-RU" sz="2000" dirty="0"/>
              <a:t> применима в ситуациях, когда необходимо</a:t>
            </a:r>
            <a:r>
              <a:rPr lang="ru-RU" sz="2000" dirty="0" smtClean="0"/>
              <a:t>:</a:t>
            </a:r>
          </a:p>
          <a:p>
            <a:r>
              <a:rPr lang="ru-RU" sz="2000" dirty="0"/>
              <a:t>выполнить функции сетевого концентратора, создавая локальную сеть из нескольких </a:t>
            </a:r>
            <a:r>
              <a:rPr lang="ru-RU" sz="2000" dirty="0" smtClean="0"/>
              <a:t>объединенных </a:t>
            </a:r>
            <a:r>
              <a:rPr lang="ru-RU" sz="2000" dirty="0"/>
              <a:t>компьютеров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организовать мост между участками без проводов (режим </a:t>
            </a:r>
            <a:r>
              <a:rPr lang="ru-RU" sz="2000" dirty="0" err="1"/>
              <a:t>Infrastructure</a:t>
            </a:r>
            <a:r>
              <a:rPr lang="ru-RU" sz="2000" dirty="0" smtClean="0"/>
              <a:t>);</a:t>
            </a:r>
          </a:p>
          <a:p>
            <a:r>
              <a:rPr lang="ru-RU" sz="2000" dirty="0"/>
              <a:t>подключить группу компьютеров, где каждый имеет сетевой адаптер без проводов, либо в самостоятельные сети (режим </a:t>
            </a:r>
            <a:r>
              <a:rPr lang="ru-RU" sz="2000" dirty="0" err="1"/>
              <a:t>Ad-hoc</a:t>
            </a:r>
            <a:r>
              <a:rPr lang="ru-RU" sz="2000" dirty="0" smtClean="0"/>
              <a:t>);</a:t>
            </a:r>
          </a:p>
          <a:p>
            <a:r>
              <a:rPr lang="ru-RU" sz="2000" dirty="0"/>
              <a:t>создать удобное гостевое подключение для клиентов и партнеров</a:t>
            </a:r>
            <a:r>
              <a:rPr lang="ru-RU" sz="20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88832" cy="88177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Применение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978781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8229600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Также следует различать ТД по </a:t>
            </a:r>
            <a:r>
              <a:rPr lang="ru-RU" sz="2400" dirty="0" smtClean="0"/>
              <a:t>видам:</a:t>
            </a:r>
            <a:endParaRPr lang="ru-RU" sz="2400" dirty="0"/>
          </a:p>
          <a:p>
            <a:r>
              <a:rPr lang="ru-RU" sz="2400" dirty="0"/>
              <a:t>Существуют внешние точки доступа </a:t>
            </a:r>
            <a:r>
              <a:rPr lang="ru-RU" sz="2400" dirty="0" err="1"/>
              <a:t>WiFi</a:t>
            </a:r>
            <a:r>
              <a:rPr lang="ru-RU" sz="2400" dirty="0"/>
              <a:t> </a:t>
            </a:r>
            <a:r>
              <a:rPr lang="ru-RU" sz="2400" dirty="0" smtClean="0"/>
              <a:t>. С </a:t>
            </a:r>
            <a:r>
              <a:rPr lang="ru-RU" sz="2400" dirty="0"/>
              <a:t>их помощью чаще всего реализовывают профессиональные проекты типа коттеджных поселков или передача данных на производствах, имеющих удаленные объекты.</a:t>
            </a:r>
          </a:p>
          <a:p>
            <a:r>
              <a:rPr lang="ru-RU" sz="2400" dirty="0"/>
              <a:t>Переносными точками доступа </a:t>
            </a:r>
            <a:r>
              <a:rPr lang="ru-RU" sz="2400" dirty="0" err="1"/>
              <a:t>Wi-Fi</a:t>
            </a:r>
            <a:r>
              <a:rPr lang="ru-RU" sz="2400" dirty="0"/>
              <a:t> удобно пользоваться, чтобы иметь условия для создания мощной сети «под рукой» в любом удобном месте и в любое время.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141" y="692696"/>
            <a:ext cx="9144000" cy="710952"/>
          </a:xfrm>
        </p:spPr>
        <p:txBody>
          <a:bodyPr/>
          <a:lstStyle/>
          <a:p>
            <a:pPr algn="ctr"/>
            <a:r>
              <a:rPr lang="ru-RU" dirty="0" smtClean="0"/>
              <a:t>Виды точек доступа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9396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692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Разновидности точек доступа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pic>
        <p:nvPicPr>
          <p:cNvPr id="2050" name="Picture 2" descr="http://www.xcom-shop.ru/var/files/62/a7/4c786fb62a789022670993.jpg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72878"/>
            <a:ext cx="19240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839393"/>
            <a:ext cx="192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Внешняя</a:t>
            </a:r>
            <a:endParaRPr lang="ru-RU" sz="2400" dirty="0"/>
          </a:p>
        </p:txBody>
      </p:sp>
      <p:pic>
        <p:nvPicPr>
          <p:cNvPr id="2052" name="Picture 4" descr="http://s.4pda.ru/wp-content/uploads/2012/10/adata-480x4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33802"/>
            <a:ext cx="2702468" cy="243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43808" y="3393659"/>
            <a:ext cx="2702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Портативная</a:t>
            </a:r>
            <a:endParaRPr lang="ru-RU" sz="2400" dirty="0"/>
          </a:p>
        </p:txBody>
      </p:sp>
      <p:pic>
        <p:nvPicPr>
          <p:cNvPr id="2054" name="Picture 6" descr="http://activka.ua/media/catalog/product/cache/1/image/5e06319eda06f020e43594a9c230972d/f/i/file_88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0968"/>
            <a:ext cx="2957184" cy="282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1" y="2519078"/>
            <a:ext cx="295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Офисная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3875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Режим точки доступа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устройство будет работать в качестве обычной беспроводной точки доступа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Wi-Fi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Режим беспроводного моста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Wireless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Bridge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Bridge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устройство используется для соединения двух независимых друг от друга проводных сетей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AP/Bridge (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AP+Bridge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устройство 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одновременно выступает в качестве обычной точки доступа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беспроводных клиентов и в качестве беспроводного моста между собственной беспроводной сетью и удаленной беспроводной сетью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Repeater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(повторитель, репитер)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необходим для связи двух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или более беспроводных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точек доступа в случаях, когда установление прямой связи между ними не представляется возможным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Режимы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50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0</TotalTime>
  <Words>379</Words>
  <Application>Microsoft Office PowerPoint</Application>
  <PresentationFormat>Экран (4:3)</PresentationFormat>
  <Paragraphs>118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</vt:lpstr>
      <vt:lpstr>Точки доступа Wi-Fi</vt:lpstr>
      <vt:lpstr>Слайд 2</vt:lpstr>
      <vt:lpstr>Слайд 3</vt:lpstr>
      <vt:lpstr>Слайд 4</vt:lpstr>
      <vt:lpstr>Точка доступа Wi-Fi</vt:lpstr>
      <vt:lpstr>Применение</vt:lpstr>
      <vt:lpstr>Виды точек доступа</vt:lpstr>
      <vt:lpstr>Разновидности точек доступа Wi-Fi</vt:lpstr>
      <vt:lpstr>Режимы работы</vt:lpstr>
      <vt:lpstr>Режим Access Point</vt:lpstr>
      <vt:lpstr>Режим Wireless Bridge </vt:lpstr>
      <vt:lpstr>Режим AP/Bridge</vt:lpstr>
      <vt:lpstr>Режим Repeater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2013-02-01T18:22:43Z</dcterms:created>
  <dcterms:modified xsi:type="dcterms:W3CDTF">2013-04-11T18:33:52Z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