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B7CD90-0BBF-45A8-AFE4-5A22A87198B9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33ADC3-84B8-4C48-BFD8-8E18FB4C19F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Мягкий знак после шипящих в глаголах и существительных.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284984"/>
            <a:ext cx="8458200" cy="1515616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Подлегаева</a:t>
            </a:r>
            <a:r>
              <a:rPr lang="ru-RU" sz="2800" b="1" dirty="0" smtClean="0"/>
              <a:t> Е.А.</a:t>
            </a:r>
          </a:p>
          <a:p>
            <a:r>
              <a:rPr lang="ru-RU" sz="2800" b="1" dirty="0" smtClean="0"/>
              <a:t>МБОУ СОШ№2</a:t>
            </a:r>
          </a:p>
          <a:p>
            <a:r>
              <a:rPr lang="ru-RU" sz="2800" b="1" dirty="0"/>
              <a:t>г</a:t>
            </a:r>
            <a:r>
              <a:rPr lang="ru-RU" sz="2800" b="1" dirty="0" smtClean="0"/>
              <a:t>. Зверево Ростовской области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6325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Организационный момент.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 </a:t>
            </a:r>
            <a:r>
              <a:rPr lang="ru-RU" sz="8000" b="1" i="1" dirty="0" smtClean="0">
                <a:solidFill>
                  <a:srgbClr val="FF0000"/>
                </a:solidFill>
              </a:rPr>
              <a:t>Радовать и радоваться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Чистописание.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1" i="1" dirty="0" err="1" smtClean="0">
                <a:solidFill>
                  <a:srgbClr val="7030A0"/>
                </a:solidFill>
              </a:rPr>
              <a:t>ёЁё</a:t>
            </a:r>
            <a:r>
              <a:rPr lang="ru-RU" sz="7200" b="1" i="1" dirty="0" smtClean="0">
                <a:solidFill>
                  <a:srgbClr val="7030A0"/>
                </a:solidFill>
              </a:rPr>
              <a:t>  </a:t>
            </a:r>
            <a:r>
              <a:rPr lang="ru-RU" sz="7200" b="1" i="1" dirty="0" err="1" smtClean="0">
                <a:solidFill>
                  <a:srgbClr val="7030A0"/>
                </a:solidFill>
              </a:rPr>
              <a:t>ёЁЁё</a:t>
            </a:r>
            <a:r>
              <a:rPr lang="ru-RU" sz="7200" b="1" i="1" dirty="0" smtClean="0">
                <a:solidFill>
                  <a:srgbClr val="7030A0"/>
                </a:solidFill>
              </a:rPr>
              <a:t>  </a:t>
            </a:r>
            <a:r>
              <a:rPr lang="ru-RU" sz="7200" b="1" i="1" dirty="0" err="1" smtClean="0">
                <a:solidFill>
                  <a:srgbClr val="7030A0"/>
                </a:solidFill>
              </a:rPr>
              <a:t>ёЁЁЁё</a:t>
            </a:r>
            <a:r>
              <a:rPr lang="ru-RU" sz="7200" b="1" i="1" dirty="0" smtClean="0">
                <a:solidFill>
                  <a:srgbClr val="7030A0"/>
                </a:solidFill>
              </a:rPr>
              <a:t> …</a:t>
            </a:r>
            <a:endParaRPr lang="ru-RU" sz="7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3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Словарно-орфографическая работа.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</a:rPr>
              <a:t>В…</a:t>
            </a:r>
            <a:r>
              <a:rPr lang="ru-RU" sz="6000" b="1" i="1" dirty="0" err="1" smtClean="0">
                <a:solidFill>
                  <a:srgbClr val="C00000"/>
                </a:solidFill>
              </a:rPr>
              <a:t>личие</a:t>
            </a:r>
            <a:r>
              <a:rPr lang="ru-RU" sz="6000" b="1" i="1" dirty="0" smtClean="0">
                <a:solidFill>
                  <a:srgbClr val="C00000"/>
                </a:solidFill>
              </a:rPr>
              <a:t>, </a:t>
            </a:r>
            <a:r>
              <a:rPr lang="ru-RU" sz="6000" b="1" i="1" dirty="0" err="1" smtClean="0">
                <a:solidFill>
                  <a:srgbClr val="C00000"/>
                </a:solidFill>
              </a:rPr>
              <a:t>бл</a:t>
            </a:r>
            <a:r>
              <a:rPr lang="ru-RU" sz="6000" b="1" i="1" dirty="0" smtClean="0">
                <a:solidFill>
                  <a:srgbClr val="C00000"/>
                </a:solidFill>
              </a:rPr>
              <a:t>…г…</a:t>
            </a:r>
            <a:r>
              <a:rPr lang="ru-RU" sz="6000" b="1" i="1" dirty="0" err="1" smtClean="0">
                <a:solidFill>
                  <a:srgbClr val="C00000"/>
                </a:solidFill>
              </a:rPr>
              <a:t>дарный</a:t>
            </a:r>
            <a:r>
              <a:rPr lang="ru-RU" sz="6000" b="1" i="1" dirty="0" smtClean="0">
                <a:solidFill>
                  <a:srgbClr val="C00000"/>
                </a:solidFill>
              </a:rPr>
              <a:t>, к…</a:t>
            </a:r>
            <a:r>
              <a:rPr lang="ru-RU" sz="6000" b="1" i="1" dirty="0" err="1" smtClean="0">
                <a:solidFill>
                  <a:srgbClr val="C00000"/>
                </a:solidFill>
              </a:rPr>
              <a:t>лач</a:t>
            </a:r>
            <a:r>
              <a:rPr lang="ru-RU" sz="6000" b="1" i="1" dirty="0" smtClean="0">
                <a:solidFill>
                  <a:srgbClr val="C00000"/>
                </a:solidFill>
              </a:rPr>
              <a:t> (ь), р…</a:t>
            </a:r>
            <a:r>
              <a:rPr lang="ru-RU" sz="6000" b="1" i="1" dirty="0" err="1" smtClean="0">
                <a:solidFill>
                  <a:srgbClr val="C00000"/>
                </a:solidFill>
              </a:rPr>
              <a:t>шаеш</a:t>
            </a:r>
            <a:r>
              <a:rPr lang="ru-RU" sz="6000" b="1" i="1" dirty="0" smtClean="0">
                <a:solidFill>
                  <a:srgbClr val="C00000"/>
                </a:solidFill>
              </a:rPr>
              <a:t> (ь), пред…юбилейный, </a:t>
            </a:r>
            <a:r>
              <a:rPr lang="ru-RU" sz="6000" b="1" i="1" dirty="0" err="1" smtClean="0">
                <a:solidFill>
                  <a:srgbClr val="C00000"/>
                </a:solidFill>
              </a:rPr>
              <a:t>криста</a:t>
            </a:r>
            <a:r>
              <a:rPr lang="ru-RU" sz="6000" b="1" i="1" dirty="0" smtClean="0">
                <a:solidFill>
                  <a:srgbClr val="C00000"/>
                </a:solidFill>
              </a:rPr>
              <a:t>(л, </a:t>
            </a:r>
            <a:r>
              <a:rPr lang="ru-RU" sz="6000" b="1" i="1" dirty="0" err="1" smtClean="0">
                <a:solidFill>
                  <a:srgbClr val="C00000"/>
                </a:solidFill>
              </a:rPr>
              <a:t>лл</a:t>
            </a:r>
            <a:r>
              <a:rPr lang="ru-RU" sz="6000" b="1" i="1" dirty="0" smtClean="0">
                <a:solidFill>
                  <a:srgbClr val="C00000"/>
                </a:solidFill>
              </a:rPr>
              <a:t>).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3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Фонетический анализ слова.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1"/>
            <a:ext cx="8686800" cy="468052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Решаешь -     р, и ш а и ш       - 2 слога, 2-ой ударный, 6 звуков, 7 букв, 3 гласных, 3 согласных.</a:t>
            </a:r>
          </a:p>
          <a:p>
            <a:r>
              <a:rPr lang="ru-RU" b="1" dirty="0" smtClean="0"/>
              <a:t>Р –     р,      - непарный  звонкий, мягкий согласный,</a:t>
            </a:r>
          </a:p>
          <a:p>
            <a:r>
              <a:rPr lang="ru-RU" b="1" dirty="0" smtClean="0"/>
              <a:t>е -      и       - безударный гласный,</a:t>
            </a:r>
          </a:p>
          <a:p>
            <a:r>
              <a:rPr lang="ru-RU" b="1" dirty="0" smtClean="0"/>
              <a:t>ш-	   ш	     - парный глухой, твёрдый согласный,</a:t>
            </a:r>
          </a:p>
          <a:p>
            <a:r>
              <a:rPr lang="ru-RU" b="1" dirty="0" smtClean="0"/>
              <a:t>а –     а	    - ударный гласный,</a:t>
            </a:r>
          </a:p>
          <a:p>
            <a:r>
              <a:rPr lang="ru-RU" b="1" dirty="0" smtClean="0"/>
              <a:t>е –     и       - безударный гласный,</a:t>
            </a:r>
          </a:p>
          <a:p>
            <a:r>
              <a:rPr lang="ru-RU" b="1" dirty="0" smtClean="0"/>
              <a:t>ш –    ш     - парный глухой, твёрдый согласный.</a:t>
            </a:r>
          </a:p>
          <a:p>
            <a:r>
              <a:rPr lang="ru-RU" b="1" dirty="0" smtClean="0"/>
              <a:t>ь -     -</a:t>
            </a:r>
          </a:p>
          <a:p>
            <a:endParaRPr lang="ru-RU" dirty="0"/>
          </a:p>
        </p:txBody>
      </p:sp>
      <p:sp>
        <p:nvSpPr>
          <p:cNvPr id="4" name="Двойные круглые скобки 3"/>
          <p:cNvSpPr/>
          <p:nvPr/>
        </p:nvSpPr>
        <p:spPr>
          <a:xfrm>
            <a:off x="2555776" y="1556791"/>
            <a:ext cx="2232248" cy="43204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1547664" y="2420888"/>
            <a:ext cx="648072" cy="4320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1547664" y="2852936"/>
            <a:ext cx="648072" cy="4572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ые круглые скобки 6"/>
          <p:cNvSpPr/>
          <p:nvPr/>
        </p:nvSpPr>
        <p:spPr>
          <a:xfrm>
            <a:off x="1547664" y="3429000"/>
            <a:ext cx="648072" cy="39776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1498540" y="3826768"/>
            <a:ext cx="697196" cy="390113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ые круглые скобки 8"/>
          <p:cNvSpPr/>
          <p:nvPr/>
        </p:nvSpPr>
        <p:spPr>
          <a:xfrm>
            <a:off x="1547664" y="4293096"/>
            <a:ext cx="648072" cy="41909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ые круглые скобки 9"/>
          <p:cNvSpPr/>
          <p:nvPr/>
        </p:nvSpPr>
        <p:spPr>
          <a:xfrm>
            <a:off x="1547664" y="4712188"/>
            <a:ext cx="648072" cy="4572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3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                           Загадки.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Администратор\Рабочий стол\К конкурсу\iCASCL84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4244280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Администратор\Рабочий стол\К конкурсу\iCAEQXOD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1700808"/>
            <a:ext cx="403244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Загадки.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Documents and Settings\Администратор\Рабочий стол\К конкурсу\iCAY7UB2U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4104456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Администратор\Рабочий стол\К конкурсу\iCAOFLH4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1700808"/>
            <a:ext cx="3816423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62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Домашнее задание.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Сообщество  - приставка.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Починить       -  корень.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Объяснение  -  суффикс и окончание.</a:t>
            </a:r>
          </a:p>
          <a:p>
            <a:pPr marL="0" indent="0">
              <a:buNone/>
            </a:pP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Сочинение.</a:t>
            </a:r>
          </a:p>
        </p:txBody>
      </p:sp>
    </p:spTree>
    <p:extLst>
      <p:ext uri="{BB962C8B-B14F-4D97-AF65-F5344CB8AC3E}">
        <p14:creationId xmlns:p14="http://schemas.microsoft.com/office/powerpoint/2010/main" val="18517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ru-RU" b="1" dirty="0" smtClean="0">
                <a:solidFill>
                  <a:srgbClr val="0070C0"/>
                </a:solidFill>
              </a:rPr>
              <a:t>Итог урока.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Что повторили на уроке?</a:t>
            </a:r>
          </a:p>
          <a:p>
            <a:r>
              <a:rPr lang="ru-RU" sz="5400" b="1" dirty="0" smtClean="0">
                <a:solidFill>
                  <a:srgbClr val="FF0000"/>
                </a:solidFill>
              </a:rPr>
              <a:t>Кто может себя похвалить? За что?</a:t>
            </a:r>
          </a:p>
          <a:p>
            <a:r>
              <a:rPr lang="ru-RU" sz="5400" b="1" dirty="0" smtClean="0">
                <a:solidFill>
                  <a:srgbClr val="FF0000"/>
                </a:solidFill>
              </a:rPr>
              <a:t>Что вызвало затруднение?</a:t>
            </a:r>
          </a:p>
          <a:p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Спасибо всем за урок!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6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158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Мягкий знак после шипящих в глаголах и существительных.</vt:lpstr>
      <vt:lpstr>Организационный момент.</vt:lpstr>
      <vt:lpstr>Чистописание.</vt:lpstr>
      <vt:lpstr>Словарно-орфографическая работа.</vt:lpstr>
      <vt:lpstr>Фонетический анализ слова.</vt:lpstr>
      <vt:lpstr>                           Загадки.</vt:lpstr>
      <vt:lpstr>Загадки.</vt:lpstr>
      <vt:lpstr>Домашнее задание.</vt:lpstr>
      <vt:lpstr>                    Итог урока.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Мягкий знак после шипящих в глаголах и существительных.</dc:title>
  <dc:creator>Admin</dc:creator>
  <cp:lastModifiedBy>Admin</cp:lastModifiedBy>
  <cp:revision>4</cp:revision>
  <dcterms:created xsi:type="dcterms:W3CDTF">2012-04-01T08:17:12Z</dcterms:created>
  <dcterms:modified xsi:type="dcterms:W3CDTF">2012-04-01T08:47:08Z</dcterms:modified>
</cp:coreProperties>
</file>