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311" r:id="rId2"/>
    <p:sldId id="327" r:id="rId3"/>
    <p:sldId id="326" r:id="rId4"/>
    <p:sldId id="286" r:id="rId5"/>
    <p:sldId id="288" r:id="rId6"/>
    <p:sldId id="324" r:id="rId7"/>
    <p:sldId id="328" r:id="rId8"/>
    <p:sldId id="329" r:id="rId9"/>
    <p:sldId id="330" r:id="rId10"/>
    <p:sldId id="331" r:id="rId11"/>
    <p:sldId id="333" r:id="rId12"/>
    <p:sldId id="332" r:id="rId13"/>
    <p:sldId id="33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CCFF"/>
    <a:srgbClr val="003300"/>
    <a:srgbClr val="660033"/>
    <a:srgbClr val="FFFFFF"/>
    <a:srgbClr val="26728A"/>
    <a:srgbClr val="692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4660"/>
  </p:normalViewPr>
  <p:slideViewPr>
    <p:cSldViewPr>
      <p:cViewPr>
        <p:scale>
          <a:sx n="66" d="100"/>
          <a:sy n="66" d="100"/>
        </p:scale>
        <p:origin x="-154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6024EE-8F6C-4E8D-89D3-8200BC427B96}" type="doc">
      <dgm:prSet loTypeId="urn:microsoft.com/office/officeart/2005/8/layout/radial5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DF2AC11-C969-42DA-A922-A134C4023E3A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800" b="1" dirty="0" smtClean="0"/>
            <a:t>Современный</a:t>
          </a:r>
        </a:p>
        <a:p>
          <a:r>
            <a:rPr lang="ru-RU" sz="1800" b="1" dirty="0" smtClean="0"/>
            <a:t>учитель</a:t>
          </a:r>
          <a:endParaRPr lang="ru-RU" sz="1800" b="1" dirty="0"/>
        </a:p>
      </dgm:t>
    </dgm:pt>
    <dgm:pt modelId="{1E1CF871-C4AA-4471-8657-54ECE8E6617A}" type="parTrans" cxnId="{E64B416A-082C-465B-8810-A3FF84B5E3CC}">
      <dgm:prSet/>
      <dgm:spPr/>
      <dgm:t>
        <a:bodyPr/>
        <a:lstStyle/>
        <a:p>
          <a:endParaRPr lang="ru-RU"/>
        </a:p>
      </dgm:t>
    </dgm:pt>
    <dgm:pt modelId="{7B34C93A-92DF-491F-917A-00748B5D07A2}" type="sibTrans" cxnId="{E64B416A-082C-465B-8810-A3FF84B5E3CC}">
      <dgm:prSet/>
      <dgm:spPr/>
      <dgm:t>
        <a:bodyPr/>
        <a:lstStyle/>
        <a:p>
          <a:endParaRPr lang="ru-RU"/>
        </a:p>
      </dgm:t>
    </dgm:pt>
    <dgm:pt modelId="{EBC11D19-E017-49FD-9D6E-F1F42B204206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Учителя</a:t>
          </a:r>
        </a:p>
        <a:p>
          <a:pPr algn="ctr"/>
          <a:r>
            <a:rPr lang="ru-RU" sz="2000" b="1" dirty="0" smtClean="0">
              <a:solidFill>
                <a:schemeClr val="tx1"/>
              </a:solidFill>
            </a:rPr>
            <a:t>различных</a:t>
          </a:r>
        </a:p>
        <a:p>
          <a:pPr algn="ctr"/>
          <a:r>
            <a:rPr lang="ru-RU" sz="2000" b="1" dirty="0" smtClean="0">
              <a:solidFill>
                <a:schemeClr val="tx1"/>
              </a:solidFill>
            </a:rPr>
            <a:t>предметов </a:t>
          </a:r>
          <a:endParaRPr lang="ru-RU" sz="2000" b="1" dirty="0">
            <a:solidFill>
              <a:schemeClr val="tx1"/>
            </a:solidFill>
          </a:endParaRPr>
        </a:p>
      </dgm:t>
    </dgm:pt>
    <dgm:pt modelId="{D30670F3-D2E4-47E3-9695-379BD03E7224}" type="parTrans" cxnId="{4F309E66-12B2-4610-8502-32D351E19515}">
      <dgm:prSet/>
      <dgm:spPr/>
      <dgm:t>
        <a:bodyPr/>
        <a:lstStyle/>
        <a:p>
          <a:endParaRPr lang="ru-RU"/>
        </a:p>
      </dgm:t>
    </dgm:pt>
    <dgm:pt modelId="{04A528E9-3A46-4F61-AF02-8DE946FB5E85}" type="sibTrans" cxnId="{4F309E66-12B2-4610-8502-32D351E19515}">
      <dgm:prSet/>
      <dgm:spPr/>
      <dgm:t>
        <a:bodyPr/>
        <a:lstStyle/>
        <a:p>
          <a:endParaRPr lang="ru-RU"/>
        </a:p>
      </dgm:t>
    </dgm:pt>
    <dgm:pt modelId="{AB0CAD28-2720-45FE-A708-CE51A146CCB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Представители </a:t>
          </a:r>
        </a:p>
        <a:p>
          <a:r>
            <a:rPr lang="ru-RU" sz="1600" b="1" dirty="0" smtClean="0">
              <a:solidFill>
                <a:schemeClr val="tx1"/>
              </a:solidFill>
            </a:rPr>
            <a:t>других сфер</a:t>
          </a:r>
        </a:p>
        <a:p>
          <a:r>
            <a:rPr lang="ru-RU" sz="1200" dirty="0" smtClean="0">
              <a:solidFill>
                <a:schemeClr val="tx1"/>
              </a:solidFill>
            </a:rPr>
            <a:t>(здравоохранение,</a:t>
          </a:r>
        </a:p>
        <a:p>
          <a:r>
            <a:rPr lang="ru-RU" sz="1200" dirty="0" smtClean="0">
              <a:solidFill>
                <a:schemeClr val="tx1"/>
              </a:solidFill>
            </a:rPr>
            <a:t>метеостанции, пищевой промышленности)</a:t>
          </a:r>
          <a:endParaRPr lang="ru-RU" sz="1200" dirty="0">
            <a:solidFill>
              <a:schemeClr val="tx1"/>
            </a:solidFill>
          </a:endParaRPr>
        </a:p>
      </dgm:t>
    </dgm:pt>
    <dgm:pt modelId="{F238EEC0-EF7A-4C69-9C76-61852E432950}" type="parTrans" cxnId="{579EC2BF-B8E3-48B6-A2B2-F27768D46446}">
      <dgm:prSet/>
      <dgm:spPr/>
      <dgm:t>
        <a:bodyPr/>
        <a:lstStyle/>
        <a:p>
          <a:endParaRPr lang="ru-RU"/>
        </a:p>
      </dgm:t>
    </dgm:pt>
    <dgm:pt modelId="{A44276F0-3985-4FD2-A3C4-84900B7EF1E9}" type="sibTrans" cxnId="{579EC2BF-B8E3-48B6-A2B2-F27768D46446}">
      <dgm:prSet/>
      <dgm:spPr/>
      <dgm:t>
        <a:bodyPr/>
        <a:lstStyle/>
        <a:p>
          <a:endParaRPr lang="ru-RU"/>
        </a:p>
      </dgm:t>
    </dgm:pt>
    <dgm:pt modelId="{EB315DE3-1212-489B-8FF3-6896A40E5EDB}">
      <dgm:prSet phldrT="[Текст]"/>
      <dgm:spPr/>
      <dgm:t>
        <a:bodyPr/>
        <a:lstStyle/>
        <a:p>
          <a:endParaRPr lang="ru-RU" dirty="0"/>
        </a:p>
      </dgm:t>
    </dgm:pt>
    <dgm:pt modelId="{10E7C2D5-7D45-40EF-8FEA-7ABE991948D4}" type="parTrans" cxnId="{238335C9-F77C-4E5E-B300-7C4C362625D6}">
      <dgm:prSet/>
      <dgm:spPr/>
      <dgm:t>
        <a:bodyPr/>
        <a:lstStyle/>
        <a:p>
          <a:endParaRPr lang="ru-RU"/>
        </a:p>
      </dgm:t>
    </dgm:pt>
    <dgm:pt modelId="{4A5282B8-9256-4B57-8DFE-8285C82EAE0A}" type="sibTrans" cxnId="{238335C9-F77C-4E5E-B300-7C4C362625D6}">
      <dgm:prSet/>
      <dgm:spPr/>
      <dgm:t>
        <a:bodyPr/>
        <a:lstStyle/>
        <a:p>
          <a:endParaRPr lang="ru-RU"/>
        </a:p>
      </dgm:t>
    </dgm:pt>
    <dgm:pt modelId="{F237E90D-A117-4634-AB52-C8FA25F6299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Работники </a:t>
          </a:r>
        </a:p>
        <a:p>
          <a:r>
            <a:rPr lang="ru-RU" sz="2000" b="1" dirty="0" smtClean="0">
              <a:solidFill>
                <a:schemeClr val="tx1"/>
              </a:solidFill>
            </a:rPr>
            <a:t>науки и </a:t>
          </a:r>
        </a:p>
        <a:p>
          <a:r>
            <a:rPr lang="ru-RU" sz="2000" b="1" dirty="0" smtClean="0">
              <a:solidFill>
                <a:schemeClr val="tx1"/>
              </a:solidFill>
            </a:rPr>
            <a:t>культуры </a:t>
          </a:r>
          <a:endParaRPr lang="ru-RU" sz="2000" b="1" dirty="0">
            <a:solidFill>
              <a:schemeClr val="tx1"/>
            </a:solidFill>
          </a:endParaRPr>
        </a:p>
      </dgm:t>
    </dgm:pt>
    <dgm:pt modelId="{A6E9B713-0857-458A-AB85-183B33D422FE}" type="parTrans" cxnId="{DA8969C7-7640-4D7A-BE8C-D104D5C8B1D6}">
      <dgm:prSet/>
      <dgm:spPr/>
      <dgm:t>
        <a:bodyPr/>
        <a:lstStyle/>
        <a:p>
          <a:endParaRPr lang="ru-RU"/>
        </a:p>
      </dgm:t>
    </dgm:pt>
    <dgm:pt modelId="{C0D706BE-FB6B-4ABF-9FF0-C7A51F0F2F3A}" type="sibTrans" cxnId="{DA8969C7-7640-4D7A-BE8C-D104D5C8B1D6}">
      <dgm:prSet/>
      <dgm:spPr/>
      <dgm:t>
        <a:bodyPr/>
        <a:lstStyle/>
        <a:p>
          <a:endParaRPr lang="ru-RU"/>
        </a:p>
      </dgm:t>
    </dgm:pt>
    <dgm:pt modelId="{952EFC29-54CB-4C7C-A19D-BF3164B5FF4B}">
      <dgm:prSet custT="1"/>
      <dgm:spPr/>
      <dgm:t>
        <a:bodyPr/>
        <a:lstStyle/>
        <a:p>
          <a:pPr algn="ctr"/>
          <a:endParaRPr lang="ru-RU" sz="2000" b="1" dirty="0">
            <a:solidFill>
              <a:schemeClr val="tx1"/>
            </a:solidFill>
          </a:endParaRPr>
        </a:p>
      </dgm:t>
    </dgm:pt>
    <dgm:pt modelId="{10271534-8256-45AD-B72A-2F91C253C0FE}" type="parTrans" cxnId="{F31B130E-7755-4B4C-AFFA-E3834345EE00}">
      <dgm:prSet/>
      <dgm:spPr/>
      <dgm:t>
        <a:bodyPr/>
        <a:lstStyle/>
        <a:p>
          <a:endParaRPr lang="ru-RU"/>
        </a:p>
      </dgm:t>
    </dgm:pt>
    <dgm:pt modelId="{F560DAF7-13A8-4B59-8DD7-6750EBD3D6E5}" type="sibTrans" cxnId="{F31B130E-7755-4B4C-AFFA-E3834345EE00}">
      <dgm:prSet/>
      <dgm:spPr/>
      <dgm:t>
        <a:bodyPr/>
        <a:lstStyle/>
        <a:p>
          <a:endParaRPr lang="ru-RU"/>
        </a:p>
      </dgm:t>
    </dgm:pt>
    <dgm:pt modelId="{6CDC7FED-9996-4FF1-A631-43F5008C46C2}">
      <dgm:prSet/>
      <dgm:spPr/>
      <dgm:t>
        <a:bodyPr/>
        <a:lstStyle/>
        <a:p>
          <a:endParaRPr lang="ru-RU" dirty="0"/>
        </a:p>
      </dgm:t>
    </dgm:pt>
    <dgm:pt modelId="{38CFE941-64A2-4E77-8BA2-940787D8D876}" type="parTrans" cxnId="{C9556477-44DE-47F1-93EA-092F9868C9CF}">
      <dgm:prSet/>
      <dgm:spPr/>
      <dgm:t>
        <a:bodyPr/>
        <a:lstStyle/>
        <a:p>
          <a:endParaRPr lang="ru-RU"/>
        </a:p>
      </dgm:t>
    </dgm:pt>
    <dgm:pt modelId="{B2AF3129-ECD7-45E5-B795-98133458837A}" type="sibTrans" cxnId="{C9556477-44DE-47F1-93EA-092F9868C9CF}">
      <dgm:prSet/>
      <dgm:spPr/>
      <dgm:t>
        <a:bodyPr/>
        <a:lstStyle/>
        <a:p>
          <a:endParaRPr lang="ru-RU"/>
        </a:p>
      </dgm:t>
    </dgm:pt>
    <dgm:pt modelId="{8FE51486-0402-4894-9ADF-BCCCB417782F}" type="pres">
      <dgm:prSet presAssocID="{966024EE-8F6C-4E8D-89D3-8200BC427B9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F5257B-3CE5-4FB2-830C-FE6D4D05808F}" type="pres">
      <dgm:prSet presAssocID="{8DF2AC11-C969-42DA-A922-A134C4023E3A}" presName="centerShape" presStyleLbl="node0" presStyleIdx="0" presStyleCnt="1" custScaleX="183130" custScaleY="138859" custLinFactNeighborX="-2287" custLinFactNeighborY="2441"/>
      <dgm:spPr/>
      <dgm:t>
        <a:bodyPr/>
        <a:lstStyle/>
        <a:p>
          <a:endParaRPr lang="ru-RU"/>
        </a:p>
      </dgm:t>
    </dgm:pt>
    <dgm:pt modelId="{1D52CC00-F893-4CC4-B668-393B05B1C971}" type="pres">
      <dgm:prSet presAssocID="{D30670F3-D2E4-47E3-9695-379BD03E7224}" presName="parTrans" presStyleLbl="sibTrans2D1" presStyleIdx="0" presStyleCnt="5"/>
      <dgm:spPr/>
      <dgm:t>
        <a:bodyPr/>
        <a:lstStyle/>
        <a:p>
          <a:endParaRPr lang="ru-RU"/>
        </a:p>
      </dgm:t>
    </dgm:pt>
    <dgm:pt modelId="{7D8D2907-3A5E-4481-AEBF-2F1EE8D22EF5}" type="pres">
      <dgm:prSet presAssocID="{D30670F3-D2E4-47E3-9695-379BD03E722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494DD9FA-499B-4A46-AFD8-F819D4DF399B}" type="pres">
      <dgm:prSet presAssocID="{EBC11D19-E017-49FD-9D6E-F1F42B204206}" presName="node" presStyleLbl="node1" presStyleIdx="0" presStyleCnt="5" custScaleX="153222" custScaleY="106667" custRadScaleRad="98922" custRadScaleInc="-9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D6EE1-590C-4E30-84F4-B2C2D3B15289}" type="pres">
      <dgm:prSet presAssocID="{38CFE941-64A2-4E77-8BA2-940787D8D876}" presName="parTrans" presStyleLbl="sibTrans2D1" presStyleIdx="1" presStyleCnt="5" custScaleX="150784" custLinFactNeighborX="14057" custLinFactNeighborY="9483"/>
      <dgm:spPr/>
      <dgm:t>
        <a:bodyPr/>
        <a:lstStyle/>
        <a:p>
          <a:endParaRPr lang="ru-RU"/>
        </a:p>
      </dgm:t>
    </dgm:pt>
    <dgm:pt modelId="{57459B04-A46E-4F0B-9EA5-7CEB2E143FE8}" type="pres">
      <dgm:prSet presAssocID="{38CFE941-64A2-4E77-8BA2-940787D8D876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7B1AC624-F7AD-4CE8-8014-6C1FE6EE130A}" type="pres">
      <dgm:prSet presAssocID="{6CDC7FED-9996-4FF1-A631-43F5008C46C2}" presName="node" presStyleLbl="node1" presStyleIdx="1" presStyleCnt="5" custScaleX="141979" custScaleY="114364" custRadScaleRad="128667" custRadScaleInc="-7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060ED-6314-4E08-AAF6-AD8D84A2936B}" type="pres">
      <dgm:prSet presAssocID="{F238EEC0-EF7A-4C69-9C76-61852E432950}" presName="parTrans" presStyleLbl="sibTrans2D1" presStyleIdx="2" presStyleCnt="5" custScaleX="131694" custLinFactNeighborX="3681" custLinFactNeighborY="14607"/>
      <dgm:spPr/>
      <dgm:t>
        <a:bodyPr/>
        <a:lstStyle/>
        <a:p>
          <a:endParaRPr lang="ru-RU"/>
        </a:p>
      </dgm:t>
    </dgm:pt>
    <dgm:pt modelId="{7219774E-4547-42EC-A839-3161087EE48F}" type="pres">
      <dgm:prSet presAssocID="{F238EEC0-EF7A-4C69-9C76-61852E432950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5BB3AB1B-43FB-45F0-8613-BA670A7E2DD5}" type="pres">
      <dgm:prSet presAssocID="{AB0CAD28-2720-45FE-A708-CE51A146CCB8}" presName="node" presStyleLbl="node1" presStyleIdx="2" presStyleCnt="5" custScaleX="163296" custScaleY="115394" custRadScaleRad="132949" custRadScaleInc="-49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CCEB3-02CE-41B1-BAF8-35488A1140DF}" type="pres">
      <dgm:prSet presAssocID="{10E7C2D5-7D45-40EF-8FEA-7ABE991948D4}" presName="parTrans" presStyleLbl="sibTrans2D1" presStyleIdx="3" presStyleCnt="5" custScaleX="157273" custLinFactNeighborX="-34426" custLinFactNeighborY="-18328"/>
      <dgm:spPr/>
      <dgm:t>
        <a:bodyPr/>
        <a:lstStyle/>
        <a:p>
          <a:endParaRPr lang="ru-RU"/>
        </a:p>
      </dgm:t>
    </dgm:pt>
    <dgm:pt modelId="{BF39855B-EC69-4524-8ED8-A53B10EFEE88}" type="pres">
      <dgm:prSet presAssocID="{10E7C2D5-7D45-40EF-8FEA-7ABE991948D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603FE53D-319C-45F1-860C-4C9A81A97281}" type="pres">
      <dgm:prSet presAssocID="{EB315DE3-1212-489B-8FF3-6896A40E5EDB}" presName="node" presStyleLbl="node1" presStyleIdx="3" presStyleCnt="5" custScaleX="152612" custScaleY="115030" custRadScaleRad="132418" custRadScaleInc="55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5D788B-56B6-4810-A205-1C887914F056}" type="pres">
      <dgm:prSet presAssocID="{A6E9B713-0857-458A-AB85-183B33D422FE}" presName="parTrans" presStyleLbl="sibTrans2D1" presStyleIdx="4" presStyleCnt="5" custScaleX="171209" custLinFactNeighborX="-26598" custLinFactNeighborY="-1536"/>
      <dgm:spPr/>
      <dgm:t>
        <a:bodyPr/>
        <a:lstStyle/>
        <a:p>
          <a:endParaRPr lang="ru-RU"/>
        </a:p>
      </dgm:t>
    </dgm:pt>
    <dgm:pt modelId="{1847517F-CC72-468E-A903-D41068D80B56}" type="pres">
      <dgm:prSet presAssocID="{A6E9B713-0857-458A-AB85-183B33D422F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2BC5DE87-DD90-468B-B1BC-64EE61C6AB73}" type="pres">
      <dgm:prSet presAssocID="{F237E90D-A117-4634-AB52-C8FA25F6299D}" presName="node" presStyleLbl="node1" presStyleIdx="4" presStyleCnt="5" custScaleX="144898" custScaleY="123566" custRadScaleRad="128868" custRadScaleInc="11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075077-85F7-4023-B02C-8DB1E37EC785}" type="presOf" srcId="{10E7C2D5-7D45-40EF-8FEA-7ABE991948D4}" destId="{BF39855B-EC69-4524-8ED8-A53B10EFEE88}" srcOrd="1" destOrd="0" presId="urn:microsoft.com/office/officeart/2005/8/layout/radial5"/>
    <dgm:cxn modelId="{444D51BE-9994-4C1E-8723-8C65CC2E112B}" type="presOf" srcId="{A6E9B713-0857-458A-AB85-183B33D422FE}" destId="{1847517F-CC72-468E-A903-D41068D80B56}" srcOrd="1" destOrd="0" presId="urn:microsoft.com/office/officeart/2005/8/layout/radial5"/>
    <dgm:cxn modelId="{19215EB4-102E-43AE-806C-E7893C4AA502}" type="presOf" srcId="{F237E90D-A117-4634-AB52-C8FA25F6299D}" destId="{2BC5DE87-DD90-468B-B1BC-64EE61C6AB73}" srcOrd="0" destOrd="0" presId="urn:microsoft.com/office/officeart/2005/8/layout/radial5"/>
    <dgm:cxn modelId="{47C9F282-4B7D-47DE-8D0B-3DAF3D36DCDF}" type="presOf" srcId="{D30670F3-D2E4-47E3-9695-379BD03E7224}" destId="{1D52CC00-F893-4CC4-B668-393B05B1C971}" srcOrd="0" destOrd="0" presId="urn:microsoft.com/office/officeart/2005/8/layout/radial5"/>
    <dgm:cxn modelId="{6FF5B51C-C1CF-43AC-BA37-2C3AABEEF8B0}" type="presOf" srcId="{AB0CAD28-2720-45FE-A708-CE51A146CCB8}" destId="{5BB3AB1B-43FB-45F0-8613-BA670A7E2DD5}" srcOrd="0" destOrd="0" presId="urn:microsoft.com/office/officeart/2005/8/layout/radial5"/>
    <dgm:cxn modelId="{DBDD7ABE-5D53-4281-AC67-0CC13D37F795}" type="presOf" srcId="{10E7C2D5-7D45-40EF-8FEA-7ABE991948D4}" destId="{40ACCEB3-02CE-41B1-BAF8-35488A1140DF}" srcOrd="0" destOrd="0" presId="urn:microsoft.com/office/officeart/2005/8/layout/radial5"/>
    <dgm:cxn modelId="{ED124509-3163-4C4F-B6DC-962333D4F3A0}" type="presOf" srcId="{EBC11D19-E017-49FD-9D6E-F1F42B204206}" destId="{494DD9FA-499B-4A46-AFD8-F819D4DF399B}" srcOrd="0" destOrd="0" presId="urn:microsoft.com/office/officeart/2005/8/layout/radial5"/>
    <dgm:cxn modelId="{28104A2A-6595-4432-AC29-D81794E06C55}" type="presOf" srcId="{38CFE941-64A2-4E77-8BA2-940787D8D876}" destId="{193D6EE1-590C-4E30-84F4-B2C2D3B15289}" srcOrd="0" destOrd="0" presId="urn:microsoft.com/office/officeart/2005/8/layout/radial5"/>
    <dgm:cxn modelId="{423997C6-C83C-474A-A494-3CFF54B45FE7}" type="presOf" srcId="{F238EEC0-EF7A-4C69-9C76-61852E432950}" destId="{E86060ED-6314-4E08-AAF6-AD8D84A2936B}" srcOrd="0" destOrd="0" presId="urn:microsoft.com/office/officeart/2005/8/layout/radial5"/>
    <dgm:cxn modelId="{B03C014F-A82D-4937-86F6-F1E01EFE075A}" type="presOf" srcId="{A6E9B713-0857-458A-AB85-183B33D422FE}" destId="{815D788B-56B6-4810-A205-1C887914F056}" srcOrd="0" destOrd="0" presId="urn:microsoft.com/office/officeart/2005/8/layout/radial5"/>
    <dgm:cxn modelId="{C9556477-44DE-47F1-93EA-092F9868C9CF}" srcId="{8DF2AC11-C969-42DA-A922-A134C4023E3A}" destId="{6CDC7FED-9996-4FF1-A631-43F5008C46C2}" srcOrd="1" destOrd="0" parTransId="{38CFE941-64A2-4E77-8BA2-940787D8D876}" sibTransId="{B2AF3129-ECD7-45E5-B795-98133458837A}"/>
    <dgm:cxn modelId="{E64B416A-082C-465B-8810-A3FF84B5E3CC}" srcId="{966024EE-8F6C-4E8D-89D3-8200BC427B96}" destId="{8DF2AC11-C969-42DA-A922-A134C4023E3A}" srcOrd="0" destOrd="0" parTransId="{1E1CF871-C4AA-4471-8657-54ECE8E6617A}" sibTransId="{7B34C93A-92DF-491F-917A-00748B5D07A2}"/>
    <dgm:cxn modelId="{EF10F27C-1F9A-473D-984B-C96F88471DF0}" type="presOf" srcId="{EB315DE3-1212-489B-8FF3-6896A40E5EDB}" destId="{603FE53D-319C-45F1-860C-4C9A81A97281}" srcOrd="0" destOrd="0" presId="urn:microsoft.com/office/officeart/2005/8/layout/radial5"/>
    <dgm:cxn modelId="{F31B130E-7755-4B4C-AFFA-E3834345EE00}" srcId="{EBC11D19-E017-49FD-9D6E-F1F42B204206}" destId="{952EFC29-54CB-4C7C-A19D-BF3164B5FF4B}" srcOrd="0" destOrd="0" parTransId="{10271534-8256-45AD-B72A-2F91C253C0FE}" sibTransId="{F560DAF7-13A8-4B59-8DD7-6750EBD3D6E5}"/>
    <dgm:cxn modelId="{27843F48-9678-4D0B-8A15-B65889777E4A}" type="presOf" srcId="{D30670F3-D2E4-47E3-9695-379BD03E7224}" destId="{7D8D2907-3A5E-4481-AEBF-2F1EE8D22EF5}" srcOrd="1" destOrd="0" presId="urn:microsoft.com/office/officeart/2005/8/layout/radial5"/>
    <dgm:cxn modelId="{6EAC71C2-1627-4174-917A-953E06128334}" type="presOf" srcId="{966024EE-8F6C-4E8D-89D3-8200BC427B96}" destId="{8FE51486-0402-4894-9ADF-BCCCB417782F}" srcOrd="0" destOrd="0" presId="urn:microsoft.com/office/officeart/2005/8/layout/radial5"/>
    <dgm:cxn modelId="{4F309E66-12B2-4610-8502-32D351E19515}" srcId="{8DF2AC11-C969-42DA-A922-A134C4023E3A}" destId="{EBC11D19-E017-49FD-9D6E-F1F42B204206}" srcOrd="0" destOrd="0" parTransId="{D30670F3-D2E4-47E3-9695-379BD03E7224}" sibTransId="{04A528E9-3A46-4F61-AF02-8DE946FB5E85}"/>
    <dgm:cxn modelId="{83016522-F464-4F5C-B565-9BB555297291}" type="presOf" srcId="{F238EEC0-EF7A-4C69-9C76-61852E432950}" destId="{7219774E-4547-42EC-A839-3161087EE48F}" srcOrd="1" destOrd="0" presId="urn:microsoft.com/office/officeart/2005/8/layout/radial5"/>
    <dgm:cxn modelId="{AAA171A1-0A3C-4ECC-A34B-2C0EE82B8CD9}" type="presOf" srcId="{6CDC7FED-9996-4FF1-A631-43F5008C46C2}" destId="{7B1AC624-F7AD-4CE8-8014-6C1FE6EE130A}" srcOrd="0" destOrd="0" presId="urn:microsoft.com/office/officeart/2005/8/layout/radial5"/>
    <dgm:cxn modelId="{238335C9-F77C-4E5E-B300-7C4C362625D6}" srcId="{8DF2AC11-C969-42DA-A922-A134C4023E3A}" destId="{EB315DE3-1212-489B-8FF3-6896A40E5EDB}" srcOrd="3" destOrd="0" parTransId="{10E7C2D5-7D45-40EF-8FEA-7ABE991948D4}" sibTransId="{4A5282B8-9256-4B57-8DFE-8285C82EAE0A}"/>
    <dgm:cxn modelId="{DA8969C7-7640-4D7A-BE8C-D104D5C8B1D6}" srcId="{8DF2AC11-C969-42DA-A922-A134C4023E3A}" destId="{F237E90D-A117-4634-AB52-C8FA25F6299D}" srcOrd="4" destOrd="0" parTransId="{A6E9B713-0857-458A-AB85-183B33D422FE}" sibTransId="{C0D706BE-FB6B-4ABF-9FF0-C7A51F0F2F3A}"/>
    <dgm:cxn modelId="{63033C7B-7083-4DF3-ABAC-AF187A9309B4}" type="presOf" srcId="{38CFE941-64A2-4E77-8BA2-940787D8D876}" destId="{57459B04-A46E-4F0B-9EA5-7CEB2E143FE8}" srcOrd="1" destOrd="0" presId="urn:microsoft.com/office/officeart/2005/8/layout/radial5"/>
    <dgm:cxn modelId="{579EC2BF-B8E3-48B6-A2B2-F27768D46446}" srcId="{8DF2AC11-C969-42DA-A922-A134C4023E3A}" destId="{AB0CAD28-2720-45FE-A708-CE51A146CCB8}" srcOrd="2" destOrd="0" parTransId="{F238EEC0-EF7A-4C69-9C76-61852E432950}" sibTransId="{A44276F0-3985-4FD2-A3C4-84900B7EF1E9}"/>
    <dgm:cxn modelId="{635C00CF-0AD7-44F1-A203-BDFE7728209E}" type="presOf" srcId="{952EFC29-54CB-4C7C-A19D-BF3164B5FF4B}" destId="{494DD9FA-499B-4A46-AFD8-F819D4DF399B}" srcOrd="0" destOrd="1" presId="urn:microsoft.com/office/officeart/2005/8/layout/radial5"/>
    <dgm:cxn modelId="{5C8D572C-2D64-4DFB-BE3D-80672708F4C3}" type="presOf" srcId="{8DF2AC11-C969-42DA-A922-A134C4023E3A}" destId="{9FF5257B-3CE5-4FB2-830C-FE6D4D05808F}" srcOrd="0" destOrd="0" presId="urn:microsoft.com/office/officeart/2005/8/layout/radial5"/>
    <dgm:cxn modelId="{83118F7C-6DD1-4E10-B5D4-BDE2F1AFC7EE}" type="presParOf" srcId="{8FE51486-0402-4894-9ADF-BCCCB417782F}" destId="{9FF5257B-3CE5-4FB2-830C-FE6D4D05808F}" srcOrd="0" destOrd="0" presId="urn:microsoft.com/office/officeart/2005/8/layout/radial5"/>
    <dgm:cxn modelId="{C9039FAE-96F6-4E3C-AD44-74EE6853D874}" type="presParOf" srcId="{8FE51486-0402-4894-9ADF-BCCCB417782F}" destId="{1D52CC00-F893-4CC4-B668-393B05B1C971}" srcOrd="1" destOrd="0" presId="urn:microsoft.com/office/officeart/2005/8/layout/radial5"/>
    <dgm:cxn modelId="{6E0523A6-1017-458F-A021-C48BAF38AC78}" type="presParOf" srcId="{1D52CC00-F893-4CC4-B668-393B05B1C971}" destId="{7D8D2907-3A5E-4481-AEBF-2F1EE8D22EF5}" srcOrd="0" destOrd="0" presId="urn:microsoft.com/office/officeart/2005/8/layout/radial5"/>
    <dgm:cxn modelId="{C8C74B90-5B5A-454D-A9FF-68E9D20D7C5F}" type="presParOf" srcId="{8FE51486-0402-4894-9ADF-BCCCB417782F}" destId="{494DD9FA-499B-4A46-AFD8-F819D4DF399B}" srcOrd="2" destOrd="0" presId="urn:microsoft.com/office/officeart/2005/8/layout/radial5"/>
    <dgm:cxn modelId="{9B0AAE33-067D-4329-9B7D-58BF5FCB48CD}" type="presParOf" srcId="{8FE51486-0402-4894-9ADF-BCCCB417782F}" destId="{193D6EE1-590C-4E30-84F4-B2C2D3B15289}" srcOrd="3" destOrd="0" presId="urn:microsoft.com/office/officeart/2005/8/layout/radial5"/>
    <dgm:cxn modelId="{CDF316C2-3441-4B3D-9809-1647E6B173D5}" type="presParOf" srcId="{193D6EE1-590C-4E30-84F4-B2C2D3B15289}" destId="{57459B04-A46E-4F0B-9EA5-7CEB2E143FE8}" srcOrd="0" destOrd="0" presId="urn:microsoft.com/office/officeart/2005/8/layout/radial5"/>
    <dgm:cxn modelId="{56E53473-1513-47EF-BC4A-64ED2006623E}" type="presParOf" srcId="{8FE51486-0402-4894-9ADF-BCCCB417782F}" destId="{7B1AC624-F7AD-4CE8-8014-6C1FE6EE130A}" srcOrd="4" destOrd="0" presId="urn:microsoft.com/office/officeart/2005/8/layout/radial5"/>
    <dgm:cxn modelId="{91B55989-3346-4D7B-9A0C-2F75A7EDB423}" type="presParOf" srcId="{8FE51486-0402-4894-9ADF-BCCCB417782F}" destId="{E86060ED-6314-4E08-AAF6-AD8D84A2936B}" srcOrd="5" destOrd="0" presId="urn:microsoft.com/office/officeart/2005/8/layout/radial5"/>
    <dgm:cxn modelId="{AB3288C6-AF9F-480E-936A-3C9B35168829}" type="presParOf" srcId="{E86060ED-6314-4E08-AAF6-AD8D84A2936B}" destId="{7219774E-4547-42EC-A839-3161087EE48F}" srcOrd="0" destOrd="0" presId="urn:microsoft.com/office/officeart/2005/8/layout/radial5"/>
    <dgm:cxn modelId="{785FF1C6-E098-4BC3-A929-CDD2B3F3361E}" type="presParOf" srcId="{8FE51486-0402-4894-9ADF-BCCCB417782F}" destId="{5BB3AB1B-43FB-45F0-8613-BA670A7E2DD5}" srcOrd="6" destOrd="0" presId="urn:microsoft.com/office/officeart/2005/8/layout/radial5"/>
    <dgm:cxn modelId="{29905E4D-F48D-4D61-A1BE-8B03D17E7E32}" type="presParOf" srcId="{8FE51486-0402-4894-9ADF-BCCCB417782F}" destId="{40ACCEB3-02CE-41B1-BAF8-35488A1140DF}" srcOrd="7" destOrd="0" presId="urn:microsoft.com/office/officeart/2005/8/layout/radial5"/>
    <dgm:cxn modelId="{3147C452-170D-45BE-B850-ECC8098FF36D}" type="presParOf" srcId="{40ACCEB3-02CE-41B1-BAF8-35488A1140DF}" destId="{BF39855B-EC69-4524-8ED8-A53B10EFEE88}" srcOrd="0" destOrd="0" presId="urn:microsoft.com/office/officeart/2005/8/layout/radial5"/>
    <dgm:cxn modelId="{47675A48-09FD-4D03-AE4F-76ED6E8D007E}" type="presParOf" srcId="{8FE51486-0402-4894-9ADF-BCCCB417782F}" destId="{603FE53D-319C-45F1-860C-4C9A81A97281}" srcOrd="8" destOrd="0" presId="urn:microsoft.com/office/officeart/2005/8/layout/radial5"/>
    <dgm:cxn modelId="{E5767B89-5BA2-4E0B-8C75-C07FF0CD79E1}" type="presParOf" srcId="{8FE51486-0402-4894-9ADF-BCCCB417782F}" destId="{815D788B-56B6-4810-A205-1C887914F056}" srcOrd="9" destOrd="0" presId="urn:microsoft.com/office/officeart/2005/8/layout/radial5"/>
    <dgm:cxn modelId="{25687B02-AF6E-4758-B3DD-5C3AF093EF93}" type="presParOf" srcId="{815D788B-56B6-4810-A205-1C887914F056}" destId="{1847517F-CC72-468E-A903-D41068D80B56}" srcOrd="0" destOrd="0" presId="urn:microsoft.com/office/officeart/2005/8/layout/radial5"/>
    <dgm:cxn modelId="{C071ADE2-3BE3-456B-8014-2CB6488EBFB1}" type="presParOf" srcId="{8FE51486-0402-4894-9ADF-BCCCB417782F}" destId="{2BC5DE87-DD90-468B-B1BC-64EE61C6AB73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5257B-3CE5-4FB2-830C-FE6D4D05808F}">
      <dsp:nvSpPr>
        <dsp:cNvPr id="0" name=""/>
        <dsp:cNvSpPr/>
      </dsp:nvSpPr>
      <dsp:spPr>
        <a:xfrm>
          <a:off x="2571767" y="2214566"/>
          <a:ext cx="2879291" cy="2183233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Современный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учитель</a:t>
          </a:r>
          <a:endParaRPr lang="ru-RU" sz="1800" b="1" kern="1200" dirty="0"/>
        </a:p>
      </dsp:txBody>
      <dsp:txXfrm>
        <a:off x="2993429" y="2534293"/>
        <a:ext cx="2035967" cy="1543779"/>
      </dsp:txXfrm>
    </dsp:sp>
    <dsp:sp modelId="{1D52CC00-F893-4CC4-B668-393B05B1C971}">
      <dsp:nvSpPr>
        <dsp:cNvPr id="0" name=""/>
        <dsp:cNvSpPr/>
      </dsp:nvSpPr>
      <dsp:spPr>
        <a:xfrm rot="16166169">
          <a:off x="3875076" y="1700353"/>
          <a:ext cx="246743" cy="576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3912452" y="1852747"/>
        <a:ext cx="172720" cy="346153"/>
      </dsp:txXfrm>
    </dsp:sp>
    <dsp:sp modelId="{494DD9FA-499B-4A46-AFD8-F819D4DF399B}">
      <dsp:nvSpPr>
        <dsp:cNvPr id="0" name=""/>
        <dsp:cNvSpPr/>
      </dsp:nvSpPr>
      <dsp:spPr>
        <a:xfrm>
          <a:off x="2687226" y="-60867"/>
          <a:ext cx="2599912" cy="18099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Учителя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различных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предметов </a:t>
          </a:r>
          <a:endParaRPr lang="ru-RU" sz="2000" b="1" kern="1200" dirty="0">
            <a:solidFill>
              <a:schemeClr val="tx1"/>
            </a:solidFill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1" kern="1200" dirty="0">
            <a:solidFill>
              <a:schemeClr val="tx1"/>
            </a:solidFill>
          </a:endParaRPr>
        </a:p>
      </dsp:txBody>
      <dsp:txXfrm>
        <a:off x="3067974" y="204195"/>
        <a:ext cx="1838416" cy="1279830"/>
      </dsp:txXfrm>
    </dsp:sp>
    <dsp:sp modelId="{193D6EE1-590C-4E30-84F4-B2C2D3B15289}">
      <dsp:nvSpPr>
        <dsp:cNvPr id="0" name=""/>
        <dsp:cNvSpPr/>
      </dsp:nvSpPr>
      <dsp:spPr>
        <a:xfrm rot="20291019">
          <a:off x="5367963" y="2442682"/>
          <a:ext cx="532569" cy="576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020181"/>
            <a:satOff val="164"/>
            <a:lumOff val="-828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373684" y="2587754"/>
        <a:ext cx="372798" cy="346153"/>
      </dsp:txXfrm>
    </dsp:sp>
    <dsp:sp modelId="{7B1AC624-F7AD-4CE8-8014-6C1FE6EE130A}">
      <dsp:nvSpPr>
        <dsp:cNvPr id="0" name=""/>
        <dsp:cNvSpPr/>
      </dsp:nvSpPr>
      <dsp:spPr>
        <a:xfrm>
          <a:off x="5777361" y="1146798"/>
          <a:ext cx="2409137" cy="1940559"/>
        </a:xfrm>
        <a:prstGeom prst="ellipse">
          <a:avLst/>
        </a:prstGeom>
        <a:solidFill>
          <a:schemeClr val="accent5">
            <a:hueOff val="-3020181"/>
            <a:satOff val="164"/>
            <a:lumOff val="-828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6130171" y="1430986"/>
        <a:ext cx="1703517" cy="1372183"/>
      </dsp:txXfrm>
    </dsp:sp>
    <dsp:sp modelId="{E86060ED-6314-4E08-AAF6-AD8D84A2936B}">
      <dsp:nvSpPr>
        <dsp:cNvPr id="0" name=""/>
        <dsp:cNvSpPr/>
      </dsp:nvSpPr>
      <dsp:spPr>
        <a:xfrm rot="1995491">
          <a:off x="5150870" y="3992984"/>
          <a:ext cx="464163" cy="576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040362"/>
            <a:satOff val="328"/>
            <a:lumOff val="-1656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162274" y="4070185"/>
        <a:ext cx="324914" cy="346153"/>
      </dsp:txXfrm>
    </dsp:sp>
    <dsp:sp modelId="{5BB3AB1B-43FB-45F0-8613-BA670A7E2DD5}">
      <dsp:nvSpPr>
        <dsp:cNvPr id="0" name=""/>
        <dsp:cNvSpPr/>
      </dsp:nvSpPr>
      <dsp:spPr>
        <a:xfrm>
          <a:off x="5286417" y="4071961"/>
          <a:ext cx="2770850" cy="1958036"/>
        </a:xfrm>
        <a:prstGeom prst="ellipse">
          <a:avLst/>
        </a:prstGeom>
        <a:solidFill>
          <a:schemeClr val="accent5">
            <a:hueOff val="-6040362"/>
            <a:satOff val="328"/>
            <a:lumOff val="-1656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Представители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других сфер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(здравоохранение,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метеостанции, пищевой промышленности)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692199" y="4358709"/>
        <a:ext cx="1959286" cy="1384540"/>
      </dsp:txXfrm>
    </dsp:sp>
    <dsp:sp modelId="{40ACCEB3-02CE-41B1-BAF8-35488A1140DF}">
      <dsp:nvSpPr>
        <dsp:cNvPr id="0" name=""/>
        <dsp:cNvSpPr/>
      </dsp:nvSpPr>
      <dsp:spPr>
        <a:xfrm rot="8808725">
          <a:off x="2398838" y="3763002"/>
          <a:ext cx="433283" cy="576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060544"/>
            <a:satOff val="491"/>
            <a:lumOff val="-248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2518221" y="3842810"/>
        <a:ext cx="303298" cy="346153"/>
      </dsp:txXfrm>
    </dsp:sp>
    <dsp:sp modelId="{603FE53D-319C-45F1-860C-4C9A81A97281}">
      <dsp:nvSpPr>
        <dsp:cNvPr id="0" name=""/>
        <dsp:cNvSpPr/>
      </dsp:nvSpPr>
      <dsp:spPr>
        <a:xfrm>
          <a:off x="213595" y="3967441"/>
          <a:ext cx="2589561" cy="1951859"/>
        </a:xfrm>
        <a:prstGeom prst="ellipse">
          <a:avLst/>
        </a:prstGeom>
        <a:solidFill>
          <a:schemeClr val="accent5">
            <a:hueOff val="-9060544"/>
            <a:satOff val="491"/>
            <a:lumOff val="-2485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592827" y="4253284"/>
        <a:ext cx="1831097" cy="1380173"/>
      </dsp:txXfrm>
    </dsp:sp>
    <dsp:sp modelId="{815D788B-56B6-4810-A205-1C887914F056}">
      <dsp:nvSpPr>
        <dsp:cNvPr id="0" name=""/>
        <dsp:cNvSpPr/>
      </dsp:nvSpPr>
      <dsp:spPr>
        <a:xfrm rot="12298586">
          <a:off x="2304233" y="2342331"/>
          <a:ext cx="421550" cy="576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2080725"/>
            <a:satOff val="655"/>
            <a:lumOff val="-3313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2424785" y="2484415"/>
        <a:ext cx="295085" cy="346153"/>
      </dsp:txXfrm>
    </dsp:sp>
    <dsp:sp modelId="{2BC5DE87-DD90-468B-B1BC-64EE61C6AB73}">
      <dsp:nvSpPr>
        <dsp:cNvPr id="0" name=""/>
        <dsp:cNvSpPr/>
      </dsp:nvSpPr>
      <dsp:spPr>
        <a:xfrm>
          <a:off x="55409" y="987730"/>
          <a:ext cx="2458668" cy="2096701"/>
        </a:xfrm>
        <a:prstGeom prst="ellipse">
          <a:avLst/>
        </a:prstGeom>
        <a:solidFill>
          <a:schemeClr val="accent5">
            <a:hueOff val="-12080725"/>
            <a:satOff val="655"/>
            <a:lumOff val="-331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Работники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науки 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культуры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15473" y="1294785"/>
        <a:ext cx="1738540" cy="1482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556E9-1019-4F8F-AD3B-96CEF3BA01A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C4A1D-85FC-48D2-B857-20BA030A56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795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18.05.2010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Тихорецкий район.  Учитель химии Беляева  Наталья Александровна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D2B8CC13-2E85-4A54-8FB3-8FD5ED8F594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114800" y="5691188"/>
            <a:ext cx="1079500" cy="633412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39850"/>
            <a:ext cx="7696200" cy="12414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5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6324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18.05.2010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Тихорецкий район.  Учитель химии Беляева  Наталья Александровна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11328-90AE-4ACD-822C-7CC3616D95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18.05.2010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Тихорецкий район.  Учитель химии Беляева  Наталья Александровна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80EF4-B125-44B6-BD21-19A5B0E5DB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6200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33400" y="1066800"/>
            <a:ext cx="8229600" cy="52578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86538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18.05.2010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86538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Тихорецкий район.  Учитель химии Беляева  Наталья Александровна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86538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1E77E37A-AB90-4564-BF84-EE9538C19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18.05.2010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Тихорецкий район.  Учитель химии Беляева  Наталья Александровна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FAC02-5F10-4C47-86F5-04886CACD9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18.05.2010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Тихорецкий район.  Учитель химии Беляева  Наталья Александровна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EAF3-9B8A-4CB0-8E8D-DA4CADB5F7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18.05.2010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Тихорецкий район.  Учитель химии Беляева  Наталья Александровна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18DEB-9A49-42AC-A776-9A9CB963B7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18.05.2010</a:t>
            </a: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Тихорецкий район.  Учитель химии Беляева  Наталья Александровна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3DF48-D59E-4206-BF66-DD7D361475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18.05.2010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Тихорецкий район.  Учитель химии Беляева  Наталья Александровна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727CF-1E40-42E9-B7C6-ACE56CB645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18.05.2010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Тихорецкий район.  Учитель химии Беляева  Наталья Александровна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E7405-6FD7-47D9-8B37-598A75FF38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18.05.2010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Тихорецкий район.  Учитель химии Беляева  Наталья Александровна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9FD9E-95E7-4E44-9E51-F4A08EFF36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18.05.2010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Тихорецкий район.  Учитель химии Беляева  Наталья Александровна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FD520-5DA6-4ADA-8442-EC667DDE5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AutoShape 43"/>
          <p:cNvSpPr>
            <a:spLocks noChangeArrowheads="1"/>
          </p:cNvSpPr>
          <p:nvPr/>
        </p:nvSpPr>
        <p:spPr bwMode="white">
          <a:xfrm>
            <a:off x="239713" y="773113"/>
            <a:ext cx="8653462" cy="5780087"/>
          </a:xfrm>
          <a:prstGeom prst="roundRect">
            <a:avLst>
              <a:gd name="adj" fmla="val 6648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6" name="AutoShape 42"/>
          <p:cNvSpPr>
            <a:spLocks noChangeArrowheads="1"/>
          </p:cNvSpPr>
          <p:nvPr/>
        </p:nvSpPr>
        <p:spPr bwMode="auto">
          <a:xfrm>
            <a:off x="304800" y="838200"/>
            <a:ext cx="8534400" cy="5649913"/>
          </a:xfrm>
          <a:prstGeom prst="roundRect">
            <a:avLst>
              <a:gd name="adj" fmla="val 6250"/>
            </a:avLst>
          </a:prstGeom>
          <a:solidFill>
            <a:schemeClr val="bg1">
              <a:alpha val="89999"/>
            </a:schemeClr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gray">
          <a:xfrm rot="-37800000">
            <a:off x="163513" y="338138"/>
            <a:ext cx="381000" cy="228600"/>
          </a:xfrm>
          <a:prstGeom prst="triangle">
            <a:avLst>
              <a:gd name="adj" fmla="val 50000"/>
            </a:avLst>
          </a:prstGeom>
          <a:solidFill>
            <a:schemeClr val="tx1">
              <a:alpha val="8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gray">
          <a:xfrm rot="-37800000">
            <a:off x="468313" y="338138"/>
            <a:ext cx="381000" cy="228600"/>
          </a:xfrm>
          <a:prstGeom prst="triangle">
            <a:avLst>
              <a:gd name="adj" fmla="val 50000"/>
            </a:avLst>
          </a:prstGeom>
          <a:solidFill>
            <a:schemeClr val="tx1">
              <a:alpha val="56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9" name="AutoShape 35"/>
          <p:cNvSpPr>
            <a:spLocks noChangeArrowheads="1"/>
          </p:cNvSpPr>
          <p:nvPr/>
        </p:nvSpPr>
        <p:spPr bwMode="gray">
          <a:xfrm rot="-37800000">
            <a:off x="773113" y="338138"/>
            <a:ext cx="381000" cy="228600"/>
          </a:xfrm>
          <a:prstGeom prst="triangle">
            <a:avLst>
              <a:gd name="adj" fmla="val 50000"/>
            </a:avLst>
          </a:prstGeom>
          <a:solidFill>
            <a:schemeClr val="tx1">
              <a:alpha val="2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86538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18.05.2010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865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Тихорецкий район.  Учитель химии Беляева  Наталья Александровна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86538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118BD96-ECEF-43C6-A991-303A4B969B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52400"/>
            <a:ext cx="76200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6109" y="0"/>
            <a:ext cx="79646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/>
                </a:solidFill>
              </a:rPr>
              <a:t>Муниципальное </a:t>
            </a:r>
            <a:r>
              <a:rPr lang="ru-RU" sz="2400" b="1" dirty="0" smtClean="0">
                <a:solidFill>
                  <a:schemeClr val="accent5"/>
                </a:solidFill>
              </a:rPr>
              <a:t>образование  </a:t>
            </a:r>
            <a:r>
              <a:rPr lang="ru-RU" sz="2400" b="1" dirty="0" err="1" smtClean="0">
                <a:solidFill>
                  <a:schemeClr val="accent5"/>
                </a:solidFill>
              </a:rPr>
              <a:t>Тимашевский</a:t>
            </a:r>
            <a:r>
              <a:rPr lang="ru-RU" sz="2400" b="1" dirty="0" smtClean="0">
                <a:solidFill>
                  <a:schemeClr val="accent5"/>
                </a:solidFill>
              </a:rPr>
              <a:t> </a:t>
            </a:r>
            <a:r>
              <a:rPr lang="ru-RU" sz="2400" b="1" dirty="0" smtClean="0">
                <a:solidFill>
                  <a:schemeClr val="accent5"/>
                </a:solidFill>
              </a:rPr>
              <a:t>район</a:t>
            </a:r>
          </a:p>
          <a:p>
            <a:pPr algn="ctr"/>
            <a:r>
              <a:rPr lang="ru-RU" sz="2400" b="1" dirty="0" smtClean="0">
                <a:solidFill>
                  <a:schemeClr val="accent5"/>
                </a:solidFill>
              </a:rPr>
              <a:t>МБОУ </a:t>
            </a:r>
            <a:r>
              <a:rPr lang="ru-RU" sz="2400" b="1" dirty="0" smtClean="0">
                <a:solidFill>
                  <a:schemeClr val="accent5"/>
                </a:solidFill>
              </a:rPr>
              <a:t>СОШ № </a:t>
            </a:r>
            <a:r>
              <a:rPr lang="ru-RU" sz="2400" b="1" dirty="0" smtClean="0">
                <a:solidFill>
                  <a:schemeClr val="accent5"/>
                </a:solidFill>
              </a:rPr>
              <a:t>2 </a:t>
            </a:r>
            <a:r>
              <a:rPr lang="ru-RU" sz="2400" b="1" dirty="0" err="1" smtClean="0">
                <a:solidFill>
                  <a:schemeClr val="accent5"/>
                </a:solidFill>
              </a:rPr>
              <a:t>ст-ца</a:t>
            </a:r>
            <a:r>
              <a:rPr lang="ru-RU" sz="2400" b="1" dirty="0" smtClean="0">
                <a:solidFill>
                  <a:schemeClr val="accent5"/>
                </a:solidFill>
              </a:rPr>
              <a:t> Медведовская</a:t>
            </a:r>
            <a:endParaRPr lang="ru-RU" sz="2400" b="1" dirty="0">
              <a:solidFill>
                <a:schemeClr val="accent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000108"/>
            <a:ext cx="81439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660033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От рождения до открытия: </a:t>
            </a:r>
          </a:p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модель развития одаренных детей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19424" y="5286388"/>
            <a:ext cx="63225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Учитель химии </a:t>
            </a:r>
          </a:p>
          <a:p>
            <a:pPr algn="ctr"/>
            <a:r>
              <a:rPr lang="ru-RU" sz="3200" b="1" dirty="0" err="1" smtClean="0"/>
              <a:t>Степанюк</a:t>
            </a:r>
            <a:r>
              <a:rPr lang="ru-RU" sz="3200" b="1" dirty="0" smtClean="0"/>
              <a:t> Ирина Геннадьевна</a:t>
            </a:r>
            <a:endParaRPr lang="ru-RU" sz="32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714752"/>
            <a:ext cx="2000264" cy="162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7158" y="428604"/>
            <a:ext cx="8175625" cy="6072230"/>
            <a:chOff x="696" y="1143"/>
            <a:chExt cx="4120" cy="2601"/>
          </a:xfrm>
        </p:grpSpPr>
        <p:sp>
          <p:nvSpPr>
            <p:cNvPr id="71684" name="Freeform 4"/>
            <p:cNvSpPr>
              <a:spLocks noEditPoints="1"/>
            </p:cNvSpPr>
            <p:nvPr/>
          </p:nvSpPr>
          <p:spPr bwMode="gray">
            <a:xfrm rot="20241944">
              <a:off x="817" y="1741"/>
              <a:ext cx="3999" cy="1690"/>
            </a:xfrm>
            <a:custGeom>
              <a:avLst/>
              <a:gdLst/>
              <a:ahLst/>
              <a:cxnLst>
                <a:cxn ang="0">
                  <a:pos x="1692" y="12"/>
                </a:cxn>
                <a:cxn ang="0">
                  <a:pos x="1234" y="74"/>
                </a:cxn>
                <a:cxn ang="0">
                  <a:pos x="828" y="182"/>
                </a:cxn>
                <a:cxn ang="0">
                  <a:pos x="486" y="330"/>
                </a:cxn>
                <a:cxn ang="0">
                  <a:pos x="226" y="510"/>
                </a:cxn>
                <a:cxn ang="0">
                  <a:pos x="58" y="718"/>
                </a:cxn>
                <a:cxn ang="0">
                  <a:pos x="0" y="944"/>
                </a:cxn>
                <a:cxn ang="0">
                  <a:pos x="58" y="1170"/>
                </a:cxn>
                <a:cxn ang="0">
                  <a:pos x="226" y="1378"/>
                </a:cxn>
                <a:cxn ang="0">
                  <a:pos x="486" y="1558"/>
                </a:cxn>
                <a:cxn ang="0">
                  <a:pos x="828" y="1706"/>
                </a:cxn>
                <a:cxn ang="0">
                  <a:pos x="1234" y="1814"/>
                </a:cxn>
                <a:cxn ang="0">
                  <a:pos x="1692" y="1876"/>
                </a:cxn>
                <a:cxn ang="0">
                  <a:pos x="2186" y="1884"/>
                </a:cxn>
                <a:cxn ang="0">
                  <a:pos x="2658" y="1840"/>
                </a:cxn>
                <a:cxn ang="0">
                  <a:pos x="3084" y="1746"/>
                </a:cxn>
                <a:cxn ang="0">
                  <a:pos x="3448" y="1612"/>
                </a:cxn>
                <a:cxn ang="0">
                  <a:pos x="3738" y="1442"/>
                </a:cxn>
                <a:cxn ang="0">
                  <a:pos x="3938" y="1242"/>
                </a:cxn>
                <a:cxn ang="0">
                  <a:pos x="4034" y="1022"/>
                </a:cxn>
                <a:cxn ang="0">
                  <a:pos x="4014" y="790"/>
                </a:cxn>
                <a:cxn ang="0">
                  <a:pos x="3882" y="576"/>
                </a:cxn>
                <a:cxn ang="0">
                  <a:pos x="3650" y="386"/>
                </a:cxn>
                <a:cxn ang="0">
                  <a:pos x="3334" y="228"/>
                </a:cxn>
                <a:cxn ang="0">
                  <a:pos x="2948" y="106"/>
                </a:cxn>
                <a:cxn ang="0">
                  <a:pos x="2506" y="28"/>
                </a:cxn>
                <a:cxn ang="0">
                  <a:pos x="2020" y="0"/>
                </a:cxn>
                <a:cxn ang="0">
                  <a:pos x="1606" y="1736"/>
                </a:cxn>
                <a:cxn ang="0">
                  <a:pos x="1164" y="1678"/>
                </a:cxn>
                <a:cxn ang="0">
                  <a:pos x="776" y="1576"/>
                </a:cxn>
                <a:cxn ang="0">
                  <a:pos x="458" y="1436"/>
                </a:cxn>
                <a:cxn ang="0">
                  <a:pos x="224" y="1266"/>
                </a:cxn>
                <a:cxn ang="0">
                  <a:pos x="88" y="1074"/>
                </a:cxn>
                <a:cxn ang="0">
                  <a:pos x="68" y="864"/>
                </a:cxn>
                <a:cxn ang="0">
                  <a:pos x="166" y="664"/>
                </a:cxn>
                <a:cxn ang="0">
                  <a:pos x="370" y="486"/>
                </a:cxn>
                <a:cxn ang="0">
                  <a:pos x="662" y="336"/>
                </a:cxn>
                <a:cxn ang="0">
                  <a:pos x="1028" y="222"/>
                </a:cxn>
                <a:cxn ang="0">
                  <a:pos x="1454" y="148"/>
                </a:cxn>
                <a:cxn ang="0">
                  <a:pos x="1922" y="120"/>
                </a:cxn>
                <a:cxn ang="0">
                  <a:pos x="2392" y="148"/>
                </a:cxn>
                <a:cxn ang="0">
                  <a:pos x="2818" y="222"/>
                </a:cxn>
                <a:cxn ang="0">
                  <a:pos x="3184" y="336"/>
                </a:cxn>
                <a:cxn ang="0">
                  <a:pos x="3476" y="486"/>
                </a:cxn>
                <a:cxn ang="0">
                  <a:pos x="3680" y="664"/>
                </a:cxn>
                <a:cxn ang="0">
                  <a:pos x="3778" y="864"/>
                </a:cxn>
                <a:cxn ang="0">
                  <a:pos x="3758" y="1074"/>
                </a:cxn>
                <a:cxn ang="0">
                  <a:pos x="3622" y="1266"/>
                </a:cxn>
                <a:cxn ang="0">
                  <a:pos x="3388" y="1436"/>
                </a:cxn>
                <a:cxn ang="0">
                  <a:pos x="3070" y="1576"/>
                </a:cxn>
                <a:cxn ang="0">
                  <a:pos x="2682" y="1678"/>
                </a:cxn>
                <a:cxn ang="0">
                  <a:pos x="2240" y="1736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0196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85" name="Oval 5"/>
            <p:cNvSpPr>
              <a:spLocks noChangeArrowheads="1"/>
            </p:cNvSpPr>
            <p:nvPr/>
          </p:nvSpPr>
          <p:spPr bwMode="gray">
            <a:xfrm rot="20056323">
              <a:off x="3484" y="1533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86" name="Oval 6"/>
            <p:cNvSpPr>
              <a:spLocks noChangeArrowheads="1"/>
            </p:cNvSpPr>
            <p:nvPr/>
          </p:nvSpPr>
          <p:spPr bwMode="gray">
            <a:xfrm rot="20056323">
              <a:off x="4024" y="3093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87" name="Oval 7"/>
            <p:cNvSpPr>
              <a:spLocks noChangeArrowheads="1"/>
            </p:cNvSpPr>
            <p:nvPr/>
          </p:nvSpPr>
          <p:spPr bwMode="gray">
            <a:xfrm rot="20056323">
              <a:off x="2332" y="3308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89" name="Oval 9"/>
            <p:cNvSpPr>
              <a:spLocks noChangeArrowheads="1"/>
            </p:cNvSpPr>
            <p:nvPr/>
          </p:nvSpPr>
          <p:spPr bwMode="gray">
            <a:xfrm rot="20056323">
              <a:off x="1446" y="2405"/>
              <a:ext cx="969" cy="206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90" name="Oval 10"/>
            <p:cNvSpPr>
              <a:spLocks noChangeArrowheads="1"/>
            </p:cNvSpPr>
            <p:nvPr/>
          </p:nvSpPr>
          <p:spPr bwMode="gray">
            <a:xfrm>
              <a:off x="2640" y="1143"/>
              <a:ext cx="1260" cy="918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91" name="Oval 11"/>
            <p:cNvSpPr>
              <a:spLocks noChangeArrowheads="1"/>
            </p:cNvSpPr>
            <p:nvPr/>
          </p:nvSpPr>
          <p:spPr bwMode="gray">
            <a:xfrm>
              <a:off x="876" y="1755"/>
              <a:ext cx="1260" cy="94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92" name="Oval 12"/>
            <p:cNvSpPr>
              <a:spLocks noChangeArrowheads="1"/>
            </p:cNvSpPr>
            <p:nvPr/>
          </p:nvSpPr>
          <p:spPr bwMode="gray">
            <a:xfrm>
              <a:off x="1488" y="2826"/>
              <a:ext cx="1224" cy="918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3216" y="2489"/>
              <a:ext cx="1260" cy="97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1"/>
            </a:p>
          </p:txBody>
        </p:sp>
        <p:sp>
          <p:nvSpPr>
            <p:cNvPr id="71695" name="Text Box 15"/>
            <p:cNvSpPr txBox="1">
              <a:spLocks noChangeArrowheads="1"/>
            </p:cNvSpPr>
            <p:nvPr/>
          </p:nvSpPr>
          <p:spPr bwMode="gray">
            <a:xfrm>
              <a:off x="948" y="1908"/>
              <a:ext cx="1152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участие в научно-практических конференциях</a:t>
              </a:r>
              <a:endParaRPr lang="en-US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71696" name="Text Box 16"/>
            <p:cNvSpPr txBox="1">
              <a:spLocks noChangeArrowheads="1"/>
            </p:cNvSpPr>
            <p:nvPr/>
          </p:nvSpPr>
          <p:spPr bwMode="gray">
            <a:xfrm>
              <a:off x="2604" y="1388"/>
              <a:ext cx="1296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1600" b="1" dirty="0" smtClean="0">
                  <a:solidFill>
                    <a:schemeClr val="bg1"/>
                  </a:solidFill>
                  <a:latin typeface="Verdana" pitchFamily="34" charset="0"/>
                </a:rPr>
                <a:t>участие в предметных</a:t>
              </a:r>
            </a:p>
            <a:p>
              <a:pPr algn="ctr" eaLnBrk="0" hangingPunct="0"/>
              <a:r>
                <a:rPr lang="ru-RU" sz="1600" b="1" dirty="0" smtClean="0">
                  <a:solidFill>
                    <a:schemeClr val="bg1"/>
                  </a:solidFill>
                  <a:latin typeface="Verdana" pitchFamily="34" charset="0"/>
                </a:rPr>
                <a:t>олимпиадах</a:t>
              </a:r>
            </a:p>
            <a:p>
              <a:pPr eaLnBrk="0" hangingPunct="0"/>
              <a:r>
                <a:rPr lang="ru-RU" sz="1600" b="1" dirty="0" smtClean="0">
                  <a:solidFill>
                    <a:schemeClr val="bg1"/>
                  </a:solidFill>
                  <a:latin typeface="Verdana" pitchFamily="34" charset="0"/>
                </a:rPr>
                <a:t> </a:t>
              </a:r>
              <a:endParaRPr lang="en-US" sz="16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71698" name="Text Box 18"/>
            <p:cNvSpPr txBox="1">
              <a:spLocks noChangeArrowheads="1"/>
            </p:cNvSpPr>
            <p:nvPr/>
          </p:nvSpPr>
          <p:spPr bwMode="gray">
            <a:xfrm>
              <a:off x="3216" y="2704"/>
              <a:ext cx="122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работа летних</a:t>
              </a:r>
            </a:p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профильных</a:t>
              </a:r>
            </a:p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лагерей</a:t>
              </a:r>
              <a:endParaRPr lang="en-US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71699" name="Text Box 19"/>
            <p:cNvSpPr txBox="1">
              <a:spLocks noChangeArrowheads="1"/>
            </p:cNvSpPr>
            <p:nvPr/>
          </p:nvSpPr>
          <p:spPr bwMode="gray">
            <a:xfrm>
              <a:off x="1740" y="3102"/>
              <a:ext cx="776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работа </a:t>
              </a:r>
            </a:p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НОУ</a:t>
              </a:r>
              <a:endParaRPr lang="en-US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71700" name="Text Box 20"/>
            <p:cNvSpPr txBox="1">
              <a:spLocks noChangeArrowheads="1"/>
            </p:cNvSpPr>
            <p:nvPr/>
          </p:nvSpPr>
          <p:spPr bwMode="gray">
            <a:xfrm>
              <a:off x="2160" y="2183"/>
              <a:ext cx="1452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2800" b="1" dirty="0" smtClean="0"/>
                <a:t>Внеурочная </a:t>
              </a:r>
            </a:p>
            <a:p>
              <a:pPr algn="ctr" eaLnBrk="0" hangingPunct="0"/>
              <a:r>
                <a:rPr lang="ru-RU" sz="2800" b="1" dirty="0" smtClean="0"/>
                <a:t>деятельность</a:t>
              </a:r>
              <a:endParaRPr lang="en-US" sz="2800" b="1" dirty="0"/>
            </a:p>
          </p:txBody>
        </p:sp>
        <p:sp>
          <p:nvSpPr>
            <p:cNvPr id="71703" name="Text Box 23"/>
            <p:cNvSpPr txBox="1">
              <a:spLocks noChangeArrowheads="1"/>
            </p:cNvSpPr>
            <p:nvPr/>
          </p:nvSpPr>
          <p:spPr bwMode="gray">
            <a:xfrm>
              <a:off x="696" y="1480"/>
              <a:ext cx="1548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en-US" dirty="0">
                <a:latin typeface="Verdana" pitchFamily="34" charset="0"/>
              </a:endParaRPr>
            </a:p>
          </p:txBody>
        </p:sp>
      </p:grpSp>
      <p:sp>
        <p:nvSpPr>
          <p:cNvPr id="1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643042" y="6572272"/>
            <a:ext cx="6215106" cy="285728"/>
          </a:xfrm>
        </p:spPr>
        <p:txBody>
          <a:bodyPr/>
          <a:lstStyle/>
          <a:p>
            <a:r>
              <a:rPr lang="ru-RU" dirty="0" err="1" smtClean="0"/>
              <a:t>Степанюк</a:t>
            </a:r>
            <a:r>
              <a:rPr lang="ru-RU" dirty="0" smtClean="0"/>
              <a:t> Ирина Геннадьевна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AutoShape 3"/>
          <p:cNvSpPr>
            <a:spLocks noChangeArrowheads="1"/>
          </p:cNvSpPr>
          <p:nvPr/>
        </p:nvSpPr>
        <p:spPr bwMode="gray">
          <a:xfrm rot="19527712">
            <a:off x="5369911" y="2056462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gray">
          <a:xfrm rot="5400000">
            <a:off x="4177505" y="4823627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gray">
          <a:xfrm rot="13175245">
            <a:off x="3072734" y="2056038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gray">
          <a:xfrm rot="1515171">
            <a:off x="5786446" y="3786190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8" name="AutoShape 8"/>
          <p:cNvSpPr>
            <a:spLocks noChangeArrowheads="1"/>
          </p:cNvSpPr>
          <p:nvPr/>
        </p:nvSpPr>
        <p:spPr bwMode="gray">
          <a:xfrm rot="9357280">
            <a:off x="2521690" y="3735281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714612" y="1714488"/>
            <a:ext cx="360363" cy="360363"/>
            <a:chOff x="1973" y="1706"/>
            <a:chExt cx="227" cy="227"/>
          </a:xfrm>
        </p:grpSpPr>
        <p:sp>
          <p:nvSpPr>
            <p:cNvPr id="51211" name="Oval 11"/>
            <p:cNvSpPr>
              <a:spLocks noChangeArrowheads="1"/>
            </p:cNvSpPr>
            <p:nvPr/>
          </p:nvSpPr>
          <p:spPr bwMode="gray">
            <a:xfrm>
              <a:off x="1973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gray">
            <a:xfrm>
              <a:off x="1983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214546" y="3929066"/>
            <a:ext cx="360362" cy="360362"/>
            <a:chOff x="1565" y="2659"/>
            <a:chExt cx="227" cy="227"/>
          </a:xfrm>
        </p:grpSpPr>
        <p:sp>
          <p:nvSpPr>
            <p:cNvPr id="51214" name="Oval 14"/>
            <p:cNvSpPr>
              <a:spLocks noChangeArrowheads="1"/>
            </p:cNvSpPr>
            <p:nvPr/>
          </p:nvSpPr>
          <p:spPr bwMode="gray">
            <a:xfrm>
              <a:off x="1565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5" name="Oval 15"/>
            <p:cNvSpPr>
              <a:spLocks noChangeArrowheads="1"/>
            </p:cNvSpPr>
            <p:nvPr/>
          </p:nvSpPr>
          <p:spPr bwMode="gray">
            <a:xfrm>
              <a:off x="1575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6143636" y="1714488"/>
            <a:ext cx="360362" cy="360362"/>
            <a:chOff x="3470" y="1706"/>
            <a:chExt cx="227" cy="227"/>
          </a:xfrm>
        </p:grpSpPr>
        <p:sp>
          <p:nvSpPr>
            <p:cNvPr id="51220" name="Oval 20"/>
            <p:cNvSpPr>
              <a:spLocks noChangeArrowheads="1"/>
            </p:cNvSpPr>
            <p:nvPr/>
          </p:nvSpPr>
          <p:spPr bwMode="gray">
            <a:xfrm>
              <a:off x="3470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1" name="Oval 21"/>
            <p:cNvSpPr>
              <a:spLocks noChangeArrowheads="1"/>
            </p:cNvSpPr>
            <p:nvPr/>
          </p:nvSpPr>
          <p:spPr bwMode="gray">
            <a:xfrm>
              <a:off x="3480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572264" y="4000504"/>
            <a:ext cx="360362" cy="360362"/>
            <a:chOff x="3923" y="2659"/>
            <a:chExt cx="227" cy="227"/>
          </a:xfrm>
        </p:grpSpPr>
        <p:sp>
          <p:nvSpPr>
            <p:cNvPr id="51223" name="Oval 23"/>
            <p:cNvSpPr>
              <a:spLocks noChangeArrowheads="1"/>
            </p:cNvSpPr>
            <p:nvPr/>
          </p:nvSpPr>
          <p:spPr bwMode="gray">
            <a:xfrm>
              <a:off x="3923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4" name="Oval 24"/>
            <p:cNvSpPr>
              <a:spLocks noChangeArrowheads="1"/>
            </p:cNvSpPr>
            <p:nvPr/>
          </p:nvSpPr>
          <p:spPr bwMode="gray">
            <a:xfrm>
              <a:off x="3933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429124" y="5357826"/>
            <a:ext cx="360363" cy="360362"/>
            <a:chOff x="3515" y="3521"/>
            <a:chExt cx="227" cy="227"/>
          </a:xfrm>
        </p:grpSpPr>
        <p:sp>
          <p:nvSpPr>
            <p:cNvPr id="51226" name="Oval 26"/>
            <p:cNvSpPr>
              <a:spLocks noChangeArrowheads="1"/>
            </p:cNvSpPr>
            <p:nvPr/>
          </p:nvSpPr>
          <p:spPr bwMode="gray">
            <a:xfrm>
              <a:off x="3515" y="3521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7" name="Oval 27"/>
            <p:cNvSpPr>
              <a:spLocks noChangeArrowheads="1"/>
            </p:cNvSpPr>
            <p:nvPr/>
          </p:nvSpPr>
          <p:spPr bwMode="gray">
            <a:xfrm>
              <a:off x="3525" y="3540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228" name="Oval 28"/>
          <p:cNvSpPr>
            <a:spLocks noChangeArrowheads="1"/>
          </p:cNvSpPr>
          <p:nvPr/>
        </p:nvSpPr>
        <p:spPr bwMode="gray">
          <a:xfrm>
            <a:off x="3428992" y="2643182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29" name="Oval 29"/>
          <p:cNvSpPr>
            <a:spLocks noChangeArrowheads="1"/>
          </p:cNvSpPr>
          <p:nvPr/>
        </p:nvSpPr>
        <p:spPr bwMode="gray">
          <a:xfrm>
            <a:off x="3500430" y="4000504"/>
            <a:ext cx="2106620" cy="519351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51230" name="Oval 30"/>
          <p:cNvSpPr>
            <a:spLocks noChangeArrowheads="1"/>
          </p:cNvSpPr>
          <p:nvPr/>
        </p:nvSpPr>
        <p:spPr bwMode="gray">
          <a:xfrm>
            <a:off x="3786182" y="2714620"/>
            <a:ext cx="1690687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51231" name="Oval 31"/>
          <p:cNvSpPr>
            <a:spLocks noChangeArrowheads="1"/>
          </p:cNvSpPr>
          <p:nvPr/>
        </p:nvSpPr>
        <p:spPr bwMode="gray">
          <a:xfrm>
            <a:off x="3571868" y="2786058"/>
            <a:ext cx="1690688" cy="1690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3214678" y="2000240"/>
            <a:ext cx="2714866" cy="2714644"/>
            <a:chOff x="2384" y="1798"/>
            <a:chExt cx="985" cy="959"/>
          </a:xfrm>
        </p:grpSpPr>
        <p:sp>
          <p:nvSpPr>
            <p:cNvPr id="51232" name="Oval 32"/>
            <p:cNvSpPr>
              <a:spLocks noChangeArrowheads="1"/>
            </p:cNvSpPr>
            <p:nvPr/>
          </p:nvSpPr>
          <p:spPr bwMode="gray">
            <a:xfrm>
              <a:off x="2410" y="1798"/>
              <a:ext cx="959" cy="959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51233" name="Oval 33"/>
            <p:cNvSpPr>
              <a:spLocks noChangeArrowheads="1"/>
            </p:cNvSpPr>
            <p:nvPr/>
          </p:nvSpPr>
          <p:spPr bwMode="gray">
            <a:xfrm>
              <a:off x="2424" y="1810"/>
              <a:ext cx="927" cy="92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1234" name="Oval 34"/>
            <p:cNvSpPr>
              <a:spLocks noChangeArrowheads="1"/>
            </p:cNvSpPr>
            <p:nvPr/>
          </p:nvSpPr>
          <p:spPr bwMode="gray">
            <a:xfrm>
              <a:off x="2384" y="1798"/>
              <a:ext cx="957" cy="92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1235" name="Oval 35"/>
            <p:cNvSpPr>
              <a:spLocks noChangeArrowheads="1"/>
            </p:cNvSpPr>
            <p:nvPr/>
          </p:nvSpPr>
          <p:spPr bwMode="gray">
            <a:xfrm>
              <a:off x="2488" y="1825"/>
              <a:ext cx="818" cy="8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1236" name="Oval 36"/>
            <p:cNvSpPr>
              <a:spLocks noChangeArrowheads="1"/>
            </p:cNvSpPr>
            <p:nvPr/>
          </p:nvSpPr>
          <p:spPr bwMode="gray">
            <a:xfrm>
              <a:off x="2488" y="1847"/>
              <a:ext cx="765" cy="68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51237" name="Text Box 37"/>
          <p:cNvSpPr txBox="1">
            <a:spLocks noChangeArrowheads="1"/>
          </p:cNvSpPr>
          <p:nvPr/>
        </p:nvSpPr>
        <p:spPr bwMode="auto">
          <a:xfrm>
            <a:off x="3357554" y="2857496"/>
            <a:ext cx="264320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Внеклассная деятельность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6429388" y="1643050"/>
            <a:ext cx="252768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b="1" dirty="0" smtClean="0"/>
              <a:t>Музыкальная школа</a:t>
            </a:r>
            <a:endParaRPr lang="en-US" b="1" dirty="0"/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6929454" y="3929066"/>
            <a:ext cx="2000264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/>
              <a:t>Центр технического творчества</a:t>
            </a:r>
            <a:endParaRPr lang="en-US" b="1" dirty="0"/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285720" y="3857628"/>
            <a:ext cx="1857388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/>
              <a:t>Центр внешкольной работы</a:t>
            </a:r>
            <a:endParaRPr lang="en-US" b="1" dirty="0"/>
          </a:p>
        </p:txBody>
      </p:sp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2928926" y="5715016"/>
            <a:ext cx="278608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 algn="ctr" eaLnBrk="0" hangingPunct="0"/>
            <a:r>
              <a:rPr lang="ru-RU" b="1" dirty="0" smtClean="0"/>
              <a:t>Кружки и студии при ДК</a:t>
            </a:r>
            <a:endParaRPr lang="en-US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14282" y="1714488"/>
            <a:ext cx="271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ru-RU" b="1" dirty="0" smtClean="0">
                <a:solidFill>
                  <a:srgbClr val="000000"/>
                </a:solidFill>
              </a:rPr>
              <a:t>Спортивные школы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5" name="Нижний колонтитул 44"/>
          <p:cNvSpPr>
            <a:spLocks noGrp="1"/>
          </p:cNvSpPr>
          <p:nvPr>
            <p:ph type="ftr" sz="quarter" idx="11"/>
          </p:nvPr>
        </p:nvSpPr>
        <p:spPr>
          <a:xfrm>
            <a:off x="1357290" y="6543662"/>
            <a:ext cx="7000924" cy="6286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  <p:bldP spid="51204" grpId="0" animBg="1"/>
      <p:bldP spid="51205" grpId="0" animBg="1"/>
      <p:bldP spid="51207" grpId="0" animBg="1"/>
      <p:bldP spid="51208" grpId="0" animBg="1"/>
      <p:bldP spid="51237" grpId="0"/>
      <p:bldP spid="51238" grpId="0"/>
      <p:bldP spid="51240" grpId="0"/>
      <p:bldP spid="51241" grpId="0"/>
      <p:bldP spid="51242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571480"/>
          <a:ext cx="8215370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72198" y="2071678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Специалисты </a:t>
            </a:r>
          </a:p>
          <a:p>
            <a:pPr algn="ctr"/>
            <a:r>
              <a:rPr lang="ru-RU" b="1" dirty="0" smtClean="0"/>
              <a:t>учреждений </a:t>
            </a:r>
          </a:p>
          <a:p>
            <a:pPr algn="ctr"/>
            <a:r>
              <a:rPr lang="ru-RU" b="1" dirty="0" smtClean="0"/>
              <a:t>дополнительного</a:t>
            </a:r>
          </a:p>
          <a:p>
            <a:pPr algn="ctr"/>
            <a:r>
              <a:rPr lang="ru-RU" b="1" dirty="0" smtClean="0"/>
              <a:t>образования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5072074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Родители </a:t>
            </a:r>
          </a:p>
          <a:p>
            <a:pPr algn="ctr"/>
            <a:r>
              <a:rPr lang="ru-RU" sz="2000" b="1" dirty="0" smtClean="0"/>
              <a:t>учащихся</a:t>
            </a:r>
            <a:endParaRPr lang="ru-RU" sz="2000" b="1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Ожидаемый результат: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Повышение качества образования ;</a:t>
            </a:r>
          </a:p>
          <a:p>
            <a:r>
              <a:rPr lang="ru-RU" dirty="0" smtClean="0"/>
              <a:t>Высокий процент охвата учащихся  внеклассной и внеурочной деятельностью;</a:t>
            </a:r>
          </a:p>
          <a:p>
            <a:r>
              <a:rPr lang="ru-RU" dirty="0" smtClean="0"/>
              <a:t>Профильная ориентация учащихся старшей ступени;</a:t>
            </a:r>
          </a:p>
          <a:p>
            <a:r>
              <a:rPr lang="ru-RU" dirty="0" smtClean="0"/>
              <a:t> Переход на индивидуальный учебный план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929586" cy="857232"/>
          </a:xfrm>
        </p:spPr>
        <p:txBody>
          <a:bodyPr/>
          <a:lstStyle/>
          <a:p>
            <a:r>
              <a:rPr lang="ru-RU" sz="2400" dirty="0" smtClean="0"/>
              <a:t>В соответствии с национальной образовательной инициативой «Наша новая школа»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786874" cy="5286412"/>
          </a:xfrm>
        </p:spPr>
        <p:txBody>
          <a:bodyPr/>
          <a:lstStyle/>
          <a:p>
            <a:pPr algn="just">
              <a:buNone/>
            </a:pPr>
            <a:r>
              <a:rPr lang="ru-RU" sz="2000" b="1" dirty="0" smtClean="0"/>
              <a:t>    </a:t>
            </a:r>
            <a:r>
              <a:rPr lang="ru-RU" sz="2400" b="1" dirty="0" smtClean="0"/>
              <a:t> </a:t>
            </a:r>
            <a:r>
              <a:rPr lang="ru-RU" sz="2400" b="1" i="1" dirty="0" smtClean="0"/>
              <a:t>« … такая школа требует и новых учителей. Понадобятся педагоги как глубоко владеющие психолого-педагогическими знаниями и понимающие особенности развития школьников, так и являющиеся профессионалами в других областях деятельности, способные помочь ребятам найти себя в будущем, стать самостоятельными, творческими и уверенными в себе людьми»</a:t>
            </a:r>
          </a:p>
          <a:p>
            <a:pPr algn="just">
              <a:buNone/>
            </a:pPr>
            <a:endParaRPr lang="ru-RU" sz="2000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971550" cy="971550"/>
          </a:xfrm>
          <a:prstGeom prst="rect">
            <a:avLst/>
          </a:prstGeom>
          <a:noFill/>
          <a:ln w="28575">
            <a:solidFill>
              <a:srgbClr val="800080"/>
            </a:solidFill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643042" y="6572272"/>
            <a:ext cx="6215106" cy="285728"/>
          </a:xfrm>
        </p:spPr>
        <p:txBody>
          <a:bodyPr/>
          <a:lstStyle/>
          <a:p>
            <a:r>
              <a:rPr lang="ru-RU" dirty="0" err="1" smtClean="0"/>
              <a:t>Степанюк</a:t>
            </a:r>
            <a:r>
              <a:rPr lang="ru-RU" dirty="0" smtClean="0"/>
              <a:t> Ирина Геннадьевна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02" y="285728"/>
            <a:ext cx="8643998" cy="1643074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Цели работы с одаренными детьми</a:t>
            </a:r>
            <a:endParaRPr lang="en-US" dirty="0">
              <a:solidFill>
                <a:srgbClr val="FFC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5720" y="1857364"/>
            <a:ext cx="2813055" cy="4572032"/>
            <a:chOff x="720" y="1296"/>
            <a:chExt cx="1367" cy="2542"/>
          </a:xfrm>
        </p:grpSpPr>
        <p:sp>
          <p:nvSpPr>
            <p:cNvPr id="67588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89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0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1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2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3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67595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7596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7597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7598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7599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67600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1</a:t>
              </a:r>
              <a:endParaRPr lang="en-US" dirty="0"/>
            </a:p>
          </p:txBody>
        </p:sp>
        <p:sp>
          <p:nvSpPr>
            <p:cNvPr id="67601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143240" y="1857364"/>
            <a:ext cx="2714644" cy="4572032"/>
            <a:chOff x="2208" y="1296"/>
            <a:chExt cx="1365" cy="2542"/>
          </a:xfrm>
        </p:grpSpPr>
        <p:sp>
          <p:nvSpPr>
            <p:cNvPr id="67603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4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5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56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6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7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7608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7609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7610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7611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7612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2</a:t>
              </a:r>
              <a:endParaRPr lang="en-US" dirty="0"/>
            </a:p>
          </p:txBody>
        </p:sp>
        <p:sp>
          <p:nvSpPr>
            <p:cNvPr id="67613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67614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5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858051" y="1857364"/>
            <a:ext cx="2929567" cy="4643470"/>
            <a:chOff x="3654" y="1296"/>
            <a:chExt cx="1562" cy="2542"/>
          </a:xfrm>
        </p:grpSpPr>
        <p:sp>
          <p:nvSpPr>
            <p:cNvPr id="67617" name="AutoShape 33"/>
            <p:cNvSpPr>
              <a:spLocks noChangeArrowheads="1"/>
            </p:cNvSpPr>
            <p:nvPr/>
          </p:nvSpPr>
          <p:spPr bwMode="gray">
            <a:xfrm>
              <a:off x="3696" y="1413"/>
              <a:ext cx="1481" cy="1916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8" name="AutoShape 34"/>
            <p:cNvSpPr>
              <a:spLocks noChangeArrowheads="1"/>
            </p:cNvSpPr>
            <p:nvPr/>
          </p:nvSpPr>
          <p:spPr bwMode="gray">
            <a:xfrm>
              <a:off x="3730" y="1452"/>
              <a:ext cx="1486" cy="1848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dirty="0" smtClean="0"/>
                <a:t>На основе научного</a:t>
              </a:r>
            </a:p>
            <a:p>
              <a:r>
                <a:rPr lang="ru-RU" dirty="0" smtClean="0"/>
                <a:t>познания законов </a:t>
              </a:r>
            </a:p>
            <a:p>
              <a:r>
                <a:rPr lang="ru-RU" dirty="0" smtClean="0"/>
                <a:t>природы</a:t>
              </a:r>
            </a:p>
            <a:p>
              <a:r>
                <a:rPr lang="ru-RU" dirty="0" smtClean="0"/>
                <a:t>сформировать </a:t>
              </a:r>
            </a:p>
            <a:p>
              <a:r>
                <a:rPr lang="ru-RU" dirty="0" smtClean="0"/>
                <a:t>представления о</a:t>
              </a:r>
            </a:p>
            <a:p>
              <a:r>
                <a:rPr lang="ru-RU" dirty="0" smtClean="0"/>
                <a:t>целостной картине</a:t>
              </a:r>
            </a:p>
            <a:p>
              <a:r>
                <a:rPr lang="ru-RU" dirty="0" smtClean="0"/>
                <a:t>мира, воспитывать</a:t>
              </a:r>
            </a:p>
            <a:p>
              <a:r>
                <a:rPr lang="ru-RU" dirty="0" smtClean="0"/>
                <a:t>активную гражданскую</a:t>
              </a:r>
            </a:p>
            <a:p>
              <a:r>
                <a:rPr lang="ru-RU" dirty="0" smtClean="0"/>
                <a:t> позицию</a:t>
              </a:r>
              <a:endParaRPr lang="ru-RU" dirty="0"/>
            </a:p>
          </p:txBody>
        </p: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67622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7623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7624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7625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7626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67627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67628" name="Text Box 44"/>
            <p:cNvSpPr txBox="1">
              <a:spLocks noChangeArrowheads="1"/>
            </p:cNvSpPr>
            <p:nvPr/>
          </p:nvSpPr>
          <p:spPr bwMode="gray">
            <a:xfrm>
              <a:off x="3730" y="1804"/>
              <a:ext cx="1143" cy="2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sp>
          <p:nvSpPr>
            <p:cNvPr id="67629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0" name="AutoShape 46"/>
            <p:cNvSpPr>
              <a:spLocks noChangeArrowheads="1"/>
            </p:cNvSpPr>
            <p:nvPr/>
          </p:nvSpPr>
          <p:spPr bwMode="gray">
            <a:xfrm>
              <a:off x="3654" y="3330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785786" y="2714620"/>
            <a:ext cx="22860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Создать благоприятные  </a:t>
            </a:r>
            <a:r>
              <a:rPr lang="ru-RU" dirty="0" err="1" smtClean="0"/>
              <a:t>психолого</a:t>
            </a:r>
            <a:r>
              <a:rPr lang="ru-RU" dirty="0" smtClean="0"/>
              <a:t>  - педагогические</a:t>
            </a:r>
          </a:p>
          <a:p>
            <a:r>
              <a:rPr lang="ru-RU" dirty="0" smtClean="0"/>
              <a:t>условия для творческого разностороннего развития ребенка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214678" y="2643182"/>
            <a:ext cx="264320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Организовывать активную самостоятельную деятельность  учащихся, обеспечить переход от обучения к самообразованию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0" name="Нижний колонтитул 49"/>
          <p:cNvSpPr>
            <a:spLocks noGrp="1"/>
          </p:cNvSpPr>
          <p:nvPr>
            <p:ph type="ftr" sz="quarter" idx="11"/>
          </p:nvPr>
        </p:nvSpPr>
        <p:spPr>
          <a:xfrm>
            <a:off x="1857356" y="6572272"/>
            <a:ext cx="6500858" cy="28572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AutoShape 3"/>
          <p:cNvSpPr>
            <a:spLocks noChangeArrowheads="1"/>
          </p:cNvSpPr>
          <p:nvPr/>
        </p:nvSpPr>
        <p:spPr bwMode="gray">
          <a:xfrm>
            <a:off x="1071538" y="2214554"/>
            <a:ext cx="6929485" cy="3071834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gray">
          <a:xfrm>
            <a:off x="214282" y="1000107"/>
            <a:ext cx="8643998" cy="128588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ru-RU" sz="28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Нормативно-правовая база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072066" y="3786190"/>
            <a:ext cx="3714776" cy="2667530"/>
            <a:chOff x="2430" y="2749"/>
            <a:chExt cx="1549" cy="1189"/>
          </a:xfrm>
        </p:grpSpPr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3120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862" y="2749"/>
              <a:ext cx="1117" cy="118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898" y="2749"/>
              <a:ext cx="1039" cy="114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5001"/>
                  </a:schemeClr>
                </a:gs>
                <a:gs pos="100000">
                  <a:schemeClr val="accent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970" y="2872"/>
              <a:ext cx="900" cy="94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2722" name="Picture 18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2430" y="3322"/>
              <a:ext cx="616" cy="616"/>
            </a:xfrm>
            <a:prstGeom prst="rect">
              <a:avLst/>
            </a:prstGeom>
            <a:noFill/>
          </p:spPr>
        </p:pic>
        <p:sp>
          <p:nvSpPr>
            <p:cNvPr id="72723" name="Text Box 19"/>
            <p:cNvSpPr txBox="1">
              <a:spLocks noChangeArrowheads="1"/>
            </p:cNvSpPr>
            <p:nvPr/>
          </p:nvSpPr>
          <p:spPr bwMode="gray">
            <a:xfrm>
              <a:off x="2862" y="2972"/>
              <a:ext cx="1080" cy="6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latin typeface="Verdana" pitchFamily="34" charset="0"/>
                </a:rPr>
                <a:t>Группа </a:t>
              </a:r>
            </a:p>
            <a:p>
              <a:pPr algn="ctr"/>
              <a:r>
                <a:rPr lang="ru-RU" b="1" dirty="0" smtClean="0">
                  <a:latin typeface="Verdana" pitchFamily="34" charset="0"/>
                </a:rPr>
                <a:t>учителей,  работающих по различным направлениям</a:t>
              </a:r>
              <a:endParaRPr lang="en-US" dirty="0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143240" y="3786190"/>
            <a:ext cx="2928958" cy="2714643"/>
            <a:chOff x="1776" y="2823"/>
            <a:chExt cx="1001" cy="973"/>
          </a:xfrm>
        </p:grpSpPr>
        <p:sp>
          <p:nvSpPr>
            <p:cNvPr id="72726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27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85001"/>
                  </a:schemeClr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28" name="Oval 24"/>
            <p:cNvSpPr>
              <a:spLocks noChangeArrowheads="1"/>
            </p:cNvSpPr>
            <p:nvPr/>
          </p:nvSpPr>
          <p:spPr bwMode="gray">
            <a:xfrm>
              <a:off x="1835" y="2885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2729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72730" name="Text Box 26"/>
            <p:cNvSpPr txBox="1">
              <a:spLocks noChangeArrowheads="1"/>
            </p:cNvSpPr>
            <p:nvPr/>
          </p:nvSpPr>
          <p:spPr bwMode="gray">
            <a:xfrm>
              <a:off x="1776" y="3062"/>
              <a:ext cx="1001" cy="2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latin typeface="Verdana" pitchFamily="34" charset="0"/>
                </a:rPr>
                <a:t>Ответственный </a:t>
              </a:r>
            </a:p>
            <a:p>
              <a:pPr algn="ctr"/>
              <a:r>
                <a:rPr lang="ru-RU" b="1" dirty="0" smtClean="0">
                  <a:latin typeface="Verdana" pitchFamily="34" charset="0"/>
                </a:rPr>
                <a:t>координатор</a:t>
              </a:r>
              <a:endParaRPr lang="en-US" dirty="0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284693" y="3857628"/>
            <a:ext cx="2787109" cy="2560515"/>
            <a:chOff x="529" y="2823"/>
            <a:chExt cx="1000" cy="973"/>
          </a:xfrm>
        </p:grpSpPr>
        <p:sp>
          <p:nvSpPr>
            <p:cNvPr id="72733" name="Oval 29"/>
            <p:cNvSpPr>
              <a:spLocks noChangeArrowheads="1"/>
            </p:cNvSpPr>
            <p:nvPr/>
          </p:nvSpPr>
          <p:spPr bwMode="gray">
            <a:xfrm>
              <a:off x="529" y="2823"/>
              <a:ext cx="999" cy="97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34" name="Oval 30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85001"/>
                  </a:schemeClr>
                </a:gs>
                <a:gs pos="100000">
                  <a:schemeClr val="accent2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35" name="Oval 31"/>
            <p:cNvSpPr>
              <a:spLocks noChangeArrowheads="1"/>
            </p:cNvSpPr>
            <p:nvPr/>
          </p:nvSpPr>
          <p:spPr bwMode="gray">
            <a:xfrm>
              <a:off x="652" y="2855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2736" name="Picture 32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576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72737" name="Text Box 33"/>
            <p:cNvSpPr txBox="1">
              <a:spLocks noChangeArrowheads="1"/>
            </p:cNvSpPr>
            <p:nvPr/>
          </p:nvSpPr>
          <p:spPr bwMode="gray">
            <a:xfrm>
              <a:off x="555" y="3077"/>
              <a:ext cx="974" cy="5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latin typeface="Verdana" pitchFamily="34" charset="0"/>
                </a:rPr>
                <a:t>Программа</a:t>
              </a:r>
            </a:p>
            <a:p>
              <a:pPr algn="ctr"/>
              <a:r>
                <a:rPr lang="ru-RU" b="1" dirty="0" smtClean="0">
                  <a:latin typeface="Verdana" pitchFamily="34" charset="0"/>
                </a:rPr>
                <a:t>работы с одаренными</a:t>
              </a:r>
            </a:p>
            <a:p>
              <a:pPr algn="ctr"/>
              <a:r>
                <a:rPr lang="ru-RU" b="1" dirty="0" smtClean="0">
                  <a:latin typeface="Verdana" pitchFamily="34" charset="0"/>
                </a:rPr>
                <a:t>детьми </a:t>
              </a:r>
              <a:endParaRPr lang="en-US" dirty="0"/>
            </a:p>
          </p:txBody>
        </p:sp>
      </p:grpSp>
      <p:sp>
        <p:nvSpPr>
          <p:cNvPr id="3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643042" y="6572272"/>
            <a:ext cx="6215106" cy="28572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0042"/>
            <a:ext cx="8643966" cy="14287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	</a:t>
            </a:r>
            <a:r>
              <a:rPr lang="ru-RU" sz="4000" dirty="0" smtClean="0">
                <a:solidFill>
                  <a:srgbClr val="FFC000"/>
                </a:solidFill>
              </a:rPr>
              <a:t>Выявление одаренных детей</a:t>
            </a:r>
            <a:endParaRPr lang="en-US" sz="4000" dirty="0">
              <a:solidFill>
                <a:srgbClr val="FFC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4282" y="1857364"/>
            <a:ext cx="2813055" cy="4572032"/>
            <a:chOff x="720" y="1296"/>
            <a:chExt cx="1367" cy="2542"/>
          </a:xfrm>
        </p:grpSpPr>
        <p:sp>
          <p:nvSpPr>
            <p:cNvPr id="67588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89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0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1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2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3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67595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7596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7597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7598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7599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67600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1</a:t>
              </a:r>
              <a:endParaRPr lang="en-US" dirty="0"/>
            </a:p>
          </p:txBody>
        </p:sp>
        <p:sp>
          <p:nvSpPr>
            <p:cNvPr id="67601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071802" y="1857364"/>
            <a:ext cx="2714644" cy="4572032"/>
            <a:chOff x="2208" y="1296"/>
            <a:chExt cx="1365" cy="2542"/>
          </a:xfrm>
        </p:grpSpPr>
        <p:sp>
          <p:nvSpPr>
            <p:cNvPr id="67603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4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5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56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6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7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7608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7609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7610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7611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7612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2</a:t>
              </a:r>
              <a:endParaRPr lang="en-US" dirty="0"/>
            </a:p>
          </p:txBody>
        </p:sp>
        <p:sp>
          <p:nvSpPr>
            <p:cNvPr id="67613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67614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5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858051" y="1857364"/>
            <a:ext cx="2929567" cy="4643470"/>
            <a:chOff x="3654" y="1296"/>
            <a:chExt cx="1562" cy="2542"/>
          </a:xfrm>
        </p:grpSpPr>
        <p:sp>
          <p:nvSpPr>
            <p:cNvPr id="67617" name="AutoShape 33"/>
            <p:cNvSpPr>
              <a:spLocks noChangeArrowheads="1"/>
            </p:cNvSpPr>
            <p:nvPr/>
          </p:nvSpPr>
          <p:spPr bwMode="gray">
            <a:xfrm>
              <a:off x="3696" y="1413"/>
              <a:ext cx="1481" cy="1916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8" name="AutoShape 34"/>
            <p:cNvSpPr>
              <a:spLocks noChangeArrowheads="1"/>
            </p:cNvSpPr>
            <p:nvPr/>
          </p:nvSpPr>
          <p:spPr bwMode="gray">
            <a:xfrm>
              <a:off x="3730" y="1452"/>
              <a:ext cx="1486" cy="1848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000" b="1" dirty="0" smtClean="0"/>
            </a:p>
          </p:txBody>
        </p: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67622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7623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7624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7625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7626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67627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67628" name="Text Box 44"/>
            <p:cNvSpPr txBox="1">
              <a:spLocks noChangeArrowheads="1"/>
            </p:cNvSpPr>
            <p:nvPr/>
          </p:nvSpPr>
          <p:spPr bwMode="gray">
            <a:xfrm>
              <a:off x="3730" y="1687"/>
              <a:ext cx="1333" cy="3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/>
                <a:t>Родители </a:t>
              </a:r>
            </a:p>
            <a:p>
              <a:pPr algn="ctr"/>
              <a:endParaRPr lang="en-US" dirty="0"/>
            </a:p>
          </p:txBody>
        </p:sp>
        <p:sp>
          <p:nvSpPr>
            <p:cNvPr id="67629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0" name="AutoShape 46"/>
            <p:cNvSpPr>
              <a:spLocks noChangeArrowheads="1"/>
            </p:cNvSpPr>
            <p:nvPr/>
          </p:nvSpPr>
          <p:spPr bwMode="gray">
            <a:xfrm>
              <a:off x="3654" y="3330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428596" y="2714620"/>
            <a:ext cx="26432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Педагог-психолог </a:t>
            </a:r>
            <a:endParaRPr lang="ru-RU" sz="20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214678" y="2643182"/>
            <a:ext cx="264320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Учителя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1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643042" y="6572272"/>
            <a:ext cx="6215106" cy="28572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785794"/>
            <a:ext cx="8786090" cy="5786478"/>
            <a:chOff x="-84" y="965"/>
            <a:chExt cx="5175" cy="2787"/>
          </a:xfrm>
        </p:grpSpPr>
        <p:sp>
          <p:nvSpPr>
            <p:cNvPr id="47110" name="Freeform 6"/>
            <p:cNvSpPr>
              <a:spLocks/>
            </p:cNvSpPr>
            <p:nvPr/>
          </p:nvSpPr>
          <p:spPr bwMode="gray">
            <a:xfrm>
              <a:off x="4645" y="1660"/>
              <a:ext cx="441" cy="701"/>
            </a:xfrm>
            <a:custGeom>
              <a:avLst/>
              <a:gdLst/>
              <a:ahLst/>
              <a:cxnLst>
                <a:cxn ang="0">
                  <a:pos x="308" y="120"/>
                </a:cxn>
                <a:cxn ang="0">
                  <a:pos x="0" y="442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0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4B1092">
                    <a:gamma/>
                    <a:shade val="46275"/>
                    <a:invGamma/>
                  </a:srgbClr>
                </a:gs>
                <a:gs pos="50000">
                  <a:srgbClr val="4B1092"/>
                </a:gs>
                <a:gs pos="100000">
                  <a:srgbClr val="4B1092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gray">
            <a:xfrm>
              <a:off x="2314" y="1688"/>
              <a:ext cx="2777" cy="424"/>
            </a:xfrm>
            <a:custGeom>
              <a:avLst/>
              <a:gdLst/>
              <a:ahLst/>
              <a:cxnLst>
                <a:cxn ang="0">
                  <a:pos x="161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1920" y="0"/>
                </a:cxn>
                <a:cxn ang="0">
                  <a:pos x="1612" y="284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A77B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 smtClean="0"/>
                <a:t>         </a:t>
              </a:r>
            </a:p>
            <a:p>
              <a:pPr algn="ctr"/>
              <a:r>
                <a:rPr lang="ru-RU" sz="2800" b="1" dirty="0" smtClean="0"/>
                <a:t>Старшая школа</a:t>
              </a:r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gray">
            <a:xfrm>
              <a:off x="4200" y="2353"/>
              <a:ext cx="439" cy="704"/>
            </a:xfrm>
            <a:custGeom>
              <a:avLst/>
              <a:gdLst/>
              <a:ahLst/>
              <a:cxnLst>
                <a:cxn ang="0">
                  <a:pos x="306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6" y="0"/>
                </a:cxn>
                <a:cxn ang="0">
                  <a:pos x="306" y="122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90330A">
                    <a:gamma/>
                    <a:shade val="46275"/>
                    <a:invGamma/>
                  </a:srgbClr>
                </a:gs>
                <a:gs pos="50000">
                  <a:srgbClr val="90330A"/>
                </a:gs>
                <a:gs pos="100000">
                  <a:srgbClr val="90330A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gray">
            <a:xfrm>
              <a:off x="3758" y="3047"/>
              <a:ext cx="442" cy="705"/>
            </a:xfrm>
            <a:custGeom>
              <a:avLst/>
              <a:gdLst/>
              <a:ahLst/>
              <a:cxnLst>
                <a:cxn ang="0">
                  <a:pos x="308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2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906B0E">
                    <a:gamma/>
                    <a:shade val="46275"/>
                    <a:invGamma/>
                  </a:srgbClr>
                </a:gs>
                <a:gs pos="50000">
                  <a:srgbClr val="906B0E"/>
                </a:gs>
                <a:gs pos="100000">
                  <a:srgbClr val="906B0E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gray">
            <a:xfrm>
              <a:off x="1094" y="3064"/>
              <a:ext cx="3124" cy="413"/>
            </a:xfrm>
            <a:custGeom>
              <a:avLst/>
              <a:gdLst/>
              <a:ahLst/>
              <a:cxnLst>
                <a:cxn ang="0">
                  <a:pos x="187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2180" y="0"/>
                </a:cxn>
                <a:cxn ang="0">
                  <a:pos x="1872" y="284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2E1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r>
                <a:rPr lang="ru-RU" dirty="0" smtClean="0"/>
                <a:t>                     </a:t>
              </a:r>
              <a:r>
                <a:rPr lang="ru-RU" sz="2800" b="1" dirty="0" smtClean="0"/>
                <a:t>Начальная школа </a:t>
              </a:r>
            </a:p>
          </p:txBody>
        </p:sp>
        <p:sp>
          <p:nvSpPr>
            <p:cNvPr id="47115" name="Line 11"/>
            <p:cNvSpPr>
              <a:spLocks noChangeShapeType="1"/>
            </p:cNvSpPr>
            <p:nvPr/>
          </p:nvSpPr>
          <p:spPr bwMode="gray">
            <a:xfrm flipH="1">
              <a:off x="168" y="3747"/>
              <a:ext cx="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gray">
            <a:xfrm flipH="1">
              <a:off x="168" y="3047"/>
              <a:ext cx="1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7" name="Line 13"/>
            <p:cNvSpPr>
              <a:spLocks noChangeShapeType="1"/>
            </p:cNvSpPr>
            <p:nvPr/>
          </p:nvSpPr>
          <p:spPr bwMode="gray">
            <a:xfrm flipH="1">
              <a:off x="168" y="2356"/>
              <a:ext cx="21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gray">
            <a:xfrm flipH="1">
              <a:off x="168" y="1666"/>
              <a:ext cx="28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9" name="Line 15"/>
            <p:cNvSpPr>
              <a:spLocks noChangeShapeType="1"/>
            </p:cNvSpPr>
            <p:nvPr/>
          </p:nvSpPr>
          <p:spPr bwMode="gray">
            <a:xfrm flipH="1">
              <a:off x="168" y="965"/>
              <a:ext cx="3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4" name="Freeform 20"/>
            <p:cNvSpPr>
              <a:spLocks/>
            </p:cNvSpPr>
            <p:nvPr/>
          </p:nvSpPr>
          <p:spPr bwMode="gray">
            <a:xfrm rot="221473">
              <a:off x="1250" y="1685"/>
              <a:ext cx="1329" cy="1863"/>
            </a:xfrm>
            <a:custGeom>
              <a:avLst/>
              <a:gdLst/>
              <a:ahLst/>
              <a:cxnLst>
                <a:cxn ang="0">
                  <a:pos x="12" y="2464"/>
                </a:cxn>
                <a:cxn ang="0">
                  <a:pos x="56" y="2120"/>
                </a:cxn>
                <a:cxn ang="0">
                  <a:pos x="124" y="1808"/>
                </a:cxn>
                <a:cxn ang="0">
                  <a:pos x="212" y="1524"/>
                </a:cxn>
                <a:cxn ang="0">
                  <a:pos x="316" y="1270"/>
                </a:cxn>
                <a:cxn ang="0">
                  <a:pos x="430" y="1044"/>
                </a:cxn>
                <a:cxn ang="0">
                  <a:pos x="550" y="846"/>
                </a:cxn>
                <a:cxn ang="0">
                  <a:pos x="672" y="674"/>
                </a:cxn>
                <a:cxn ang="0">
                  <a:pos x="792" y="528"/>
                </a:cxn>
                <a:cxn ang="0">
                  <a:pos x="906" y="408"/>
                </a:cxn>
                <a:cxn ang="0">
                  <a:pos x="1010" y="310"/>
                </a:cxn>
                <a:cxn ang="0">
                  <a:pos x="1096" y="236"/>
                </a:cxn>
                <a:cxn ang="0">
                  <a:pos x="1164" y="184"/>
                </a:cxn>
                <a:cxn ang="0">
                  <a:pos x="1208" y="154"/>
                </a:cxn>
                <a:cxn ang="0">
                  <a:pos x="1224" y="144"/>
                </a:cxn>
                <a:cxn ang="0">
                  <a:pos x="1728" y="56"/>
                </a:cxn>
                <a:cxn ang="0">
                  <a:pos x="1568" y="328"/>
                </a:cxn>
                <a:cxn ang="0">
                  <a:pos x="1554" y="332"/>
                </a:cxn>
                <a:cxn ang="0">
                  <a:pos x="1514" y="346"/>
                </a:cxn>
                <a:cxn ang="0">
                  <a:pos x="1452" y="370"/>
                </a:cxn>
                <a:cxn ang="0">
                  <a:pos x="1370" y="410"/>
                </a:cxn>
                <a:cxn ang="0">
                  <a:pos x="1270" y="466"/>
                </a:cxn>
                <a:cxn ang="0">
                  <a:pos x="1158" y="540"/>
                </a:cxn>
                <a:cxn ang="0">
                  <a:pos x="1034" y="636"/>
                </a:cxn>
                <a:cxn ang="0">
                  <a:pos x="904" y="756"/>
                </a:cxn>
                <a:cxn ang="0">
                  <a:pos x="770" y="900"/>
                </a:cxn>
                <a:cxn ang="0">
                  <a:pos x="632" y="1076"/>
                </a:cxn>
                <a:cxn ang="0">
                  <a:pos x="498" y="1280"/>
                </a:cxn>
                <a:cxn ang="0">
                  <a:pos x="370" y="1518"/>
                </a:cxn>
                <a:cxn ang="0">
                  <a:pos x="248" y="1792"/>
                </a:cxn>
                <a:cxn ang="0">
                  <a:pos x="138" y="2104"/>
                </a:cxn>
                <a:cxn ang="0">
                  <a:pos x="42" y="2456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D11364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26" name="Rectangle 22"/>
            <p:cNvSpPr>
              <a:spLocks noChangeArrowheads="1"/>
            </p:cNvSpPr>
            <p:nvPr/>
          </p:nvSpPr>
          <p:spPr bwMode="gray">
            <a:xfrm>
              <a:off x="2314" y="2110"/>
              <a:ext cx="2336" cy="248"/>
            </a:xfrm>
            <a:prstGeom prst="rect">
              <a:avLst/>
            </a:prstGeom>
            <a:gradFill rotWithShape="1">
              <a:gsLst>
                <a:gs pos="0">
                  <a:srgbClr val="8041FF">
                    <a:gamma/>
                    <a:shade val="72549"/>
                    <a:invGamma/>
                  </a:srgbClr>
                </a:gs>
                <a:gs pos="50000">
                  <a:srgbClr val="8041FF"/>
                </a:gs>
                <a:gs pos="100000">
                  <a:srgbClr val="8041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47127" name="Freeform 23"/>
            <p:cNvSpPr>
              <a:spLocks/>
            </p:cNvSpPr>
            <p:nvPr/>
          </p:nvSpPr>
          <p:spPr bwMode="gray">
            <a:xfrm>
              <a:off x="1709" y="2376"/>
              <a:ext cx="2935" cy="482"/>
            </a:xfrm>
            <a:custGeom>
              <a:avLst/>
              <a:gdLst/>
              <a:ahLst/>
              <a:cxnLst>
                <a:cxn ang="0">
                  <a:pos x="1742" y="286"/>
                </a:cxn>
                <a:cxn ang="0">
                  <a:pos x="0" y="286"/>
                </a:cxn>
                <a:cxn ang="0">
                  <a:pos x="446" y="0"/>
                </a:cxn>
                <a:cxn ang="0">
                  <a:pos x="2048" y="0"/>
                </a:cxn>
                <a:cxn ang="0">
                  <a:pos x="1742" y="286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FF996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800" b="1" dirty="0" smtClean="0"/>
                <a:t>Средняя школа</a:t>
              </a:r>
            </a:p>
          </p:txBody>
        </p:sp>
        <p:sp>
          <p:nvSpPr>
            <p:cNvPr id="47128" name="Rectangle 24"/>
            <p:cNvSpPr>
              <a:spLocks noChangeArrowheads="1"/>
            </p:cNvSpPr>
            <p:nvPr/>
          </p:nvSpPr>
          <p:spPr bwMode="gray">
            <a:xfrm>
              <a:off x="1711" y="2806"/>
              <a:ext cx="2499" cy="248"/>
            </a:xfrm>
            <a:prstGeom prst="rect">
              <a:avLst/>
            </a:prstGeom>
            <a:gradFill rotWithShape="1">
              <a:gsLst>
                <a:gs pos="0">
                  <a:srgbClr val="DC7150">
                    <a:gamma/>
                    <a:shade val="72549"/>
                    <a:invGamma/>
                  </a:srgbClr>
                </a:gs>
                <a:gs pos="50000">
                  <a:srgbClr val="DC7150"/>
                </a:gs>
                <a:gs pos="100000">
                  <a:srgbClr val="DC7150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47129" name="Rectangle 25"/>
            <p:cNvSpPr>
              <a:spLocks noChangeArrowheads="1"/>
            </p:cNvSpPr>
            <p:nvPr/>
          </p:nvSpPr>
          <p:spPr bwMode="gray">
            <a:xfrm>
              <a:off x="1075" y="3502"/>
              <a:ext cx="2689" cy="248"/>
            </a:xfrm>
            <a:prstGeom prst="rect">
              <a:avLst/>
            </a:prstGeom>
            <a:gradFill rotWithShape="1">
              <a:gsLst>
                <a:gs pos="0">
                  <a:srgbClr val="D0A11C">
                    <a:gamma/>
                    <a:shade val="72549"/>
                    <a:invGamma/>
                  </a:srgbClr>
                </a:gs>
                <a:gs pos="50000">
                  <a:srgbClr val="D0A11C"/>
                </a:gs>
                <a:gs pos="100000">
                  <a:srgbClr val="D0A11C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47131" name="Text Box 27"/>
            <p:cNvSpPr txBox="1">
              <a:spLocks noChangeArrowheads="1"/>
            </p:cNvSpPr>
            <p:nvPr/>
          </p:nvSpPr>
          <p:spPr bwMode="gray">
            <a:xfrm>
              <a:off x="84" y="1918"/>
              <a:ext cx="1485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en-US" sz="2400" b="1" dirty="0">
                <a:latin typeface="Verdana" pitchFamily="34" charset="0"/>
              </a:endParaRPr>
            </a:p>
          </p:txBody>
        </p:sp>
        <p:sp>
          <p:nvSpPr>
            <p:cNvPr id="47132" name="Text Box 28"/>
            <p:cNvSpPr txBox="1">
              <a:spLocks noChangeArrowheads="1"/>
            </p:cNvSpPr>
            <p:nvPr/>
          </p:nvSpPr>
          <p:spPr bwMode="gray">
            <a:xfrm>
              <a:off x="-84" y="2702"/>
              <a:ext cx="1579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2400" b="1" dirty="0" smtClean="0">
                  <a:latin typeface="Verdana" pitchFamily="34" charset="0"/>
                </a:rPr>
                <a:t>  </a:t>
              </a:r>
              <a:endParaRPr lang="en-US" sz="2400" b="1" dirty="0">
                <a:latin typeface="Verdana" pitchFamily="34" charset="0"/>
              </a:endParaRPr>
            </a:p>
          </p:txBody>
        </p:sp>
        <p:sp>
          <p:nvSpPr>
            <p:cNvPr id="47133" name="Text Box 29"/>
            <p:cNvSpPr txBox="1">
              <a:spLocks noChangeArrowheads="1"/>
            </p:cNvSpPr>
            <p:nvPr/>
          </p:nvSpPr>
          <p:spPr bwMode="gray">
            <a:xfrm>
              <a:off x="84" y="3309"/>
              <a:ext cx="998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en-US" sz="2400" b="1" dirty="0">
                <a:latin typeface="Verdana" pitchFamily="34" charset="0"/>
              </a:endParaRPr>
            </a:p>
          </p:txBody>
        </p:sp>
      </p:grpSp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100013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2"/>
                </a:solidFill>
              </a:rPr>
              <a:t>Ступени развития одаренности 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25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643042" y="6572272"/>
            <a:ext cx="6215106" cy="28572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152400"/>
            <a:ext cx="8929718" cy="776270"/>
          </a:xfrm>
        </p:spPr>
        <p:txBody>
          <a:bodyPr/>
          <a:lstStyle/>
          <a:p>
            <a:r>
              <a:rPr lang="ru-RU" sz="2800" dirty="0" smtClean="0"/>
              <a:t>Комплексность работы с одаренными детьми</a:t>
            </a:r>
            <a:endParaRPr lang="en-US" sz="2800" dirty="0"/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gray">
          <a:xfrm>
            <a:off x="285720" y="1447800"/>
            <a:ext cx="5929354" cy="4495800"/>
          </a:xfrm>
          <a:prstGeom prst="rightArrow">
            <a:avLst>
              <a:gd name="adj1" fmla="val 79306"/>
              <a:gd name="adj2" fmla="val 31905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blackWhite">
          <a:xfrm>
            <a:off x="500034" y="2057400"/>
            <a:ext cx="428628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УЧЕБНАЯ ДЕЯТЕЛЬНОСТЬ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blackWhite">
          <a:xfrm>
            <a:off x="500034" y="3143248"/>
            <a:ext cx="4314828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ВНЕУРОЧНАЯ ДЕЯТЕЛЬНОСТЬ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blackWhite">
          <a:xfrm>
            <a:off x="500034" y="4286256"/>
            <a:ext cx="428628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ВНЕКЛАССНАЯ ДЕЯТЕЛЬНОСТЬ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5786446" y="2786058"/>
            <a:ext cx="3357554" cy="1481142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ОДАРЕННЫЙ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РЕБЕНОК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643042" y="6572272"/>
            <a:ext cx="6215106" cy="28572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152400"/>
            <a:ext cx="8701118" cy="563563"/>
          </a:xfrm>
        </p:spPr>
        <p:txBody>
          <a:bodyPr/>
          <a:lstStyle/>
          <a:p>
            <a:endParaRPr lang="en-US" sz="1800" dirty="0"/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gray">
          <a:xfrm>
            <a:off x="1714480" y="2143116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gray">
          <a:xfrm>
            <a:off x="500034" y="285728"/>
            <a:ext cx="8072494" cy="17145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Развитие одаренности </a:t>
            </a:r>
            <a:endParaRPr lang="en-US" sz="3200" b="1" dirty="0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000365" y="2500306"/>
            <a:ext cx="3286148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учет  возрастных </a:t>
            </a:r>
          </a:p>
          <a:p>
            <a:pPr algn="ctr"/>
            <a:r>
              <a:rPr lang="ru-RU" b="1" dirty="0" smtClean="0"/>
              <a:t>особенностей учащихся,</a:t>
            </a:r>
          </a:p>
          <a:p>
            <a:pPr algn="ctr"/>
            <a:r>
              <a:rPr lang="ru-RU" b="1" dirty="0" smtClean="0"/>
              <a:t>образовательного и воспитательного потенциала</a:t>
            </a:r>
            <a:endParaRPr lang="en-US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924644" y="4286256"/>
            <a:ext cx="2219356" cy="2357454"/>
            <a:chOff x="4272" y="2823"/>
            <a:chExt cx="973" cy="1113"/>
          </a:xfrm>
        </p:grpSpPr>
        <p:sp>
          <p:nvSpPr>
            <p:cNvPr id="72711" name="Oval 7"/>
            <p:cNvSpPr>
              <a:spLocks noChangeArrowheads="1"/>
            </p:cNvSpPr>
            <p:nvPr/>
          </p:nvSpPr>
          <p:spPr bwMode="gray">
            <a:xfrm>
              <a:off x="4368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2712" name="Oval 8"/>
            <p:cNvSpPr>
              <a:spLocks noChangeArrowheads="1"/>
            </p:cNvSpPr>
            <p:nvPr/>
          </p:nvSpPr>
          <p:spPr bwMode="gray">
            <a:xfrm>
              <a:off x="4272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13" name="Oval 9"/>
            <p:cNvSpPr>
              <a:spLocks noChangeArrowheads="1"/>
            </p:cNvSpPr>
            <p:nvPr/>
          </p:nvSpPr>
          <p:spPr bwMode="gray">
            <a:xfrm>
              <a:off x="4293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5001"/>
                  </a:schemeClr>
                </a:gs>
                <a:gs pos="100000">
                  <a:schemeClr val="fol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14" name="Oval 10"/>
            <p:cNvSpPr>
              <a:spLocks noChangeArrowheads="1"/>
            </p:cNvSpPr>
            <p:nvPr/>
          </p:nvSpPr>
          <p:spPr bwMode="gray">
            <a:xfrm>
              <a:off x="4329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2715" name="Picture 11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4293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72716" name="Text Box 12"/>
            <p:cNvSpPr txBox="1">
              <a:spLocks noChangeArrowheads="1"/>
            </p:cNvSpPr>
            <p:nvPr/>
          </p:nvSpPr>
          <p:spPr bwMode="gray">
            <a:xfrm>
              <a:off x="4337" y="3093"/>
              <a:ext cx="766" cy="56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FFFFFF"/>
                  </a:solidFill>
                </a:rPr>
                <a:t>Проектное </a:t>
              </a:r>
            </a:p>
            <a:p>
              <a:pPr algn="ctr"/>
              <a:r>
                <a:rPr lang="ru-RU" b="1" dirty="0" smtClean="0">
                  <a:solidFill>
                    <a:srgbClr val="FFFFFF"/>
                  </a:solidFill>
                </a:rPr>
                <a:t>обучение</a:t>
              </a:r>
            </a:p>
            <a:p>
              <a:pPr algn="ctr"/>
              <a:endParaRPr lang="ru-RU" b="1" dirty="0" smtClean="0">
                <a:solidFill>
                  <a:srgbClr val="FFFFFF"/>
                </a:solidFill>
              </a:endParaRPr>
            </a:p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572000" y="4286256"/>
            <a:ext cx="2357454" cy="2357454"/>
            <a:chOff x="3024" y="2823"/>
            <a:chExt cx="973" cy="1113"/>
          </a:xfrm>
        </p:grpSpPr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3120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3024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3045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5001"/>
                  </a:schemeClr>
                </a:gs>
                <a:gs pos="100000">
                  <a:schemeClr val="accent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3081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2722" name="Picture 18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3045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72723" name="Text Box 19"/>
            <p:cNvSpPr txBox="1">
              <a:spLocks noChangeArrowheads="1"/>
            </p:cNvSpPr>
            <p:nvPr/>
          </p:nvSpPr>
          <p:spPr bwMode="gray">
            <a:xfrm>
              <a:off x="3112" y="3025"/>
              <a:ext cx="862" cy="56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FFFFFF"/>
                  </a:solidFill>
                </a:rPr>
                <a:t>Технология</a:t>
              </a:r>
            </a:p>
            <a:p>
              <a:pPr algn="ctr"/>
              <a:r>
                <a:rPr lang="ru-RU" b="1" dirty="0" smtClean="0">
                  <a:solidFill>
                    <a:srgbClr val="FFFFFF"/>
                  </a:solidFill>
                </a:rPr>
                <a:t> критического </a:t>
              </a:r>
            </a:p>
            <a:p>
              <a:pPr algn="ctr"/>
              <a:r>
                <a:rPr lang="ru-RU" b="1" dirty="0" smtClean="0">
                  <a:solidFill>
                    <a:srgbClr val="FFFFFF"/>
                  </a:solidFill>
                </a:rPr>
                <a:t>мышления</a:t>
              </a:r>
            </a:p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357422" y="3929066"/>
            <a:ext cx="2214578" cy="2643206"/>
            <a:chOff x="1776" y="2715"/>
            <a:chExt cx="973" cy="1221"/>
          </a:xfrm>
        </p:grpSpPr>
        <p:sp>
          <p:nvSpPr>
            <p:cNvPr id="72725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2726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27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85001"/>
                  </a:schemeClr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28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2729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76" y="2715"/>
              <a:ext cx="616" cy="616"/>
            </a:xfrm>
            <a:prstGeom prst="rect">
              <a:avLst/>
            </a:prstGeom>
            <a:noFill/>
          </p:spPr>
        </p:pic>
        <p:sp>
          <p:nvSpPr>
            <p:cNvPr id="72730" name="Text Box 26"/>
            <p:cNvSpPr txBox="1">
              <a:spLocks noChangeArrowheads="1"/>
            </p:cNvSpPr>
            <p:nvPr/>
          </p:nvSpPr>
          <p:spPr bwMode="gray">
            <a:xfrm>
              <a:off x="1811" y="3110"/>
              <a:ext cx="904" cy="1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0" y="4143380"/>
            <a:ext cx="2500330" cy="2428892"/>
            <a:chOff x="520" y="2823"/>
            <a:chExt cx="1071" cy="1113"/>
          </a:xfrm>
        </p:grpSpPr>
        <p:sp>
          <p:nvSpPr>
            <p:cNvPr id="72732" name="Oval 28"/>
            <p:cNvSpPr>
              <a:spLocks noChangeArrowheads="1"/>
            </p:cNvSpPr>
            <p:nvPr/>
          </p:nvSpPr>
          <p:spPr bwMode="gray">
            <a:xfrm>
              <a:off x="624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2733" name="Oval 29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34" name="Oval 30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85001"/>
                  </a:schemeClr>
                </a:gs>
                <a:gs pos="100000">
                  <a:schemeClr val="accent2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35" name="Oval 31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2736" name="Picture 32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555" y="2863"/>
              <a:ext cx="616" cy="616"/>
            </a:xfrm>
            <a:prstGeom prst="rect">
              <a:avLst/>
            </a:prstGeom>
            <a:noFill/>
          </p:spPr>
        </p:pic>
        <p:sp>
          <p:nvSpPr>
            <p:cNvPr id="72737" name="Text Box 33"/>
            <p:cNvSpPr txBox="1">
              <a:spLocks noChangeArrowheads="1"/>
            </p:cNvSpPr>
            <p:nvPr/>
          </p:nvSpPr>
          <p:spPr bwMode="gray">
            <a:xfrm>
              <a:off x="520" y="2985"/>
              <a:ext cx="1071" cy="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FFFFFF"/>
                  </a:solidFill>
                  <a:latin typeface="+mj-lt"/>
                </a:rPr>
                <a:t>Игровые,</a:t>
              </a:r>
            </a:p>
            <a:p>
              <a:pPr algn="ctr"/>
              <a:r>
                <a:rPr lang="ru-RU" b="1" dirty="0" err="1" smtClean="0">
                  <a:solidFill>
                    <a:srgbClr val="FFFFFF"/>
                  </a:solidFill>
                  <a:latin typeface="+mj-lt"/>
                </a:rPr>
                <a:t>здоровьесбере-гающие</a:t>
              </a:r>
              <a:r>
                <a:rPr lang="ru-RU" b="1" dirty="0" smtClean="0">
                  <a:solidFill>
                    <a:srgbClr val="FFFFFF"/>
                  </a:solidFill>
                  <a:latin typeface="+mj-lt"/>
                </a:rPr>
                <a:t> </a:t>
              </a:r>
            </a:p>
            <a:p>
              <a:pPr algn="ctr"/>
              <a:r>
                <a:rPr lang="ru-RU" b="1" dirty="0" smtClean="0">
                  <a:solidFill>
                    <a:srgbClr val="FFFFFF"/>
                  </a:solidFill>
                  <a:latin typeface="+mj-lt"/>
                </a:rPr>
                <a:t>технологии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2500298" y="4786322"/>
            <a:ext cx="1857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</a:rPr>
              <a:t>Проблемное обучение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35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643042" y="6572272"/>
            <a:ext cx="6215106" cy="28572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71736" y="428045"/>
            <a:ext cx="3857652" cy="4969537"/>
            <a:chOff x="1872" y="799"/>
            <a:chExt cx="2014" cy="2640"/>
          </a:xfrm>
        </p:grpSpPr>
        <p:sp>
          <p:nvSpPr>
            <p:cNvPr id="46084" name="AutoShape 4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85" name="AutoShape 5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87" name="Oval 7"/>
            <p:cNvSpPr>
              <a:spLocks noChangeArrowheads="1"/>
            </p:cNvSpPr>
            <p:nvPr/>
          </p:nvSpPr>
          <p:spPr bwMode="gray">
            <a:xfrm>
              <a:off x="2078" y="1786"/>
              <a:ext cx="1615" cy="1653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88" name="Oval 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89" name="Oval 9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gray">
            <a:xfrm>
              <a:off x="1872" y="799"/>
              <a:ext cx="2014" cy="989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2000" b="1" dirty="0" smtClean="0"/>
                <a:t>Формы организации учебной  деятельности</a:t>
              </a:r>
              <a:endParaRPr lang="ru-RU" sz="2000" b="1" dirty="0"/>
            </a:p>
          </p:txBody>
        </p:sp>
      </p:grpSp>
      <p:sp>
        <p:nvSpPr>
          <p:cNvPr id="46093" name="AutoShape 13"/>
          <p:cNvSpPr>
            <a:spLocks noChangeArrowheads="1"/>
          </p:cNvSpPr>
          <p:nvPr/>
        </p:nvSpPr>
        <p:spPr bwMode="gray">
          <a:xfrm>
            <a:off x="214282" y="4643446"/>
            <a:ext cx="2643206" cy="107157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Занимательный 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эксперимент</a:t>
            </a:r>
          </a:p>
          <a:p>
            <a:endParaRPr lang="ru-RU" dirty="0"/>
          </a:p>
        </p:txBody>
      </p:sp>
      <p:sp>
        <p:nvSpPr>
          <p:cNvPr id="46094" name="AutoShape 14"/>
          <p:cNvSpPr>
            <a:spLocks noChangeArrowheads="1"/>
          </p:cNvSpPr>
          <p:nvPr/>
        </p:nvSpPr>
        <p:spPr bwMode="gray">
          <a:xfrm>
            <a:off x="214282" y="3286124"/>
            <a:ext cx="2500330" cy="1214446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5" name="AutoShape 15"/>
          <p:cNvSpPr>
            <a:spLocks noChangeArrowheads="1"/>
          </p:cNvSpPr>
          <p:nvPr/>
        </p:nvSpPr>
        <p:spPr bwMode="gray">
          <a:xfrm>
            <a:off x="214282" y="2000240"/>
            <a:ext cx="2571768" cy="1143008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Эвристическая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 беседа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6096" name="AutoShape 16"/>
          <p:cNvSpPr>
            <a:spLocks noChangeArrowheads="1"/>
          </p:cNvSpPr>
          <p:nvPr/>
        </p:nvSpPr>
        <p:spPr bwMode="gray">
          <a:xfrm>
            <a:off x="6286512" y="4572008"/>
            <a:ext cx="2643206" cy="1214446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rgbClr val="FFFF00"/>
                </a:solidFill>
              </a:rPr>
              <a:t>Элективные</a:t>
            </a:r>
          </a:p>
          <a:p>
            <a:pPr algn="ctr" eaLnBrk="0" hangingPunct="0"/>
            <a:r>
              <a:rPr lang="ru-RU" b="1" dirty="0" smtClean="0">
                <a:solidFill>
                  <a:srgbClr val="FFFF00"/>
                </a:solidFill>
              </a:rPr>
              <a:t> предметы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6097" name="AutoShape 17"/>
          <p:cNvSpPr>
            <a:spLocks noChangeArrowheads="1"/>
          </p:cNvSpPr>
          <p:nvPr/>
        </p:nvSpPr>
        <p:spPr bwMode="gray">
          <a:xfrm>
            <a:off x="6357950" y="3286124"/>
            <a:ext cx="2571768" cy="1143008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b="1" dirty="0" smtClean="0">
              <a:solidFill>
                <a:srgbClr val="FFFF00"/>
              </a:solidFill>
            </a:endParaRPr>
          </a:p>
          <a:p>
            <a:pPr algn="ctr" eaLnBrk="0" hangingPunct="0"/>
            <a:r>
              <a:rPr lang="ru-RU" b="1" dirty="0" smtClean="0">
                <a:solidFill>
                  <a:srgbClr val="FFFF00"/>
                </a:solidFill>
              </a:rPr>
              <a:t>Исследовательские</a:t>
            </a:r>
          </a:p>
          <a:p>
            <a:pPr algn="ctr" eaLnBrk="0" hangingPunct="0"/>
            <a:r>
              <a:rPr lang="ru-RU" b="1" dirty="0" smtClean="0">
                <a:solidFill>
                  <a:srgbClr val="FFFF00"/>
                </a:solidFill>
              </a:rPr>
              <a:t>практикумы </a:t>
            </a:r>
            <a:endParaRPr lang="en-US" b="1" dirty="0" smtClean="0">
              <a:solidFill>
                <a:srgbClr val="FFFF00"/>
              </a:solidFill>
            </a:endParaRPr>
          </a:p>
          <a:p>
            <a:endParaRPr lang="ru-RU" b="1" dirty="0"/>
          </a:p>
        </p:txBody>
      </p:sp>
      <p:sp>
        <p:nvSpPr>
          <p:cNvPr id="46098" name="AutoShape 18"/>
          <p:cNvSpPr>
            <a:spLocks noChangeArrowheads="1"/>
          </p:cNvSpPr>
          <p:nvPr/>
        </p:nvSpPr>
        <p:spPr bwMode="gray">
          <a:xfrm>
            <a:off x="6286512" y="1857364"/>
            <a:ext cx="2714644" cy="126207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Проектная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 деятельность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gray">
          <a:xfrm>
            <a:off x="214282" y="3786190"/>
            <a:ext cx="2571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FFFF00"/>
                </a:solidFill>
              </a:rPr>
              <a:t>Работа в группах 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Захарова Л.А\L01p2p0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643182"/>
            <a:ext cx="2357454" cy="23574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" name="TextBox 23"/>
          <p:cNvSpPr txBox="1"/>
          <p:nvPr/>
        </p:nvSpPr>
        <p:spPr>
          <a:xfrm>
            <a:off x="428596" y="1428736"/>
            <a:ext cx="2154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Среднее звено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72264" y="1428736"/>
            <a:ext cx="214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Старшее звено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3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643042" y="6572272"/>
            <a:ext cx="6215106" cy="285728"/>
          </a:xfrm>
        </p:spPr>
        <p:txBody>
          <a:bodyPr/>
          <a:lstStyle/>
          <a:p>
            <a:r>
              <a:rPr lang="ru-RU" dirty="0" err="1" smtClean="0"/>
              <a:t>Степанюк</a:t>
            </a:r>
            <a:r>
              <a:rPr lang="ru-RU" dirty="0" smtClean="0"/>
              <a:t> Ирина Геннадьевна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10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10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1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1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1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1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3" grpId="0" animBg="1"/>
      <p:bldP spid="46094" grpId="0" animBg="1"/>
      <p:bldP spid="46095" grpId="0" animBg="1"/>
      <p:bldP spid="46096" grpId="0" animBg="1"/>
      <p:bldP spid="46097" grpId="0" animBg="1"/>
      <p:bldP spid="46098" grpId="0" animBg="1"/>
      <p:bldP spid="46102" grpId="0"/>
    </p:bldLst>
  </p:timing>
</p:sld>
</file>

<file path=ppt/theme/theme1.xml><?xml version="1.0" encoding="utf-8"?>
<a:theme xmlns:a="http://schemas.openxmlformats.org/drawingml/2006/main" name="компас">
  <a:themeElements>
    <a:clrScheme name="170Gp_natural_light 3">
      <a:dk1>
        <a:srgbClr val="000000"/>
      </a:dk1>
      <a:lt1>
        <a:srgbClr val="FFFFFF"/>
      </a:lt1>
      <a:dk2>
        <a:srgbClr val="632769"/>
      </a:dk2>
      <a:lt2>
        <a:srgbClr val="C0C0C0"/>
      </a:lt2>
      <a:accent1>
        <a:srgbClr val="8B8DE1"/>
      </a:accent1>
      <a:accent2>
        <a:srgbClr val="DEA548"/>
      </a:accent2>
      <a:accent3>
        <a:srgbClr val="FFFFFF"/>
      </a:accent3>
      <a:accent4>
        <a:srgbClr val="000000"/>
      </a:accent4>
      <a:accent5>
        <a:srgbClr val="C4C5EE"/>
      </a:accent5>
      <a:accent6>
        <a:srgbClr val="C99540"/>
      </a:accent6>
      <a:hlink>
        <a:srgbClr val="58AFD2"/>
      </a:hlink>
      <a:folHlink>
        <a:srgbClr val="E2E25E"/>
      </a:folHlink>
    </a:clrScheme>
    <a:fontScheme name="170Gp_natural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70Gp_natural_light 1">
        <a:dk1>
          <a:srgbClr val="000000"/>
        </a:dk1>
        <a:lt1>
          <a:srgbClr val="FFFFFF"/>
        </a:lt1>
        <a:dk2>
          <a:srgbClr val="21858F"/>
        </a:dk2>
        <a:lt2>
          <a:srgbClr val="DDDDDD"/>
        </a:lt2>
        <a:accent1>
          <a:srgbClr val="66ABDA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B8D2EA"/>
        </a:accent5>
        <a:accent6>
          <a:srgbClr val="5C8A00"/>
        </a:accent6>
        <a:hlink>
          <a:srgbClr val="9369E7"/>
        </a:hlink>
        <a:folHlink>
          <a:srgbClr val="F0DA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0Gp_natural_light 2">
        <a:dk1>
          <a:srgbClr val="000000"/>
        </a:dk1>
        <a:lt1>
          <a:srgbClr val="FFFFFF"/>
        </a:lt1>
        <a:dk2>
          <a:srgbClr val="333399"/>
        </a:dk2>
        <a:lt2>
          <a:srgbClr val="C0C0C0"/>
        </a:lt2>
        <a:accent1>
          <a:srgbClr val="88BEF4"/>
        </a:accent1>
        <a:accent2>
          <a:srgbClr val="F1900F"/>
        </a:accent2>
        <a:accent3>
          <a:srgbClr val="FFFFFF"/>
        </a:accent3>
        <a:accent4>
          <a:srgbClr val="000000"/>
        </a:accent4>
        <a:accent5>
          <a:srgbClr val="C3DBF8"/>
        </a:accent5>
        <a:accent6>
          <a:srgbClr val="DA820C"/>
        </a:accent6>
        <a:hlink>
          <a:srgbClr val="008080"/>
        </a:hlink>
        <a:folHlink>
          <a:srgbClr val="FFE2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0Gp_natural_light 3">
        <a:dk1>
          <a:srgbClr val="000000"/>
        </a:dk1>
        <a:lt1>
          <a:srgbClr val="FFFFFF"/>
        </a:lt1>
        <a:dk2>
          <a:srgbClr val="632769"/>
        </a:dk2>
        <a:lt2>
          <a:srgbClr val="C0C0C0"/>
        </a:lt2>
        <a:accent1>
          <a:srgbClr val="8B8DE1"/>
        </a:accent1>
        <a:accent2>
          <a:srgbClr val="DEA548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C99540"/>
        </a:accent6>
        <a:hlink>
          <a:srgbClr val="58AFD2"/>
        </a:hlink>
        <a:folHlink>
          <a:srgbClr val="E2E2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компас</Template>
  <TotalTime>1561</TotalTime>
  <Words>326</Words>
  <Application>Microsoft Office PowerPoint</Application>
  <PresentationFormat>Экран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компас</vt:lpstr>
      <vt:lpstr>Презентация PowerPoint</vt:lpstr>
      <vt:lpstr>В соответствии с национальной образовательной инициативой «Наша новая школа»</vt:lpstr>
      <vt:lpstr>Цели работы с одаренными детьми</vt:lpstr>
      <vt:lpstr>Презентация PowerPoint</vt:lpstr>
      <vt:lpstr> Выявление одаренных детей</vt:lpstr>
      <vt:lpstr>Ступени развития одаренности </vt:lpstr>
      <vt:lpstr>Комплексность работы с одаренными детьми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Ожидаемый результат: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1</dc:creator>
  <cp:lastModifiedBy>pc</cp:lastModifiedBy>
  <cp:revision>175</cp:revision>
  <dcterms:created xsi:type="dcterms:W3CDTF">2010-05-15T06:39:59Z</dcterms:created>
  <dcterms:modified xsi:type="dcterms:W3CDTF">2013-04-07T13:35:32Z</dcterms:modified>
</cp:coreProperties>
</file>