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28" r:id="rId2"/>
    <p:sldMasterId id="2147483876" r:id="rId3"/>
    <p:sldMasterId id="2147483960" r:id="rId4"/>
    <p:sldMasterId id="2147483972" r:id="rId5"/>
    <p:sldMasterId id="2147483984" r:id="rId6"/>
  </p:sldMasterIdLst>
  <p:sldIdLst>
    <p:sldId id="256" r:id="rId7"/>
    <p:sldId id="258" r:id="rId8"/>
    <p:sldId id="259" r:id="rId9"/>
    <p:sldId id="260" r:id="rId10"/>
    <p:sldId id="262" r:id="rId11"/>
    <p:sldId id="257" r:id="rId12"/>
    <p:sldId id="263" r:id="rId13"/>
    <p:sldId id="264" r:id="rId14"/>
    <p:sldId id="265" r:id="rId15"/>
    <p:sldId id="267" r:id="rId16"/>
    <p:sldId id="266" r:id="rId17"/>
    <p:sldId id="261" r:id="rId18"/>
    <p:sldId id="268" r:id="rId19"/>
    <p:sldId id="278" r:id="rId20"/>
    <p:sldId id="269" r:id="rId21"/>
    <p:sldId id="279" r:id="rId22"/>
    <p:sldId id="270" r:id="rId23"/>
    <p:sldId id="280" r:id="rId24"/>
    <p:sldId id="271" r:id="rId25"/>
    <p:sldId id="272" r:id="rId26"/>
    <p:sldId id="273" r:id="rId27"/>
    <p:sldId id="274" r:id="rId28"/>
    <p:sldId id="281" r:id="rId29"/>
    <p:sldId id="276" r:id="rId30"/>
    <p:sldId id="275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022" autoAdjust="0"/>
  </p:normalViewPr>
  <p:slideViewPr>
    <p:cSldViewPr>
      <p:cViewPr varScale="1"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A84F78-0C90-45D7-A772-1E0070DBCE9C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48811-DBF8-4B9C-9316-6BC7E4478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ontent.foto.mail.ru/mail/imochka_96/_blogs/i-276.jpg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qualitylogoproducts.com/stress-balls/star-man-figure-stress-reliever-extralarge.jpg" TargetMode="Externa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hernigovka.kormilovka.omskedu.ru/Pic4.jpg" TargetMode="Externa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lin.ucoz.ru/_fr/0/0181179.gif" TargetMode="Externa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ontent.foto.mail.ru/mail/imochka_96/_blogs/i-276.jpg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772400" cy="1500198"/>
          </a:xfrm>
        </p:spPr>
        <p:txBody>
          <a:bodyPr>
            <a:noAutofit/>
          </a:bodyPr>
          <a:lstStyle/>
          <a:p>
            <a:r>
              <a:rPr lang="ru-RU" sz="4800" dirty="0" smtClean="0"/>
              <a:t>Открытый урок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429000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dirty="0" smtClean="0"/>
              <a:t>«Лексика и фразеология. Лексическое значение слова.»</a:t>
            </a:r>
            <a:endParaRPr lang="ru-RU" sz="4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Утро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857752" cy="4724400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r>
              <a:rPr lang="ru-RU" sz="1600" b="1" dirty="0" smtClean="0"/>
              <a:t>Звезды меркнут и гаснут. В огне облака.</a:t>
            </a:r>
          </a:p>
          <a:p>
            <a:r>
              <a:rPr lang="ru-RU" sz="1600" b="1" dirty="0" smtClean="0"/>
              <a:t>Белый пар по лугам расстилается.</a:t>
            </a:r>
          </a:p>
          <a:p>
            <a:r>
              <a:rPr lang="ru-RU" sz="1600" b="1" dirty="0" smtClean="0"/>
              <a:t>По зеркальной воде, по кудрям лозняка</a:t>
            </a:r>
          </a:p>
          <a:p>
            <a:r>
              <a:rPr lang="ru-RU" sz="1600" b="1" dirty="0" smtClean="0"/>
              <a:t>От зари алый свет разливается.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Дремлет чуткий камыш. Тишь, безлюдье вокруг.</a:t>
            </a:r>
          </a:p>
          <a:p>
            <a:r>
              <a:rPr lang="ru-RU" sz="1600" b="1" dirty="0" smtClean="0"/>
              <a:t>Чуть приметна тропинка росистая.</a:t>
            </a:r>
          </a:p>
          <a:p>
            <a:r>
              <a:rPr lang="ru-RU" sz="1600" b="1" dirty="0" smtClean="0"/>
              <a:t>Куст заденешь плечом – на лицо тебе вдруг</a:t>
            </a:r>
          </a:p>
          <a:p>
            <a:r>
              <a:rPr lang="ru-RU" sz="1600" b="1" dirty="0" smtClean="0"/>
              <a:t>С листьев брызнет роса серебристая.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Потянул ветерок, воду морщит–рябит.</a:t>
            </a:r>
          </a:p>
          <a:p>
            <a:r>
              <a:rPr lang="ru-RU" sz="1600" b="1" dirty="0" smtClean="0"/>
              <a:t>Пронеслись утки с шумом и </a:t>
            </a:r>
            <a:r>
              <a:rPr lang="ru-RU" sz="1600" b="1" dirty="0" err="1" smtClean="0"/>
              <a:t>скрылися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Далеко-далеко колокольчик звенит,</a:t>
            </a:r>
          </a:p>
          <a:p>
            <a:r>
              <a:rPr lang="ru-RU" sz="1600" b="1" dirty="0" smtClean="0"/>
              <a:t>Рыбаки в шалаше </a:t>
            </a:r>
            <a:r>
              <a:rPr lang="ru-RU" sz="1600" b="1" dirty="0" err="1" smtClean="0"/>
              <a:t>пробудилися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4572000" cy="472440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1600" b="1" dirty="0" smtClean="0"/>
              <a:t>Сняли сети с шестов, вёсла с к лодкам несут.</a:t>
            </a:r>
          </a:p>
          <a:p>
            <a:r>
              <a:rPr lang="ru-RU" sz="1600" b="1" dirty="0" smtClean="0"/>
              <a:t>А восток всё горит-разгорается.</a:t>
            </a:r>
          </a:p>
          <a:p>
            <a:r>
              <a:rPr lang="ru-RU" sz="1600" b="1" dirty="0" smtClean="0"/>
              <a:t>Птички солнышко ждут, птички песни поют,</a:t>
            </a:r>
          </a:p>
          <a:p>
            <a:r>
              <a:rPr lang="ru-RU" sz="1600" b="1" dirty="0" smtClean="0"/>
              <a:t>И стоит себе лес, улыбается.</a:t>
            </a:r>
          </a:p>
          <a:p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Вот и солнце встаёт, из-за пашен блестит,</a:t>
            </a:r>
          </a:p>
          <a:p>
            <a:r>
              <a:rPr lang="ru-RU" sz="1600" b="1" dirty="0" smtClean="0"/>
              <a:t>За морями ночлег свой покинуло.</a:t>
            </a:r>
          </a:p>
          <a:p>
            <a:r>
              <a:rPr lang="ru-RU" sz="1600" b="1" dirty="0" smtClean="0"/>
              <a:t>На поля, на луга, на макушки ракит</a:t>
            </a:r>
          </a:p>
          <a:p>
            <a:r>
              <a:rPr lang="ru-RU" sz="1600" b="1" dirty="0" smtClean="0"/>
              <a:t>Золотыми потоками хлынуло.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Едет пахарь с косой, едет – песню поёт.</a:t>
            </a:r>
          </a:p>
          <a:p>
            <a:r>
              <a:rPr lang="ru-RU" sz="1600" b="1" dirty="0" smtClean="0"/>
              <a:t>По плечу молодцу всё тяжёлое…</a:t>
            </a:r>
          </a:p>
          <a:p>
            <a:r>
              <a:rPr lang="ru-RU" sz="1600" b="1" dirty="0" smtClean="0"/>
              <a:t>Не боли ты, душа! Отдохни от забот!</a:t>
            </a:r>
          </a:p>
          <a:p>
            <a:r>
              <a:rPr lang="ru-RU" sz="1600" b="1" dirty="0" smtClean="0"/>
              <a:t>Здравствуй, солнце да утро весёлое!</a:t>
            </a:r>
          </a:p>
          <a:p>
            <a:pPr algn="r">
              <a:buNone/>
            </a:pPr>
            <a:r>
              <a:rPr lang="ru-RU" sz="1600" b="1" dirty="0" smtClean="0"/>
              <a:t>И.С. Никитин</a:t>
            </a:r>
            <a:endParaRPr lang="ru-RU" sz="1600" b="1" dirty="0"/>
          </a:p>
        </p:txBody>
      </p:sp>
      <p:pic>
        <p:nvPicPr>
          <p:cNvPr id="3074" name="Picture 2" descr="Картинка 358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1571636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8849" y="1500174"/>
            <a:ext cx="874515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Олицетворение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это разновидность метафоры.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Олицетворение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это стилистический приём,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с помощью которого неодушевлённые предметы,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явления природы, отвлечённые понятия представляют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в образе человека или другого живого существа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Пользователь\Desktop\Новая папка (4)\0_4c5d4_63061da7_L[1].jpg"/>
          <p:cNvPicPr/>
          <p:nvPr/>
        </p:nvPicPr>
        <p:blipFill>
          <a:blip r:embed="rId2"/>
          <a:srcRect l="28946" t="38762" r="31010" b="11075"/>
          <a:stretch>
            <a:fillRect/>
          </a:stretch>
        </p:blipFill>
        <p:spPr bwMode="auto">
          <a:xfrm>
            <a:off x="4929190" y="3286124"/>
            <a:ext cx="366274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4643446"/>
            <a:ext cx="4852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Улыбнулась солнцу сонная земля.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71480"/>
            <a:ext cx="7412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Лексические и синтаксические особенности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429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  <a:cs typeface="Italic" pitchFamily="2" charset="0"/>
              </a:rPr>
              <a:t>Ответы:</a:t>
            </a:r>
          </a:p>
          <a:p>
            <a:endParaRPr lang="ru-RU" sz="3600" b="1" dirty="0" smtClean="0">
              <a:latin typeface="Monotype Corsiva" pitchFamily="66" charset="0"/>
              <a:cs typeface="Italic" pitchFamily="2" charset="0"/>
            </a:endParaRPr>
          </a:p>
          <a:p>
            <a:r>
              <a:rPr lang="ru-RU" sz="3600" b="1" dirty="0" smtClean="0">
                <a:latin typeface="Monotype Corsiva" pitchFamily="66" charset="0"/>
                <a:cs typeface="Italic" pitchFamily="2" charset="0"/>
              </a:rPr>
              <a:t>пар расстилается; по кудрям лозняка  (ивовый куст); </a:t>
            </a:r>
          </a:p>
          <a:p>
            <a:r>
              <a:rPr lang="ru-RU" sz="3600" b="1" dirty="0" smtClean="0">
                <a:latin typeface="Monotype Corsiva" pitchFamily="66" charset="0"/>
                <a:cs typeface="Italic" pitchFamily="2" charset="0"/>
              </a:rPr>
              <a:t>дремлет чуткий камыш; свет разливается; брызнет роса серебристая; потянул ветерок; воду морщит-рябит; восток всё горит-разгорается; золотыми потоками хлынуло; утро весёлое</a:t>
            </a:r>
            <a:r>
              <a:rPr lang="ru-RU" sz="3200" dirty="0" smtClean="0">
                <a:latin typeface="Italic" pitchFamily="2" charset="0"/>
                <a:cs typeface="Italic" pitchFamily="2" charset="0"/>
              </a:rPr>
              <a:t>.</a:t>
            </a:r>
            <a:endParaRPr lang="ru-RU" sz="3200" dirty="0">
              <a:latin typeface="Italic" pitchFamily="2" charset="0"/>
              <a:cs typeface="Italic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85794"/>
            <a:ext cx="87799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Georgia" pitchFamily="18" charset="0"/>
                <a:ea typeface="MingLiU_HKSCS-ExtB" pitchFamily="18" charset="-120"/>
                <a:cs typeface="Mongolian Baiti" pitchFamily="66" charset="0"/>
              </a:rPr>
              <a:t>Эпитеты – определение, прибавляемое 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Georgia" pitchFamily="18" charset="0"/>
                <a:ea typeface="MingLiU_HKSCS-ExtB" pitchFamily="18" charset="-120"/>
                <a:cs typeface="Mongolian Baiti" pitchFamily="66" charset="0"/>
              </a:rPr>
              <a:t>                     к названию предмета 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Georgia" pitchFamily="18" charset="0"/>
                <a:ea typeface="MingLiU_HKSCS-ExtB" pitchFamily="18" charset="-120"/>
                <a:cs typeface="Mongolian Baiti" pitchFamily="66" charset="0"/>
              </a:rPr>
              <a:t>                     для большой 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Georgia" pitchFamily="18" charset="0"/>
                <a:ea typeface="MingLiU_HKSCS-ExtB" pitchFamily="18" charset="-120"/>
                <a:cs typeface="Mongolian Baiti" pitchFamily="66" charset="0"/>
              </a:rPr>
              <a:t>                     изобразительности.</a:t>
            </a:r>
            <a:endParaRPr lang="ru-RU" sz="3600" dirty="0">
              <a:solidFill>
                <a:srgbClr val="00B050"/>
              </a:solidFill>
              <a:latin typeface="Georgia" pitchFamily="18" charset="0"/>
              <a:ea typeface="MingLiU_HKSCS-ExtB" pitchFamily="18" charset="-120"/>
              <a:cs typeface="Mongolian Baiti" pitchFamily="66" charset="0"/>
            </a:endParaRPr>
          </a:p>
        </p:txBody>
      </p:sp>
      <p:pic>
        <p:nvPicPr>
          <p:cNvPr id="13314" name="Picture 2" descr="Картинка 79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7000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зеркальной воде; алый свет;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чуткий камыш;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роса серебристая; золотыми потоками; утро веселое.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Картинка 139 из 100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048000"/>
            <a:ext cx="406717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5" y="1500174"/>
            <a:ext cx="9001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Ответы: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алый</a:t>
            </a:r>
            <a:r>
              <a:rPr lang="ru-RU" sz="2800" dirty="0" smtClean="0">
                <a:solidFill>
                  <a:srgbClr val="0070C0"/>
                </a:solidFill>
              </a:rPr>
              <a:t> – багровый, багряный, пунцовый,     пурпурный, рубиновый, коралловый, кумачовый.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Пользователь\Desktop\Новая папка (4)\books-clipa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857628"/>
            <a:ext cx="3071834" cy="278608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овая папка (4)\vremyzprovojdenie-189-1-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42"/>
            <a:ext cx="1357322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50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Инверсия – обратный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                   порядок слов.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Desktop\Новая папка (4)\91c4fe609791c27bc63d720b6bd4bcae_ful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3995733" cy="4572032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logo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3533776" cy="244316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6858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</a:rPr>
              <a:t>Ответы</a:t>
            </a:r>
            <a:r>
              <a:rPr lang="ru-RU" sz="3200" b="1" dirty="0" smtClean="0">
                <a:solidFill>
                  <a:srgbClr val="0070C0"/>
                </a:solidFill>
              </a:rPr>
              <a:t>:</a:t>
            </a:r>
          </a:p>
          <a:p>
            <a:endParaRPr lang="ru-RU" sz="3200" dirty="0" smtClean="0"/>
          </a:p>
          <a:p>
            <a:r>
              <a:rPr lang="ru-RU" sz="3200" dirty="0" smtClean="0"/>
              <a:t>Дремлет чуткий камыш;</a:t>
            </a:r>
          </a:p>
          <a:p>
            <a:r>
              <a:rPr lang="ru-RU" sz="3200" dirty="0" smtClean="0"/>
              <a:t>Пронеслись утки с шумом и скрылись;</a:t>
            </a:r>
          </a:p>
          <a:p>
            <a:r>
              <a:rPr lang="ru-RU" sz="3200" dirty="0" smtClean="0"/>
              <a:t>Едет пахарь с косой.</a:t>
            </a:r>
            <a:endParaRPr lang="ru-RU" sz="3200" dirty="0"/>
          </a:p>
        </p:txBody>
      </p:sp>
      <p:pic>
        <p:nvPicPr>
          <p:cNvPr id="4" name="Picture 2" descr="C:\Users\Пользователь\Desktop\logo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29000"/>
            <a:ext cx="389096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592933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Знаки препинания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endParaRPr lang="ru-RU" sz="2400" dirty="0" smtClean="0"/>
          </a:p>
          <a:p>
            <a:r>
              <a:rPr lang="ru-RU" sz="2400" b="1" dirty="0" smtClean="0"/>
              <a:t>«,»</a:t>
            </a:r>
            <a:r>
              <a:rPr lang="ru-RU" sz="2400" dirty="0" smtClean="0"/>
              <a:t> - обозначает паузу;</a:t>
            </a:r>
          </a:p>
          <a:p>
            <a:r>
              <a:rPr lang="ru-RU" sz="2400" b="1" dirty="0" smtClean="0"/>
              <a:t>«.»</a:t>
            </a:r>
            <a:r>
              <a:rPr lang="ru-RU" sz="2400" dirty="0" smtClean="0"/>
              <a:t> – в конце предложения – завершённость или более</a:t>
            </a:r>
          </a:p>
          <a:p>
            <a:r>
              <a:rPr lang="ru-RU" sz="2400" dirty="0" smtClean="0"/>
              <a:t>глубокую паузу;</a:t>
            </a:r>
          </a:p>
          <a:p>
            <a:r>
              <a:rPr lang="ru-RU" sz="2400" b="1" dirty="0" smtClean="0"/>
              <a:t>«-»</a:t>
            </a:r>
            <a:r>
              <a:rPr lang="ru-RU" sz="2400" dirty="0" smtClean="0"/>
              <a:t> – результативность действия;</a:t>
            </a:r>
          </a:p>
          <a:p>
            <a:r>
              <a:rPr lang="ru-RU" sz="2400" b="1" dirty="0" smtClean="0"/>
              <a:t>«…»</a:t>
            </a:r>
            <a:r>
              <a:rPr lang="ru-RU" sz="2400" dirty="0" smtClean="0"/>
              <a:t> – указывает на незавершённость интонации;</a:t>
            </a:r>
          </a:p>
          <a:p>
            <a:r>
              <a:rPr lang="ru-RU" sz="2400" b="1" dirty="0" smtClean="0"/>
              <a:t>«!»</a:t>
            </a:r>
            <a:r>
              <a:rPr lang="ru-RU" sz="2400" dirty="0" smtClean="0"/>
              <a:t> – знаки передаёт мольбу.</a:t>
            </a:r>
          </a:p>
          <a:p>
            <a:endParaRPr lang="ru-RU" dirty="0" smtClean="0"/>
          </a:p>
        </p:txBody>
      </p:sp>
      <p:pic>
        <p:nvPicPr>
          <p:cNvPr id="1026" name="Picture 2" descr="C:\Users\Пользователь\Desktop\знаки-препинания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345281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857232"/>
            <a:ext cx="84296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Ответы</a:t>
            </a:r>
            <a:r>
              <a:rPr lang="ru-RU" sz="3200" dirty="0" smtClean="0"/>
              <a:t>:</a:t>
            </a:r>
          </a:p>
          <a:p>
            <a:endParaRPr lang="ru-RU" sz="3200" dirty="0" smtClean="0"/>
          </a:p>
          <a:p>
            <a:r>
              <a:rPr lang="ru-RU" sz="3200" dirty="0" smtClean="0"/>
              <a:t>небо в звёздах; верить  в свою звезду; звезда экрана;</a:t>
            </a:r>
          </a:p>
          <a:p>
            <a:r>
              <a:rPr lang="ru-RU" sz="3200" dirty="0" smtClean="0"/>
              <a:t>пятиконечная звезда; звезда на погонах; </a:t>
            </a:r>
          </a:p>
          <a:p>
            <a:r>
              <a:rPr lang="ru-RU" sz="3200" dirty="0" smtClean="0"/>
              <a:t>морская звезда.</a:t>
            </a:r>
            <a:endParaRPr lang="ru-RU" sz="3200" dirty="0"/>
          </a:p>
        </p:txBody>
      </p:sp>
      <p:pic>
        <p:nvPicPr>
          <p:cNvPr id="8196" name="Picture 4" descr="Картинка 6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429000"/>
            <a:ext cx="4371975" cy="32384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00108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Цели: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обобщение и повторение раздела                      «Лексика»;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знакомство учащихся со сферами             употребления русской лексики;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закрепление навыков правописания.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Пользователь\Desktop\Новая папка (4)\knigi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357694"/>
            <a:ext cx="3714776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Утро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857752" cy="4724400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r>
              <a:rPr lang="ru-RU" sz="1600" b="1" dirty="0" smtClean="0"/>
              <a:t>Звезды меркнут и гаснут. В огне облака.</a:t>
            </a:r>
          </a:p>
          <a:p>
            <a:r>
              <a:rPr lang="ru-RU" sz="1600" b="1" dirty="0" smtClean="0"/>
              <a:t>Белый пар по лугам расстилается.</a:t>
            </a:r>
          </a:p>
          <a:p>
            <a:r>
              <a:rPr lang="ru-RU" sz="1600" b="1" dirty="0" smtClean="0"/>
              <a:t>По зеркальной воде, по кудрям лозняка</a:t>
            </a:r>
          </a:p>
          <a:p>
            <a:r>
              <a:rPr lang="ru-RU" sz="1600" b="1" dirty="0" smtClean="0"/>
              <a:t>От зари алый свет разливается.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Дремлет чуткий камыш. Тишь, безлюдье вокруг.</a:t>
            </a:r>
          </a:p>
          <a:p>
            <a:r>
              <a:rPr lang="ru-RU" sz="1600" b="1" dirty="0" smtClean="0"/>
              <a:t>Чуть приметна тропинка росистая.</a:t>
            </a:r>
          </a:p>
          <a:p>
            <a:r>
              <a:rPr lang="ru-RU" sz="1600" b="1" dirty="0" smtClean="0"/>
              <a:t>Куст заденешь плечом – на лицо тебе вдруг</a:t>
            </a:r>
          </a:p>
          <a:p>
            <a:r>
              <a:rPr lang="ru-RU" sz="1600" b="1" dirty="0" smtClean="0"/>
              <a:t>С листьев брызнет роса серебристая.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Потянул ветерок, воду морщит–рябит.</a:t>
            </a:r>
          </a:p>
          <a:p>
            <a:r>
              <a:rPr lang="ru-RU" sz="1600" b="1" dirty="0" smtClean="0"/>
              <a:t>Пронеслись утки с шумом и </a:t>
            </a:r>
            <a:r>
              <a:rPr lang="ru-RU" sz="1600" b="1" dirty="0" err="1" smtClean="0"/>
              <a:t>скрылися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Далеко-далеко колокольчик звенит,</a:t>
            </a:r>
          </a:p>
          <a:p>
            <a:r>
              <a:rPr lang="ru-RU" sz="1600" b="1" dirty="0" smtClean="0"/>
              <a:t>Рыбаки в шалаше </a:t>
            </a:r>
            <a:r>
              <a:rPr lang="ru-RU" sz="1600" b="1" dirty="0" err="1" smtClean="0"/>
              <a:t>пробудилися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4572000" cy="472440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1600" b="1" dirty="0" smtClean="0"/>
              <a:t>Сняли сети с шестов, вёсла с к лодкам несут.</a:t>
            </a:r>
          </a:p>
          <a:p>
            <a:r>
              <a:rPr lang="ru-RU" sz="1600" b="1" dirty="0" smtClean="0"/>
              <a:t>А восток всё горит-разгорается.</a:t>
            </a:r>
          </a:p>
          <a:p>
            <a:r>
              <a:rPr lang="ru-RU" sz="1600" b="1" dirty="0" smtClean="0"/>
              <a:t>Птички солнышко ждут, птички песни поют,</a:t>
            </a:r>
          </a:p>
          <a:p>
            <a:r>
              <a:rPr lang="ru-RU" sz="1600" b="1" dirty="0" smtClean="0"/>
              <a:t>И стоит себе лес, улыбается.</a:t>
            </a:r>
          </a:p>
          <a:p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Вот и солнце встаёт, из-за пашен блестит,</a:t>
            </a:r>
          </a:p>
          <a:p>
            <a:r>
              <a:rPr lang="ru-RU" sz="1600" b="1" dirty="0" smtClean="0"/>
              <a:t>За морями ночлег свой покинуло.</a:t>
            </a:r>
          </a:p>
          <a:p>
            <a:r>
              <a:rPr lang="ru-RU" sz="1600" b="1" dirty="0" smtClean="0"/>
              <a:t>На поля, на луга, на макушки ракит</a:t>
            </a:r>
          </a:p>
          <a:p>
            <a:r>
              <a:rPr lang="ru-RU" sz="1600" b="1" dirty="0" smtClean="0"/>
              <a:t>Золотыми потоками хлынуло.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Едет пахарь с косой, едет – песню поёт.</a:t>
            </a:r>
          </a:p>
          <a:p>
            <a:r>
              <a:rPr lang="ru-RU" sz="1600" b="1" dirty="0" smtClean="0"/>
              <a:t>По плечу молодцу всё тяжёлое…</a:t>
            </a:r>
          </a:p>
          <a:p>
            <a:r>
              <a:rPr lang="ru-RU" sz="1600" b="1" dirty="0" smtClean="0"/>
              <a:t>Не боли ты, душа! Отдохни от забот!</a:t>
            </a:r>
          </a:p>
          <a:p>
            <a:r>
              <a:rPr lang="ru-RU" sz="1600" b="1" dirty="0" smtClean="0"/>
              <a:t>Здравствуй, солнце да утро весёлое!</a:t>
            </a:r>
          </a:p>
          <a:p>
            <a:pPr algn="r">
              <a:buNone/>
            </a:pPr>
            <a:r>
              <a:rPr lang="ru-RU" sz="1600" b="1" dirty="0" smtClean="0"/>
              <a:t>И.С. Никитин</a:t>
            </a:r>
            <a:endParaRPr lang="ru-RU" sz="1600" b="1" dirty="0"/>
          </a:p>
        </p:txBody>
      </p:sp>
      <p:pic>
        <p:nvPicPr>
          <p:cNvPr id="3074" name="Picture 2" descr="Картинка 358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1571636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90011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Сгруппируйте парами антонимы.</a:t>
            </a:r>
          </a:p>
          <a:p>
            <a:endParaRPr lang="ru-RU" sz="2800" dirty="0" smtClean="0"/>
          </a:p>
          <a:p>
            <a:r>
              <a:rPr lang="ru-RU" sz="2800" dirty="0" smtClean="0"/>
              <a:t>1.Явный.2.Активный.3.Ничтожный.4.Вечность.</a:t>
            </a:r>
          </a:p>
          <a:p>
            <a:r>
              <a:rPr lang="ru-RU" sz="2800" dirty="0" smtClean="0"/>
              <a:t>5.Вперед.6.Всегда.7.Высоко. 8.Завышать. 9.Круто. 10.Твёрдый. 11.Нужда. 12.Подлинный. 13.Мгновнеие. 14.Пассивно. 15.Скрытый. 16.Великий. 17.Назад. 18.Занижать. 20.Полого. 21.Мягкий. 22.Достаток. 23.Поддельный.</a:t>
            </a:r>
          </a:p>
          <a:p>
            <a:r>
              <a:rPr lang="ru-RU" sz="2800" dirty="0" smtClean="0"/>
              <a:t>24.Низко.</a:t>
            </a:r>
            <a:endParaRPr lang="ru-RU" sz="28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500042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Ответы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428736"/>
            <a:ext cx="75039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1-15; 2-14; 3-16; 4-13; 5-17; </a:t>
            </a:r>
          </a:p>
          <a:p>
            <a:pPr algn="ctr"/>
            <a:r>
              <a:rPr lang="ru-RU" sz="3600" dirty="0" smtClean="0"/>
              <a:t>6-18; 7-24; 8-19; 9-20; 10-21;</a:t>
            </a:r>
          </a:p>
          <a:p>
            <a:pPr algn="ctr"/>
            <a:r>
              <a:rPr lang="ru-RU" sz="3600" dirty="0" smtClean="0"/>
              <a:t>11-22; 12-23</a:t>
            </a:r>
            <a:r>
              <a:rPr lang="ru-RU" sz="3200" dirty="0" smtClean="0"/>
              <a:t>.</a:t>
            </a:r>
          </a:p>
        </p:txBody>
      </p:sp>
      <p:pic>
        <p:nvPicPr>
          <p:cNvPr id="3075" name="Picture 3" descr="C:\Users\Пользователь\Desktop\Новая папка (4)\lecsika_i_f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143248"/>
            <a:ext cx="657229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352812" cy="2432049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18306_91iaX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28604"/>
            <a:ext cx="4505325" cy="3808426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post-465581-124219588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71942"/>
            <a:ext cx="3386165" cy="2309823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18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000372"/>
            <a:ext cx="4124325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52" y="71414"/>
            <a:ext cx="9036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С помощью комбинации «буква-цифра» укажите те крылатые слова,</a:t>
            </a:r>
          </a:p>
          <a:p>
            <a:pPr algn="ctr"/>
            <a:r>
              <a:rPr lang="ru-RU" sz="2000" dirty="0" smtClean="0"/>
              <a:t> значение которых поясняется.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406" y="857232"/>
            <a:ext cx="4499950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А) То, что порождает ссору.</a:t>
            </a:r>
          </a:p>
          <a:p>
            <a:r>
              <a:rPr lang="ru-RU" sz="1600" dirty="0" smtClean="0"/>
              <a:t>Б) Непонятное, загадочное существо, </a:t>
            </a:r>
          </a:p>
          <a:p>
            <a:r>
              <a:rPr lang="ru-RU" sz="1600" dirty="0" smtClean="0"/>
              <a:t>    странный человек.</a:t>
            </a:r>
          </a:p>
          <a:p>
            <a:r>
              <a:rPr lang="ru-RU" sz="1600" dirty="0" smtClean="0"/>
              <a:t>В) Мерка, под которую насильственно</a:t>
            </a:r>
          </a:p>
          <a:p>
            <a:r>
              <a:rPr lang="ru-RU" sz="1600" dirty="0" smtClean="0"/>
              <a:t>    подгоняется что-нибудь.</a:t>
            </a:r>
          </a:p>
          <a:p>
            <a:r>
              <a:rPr lang="ru-RU" sz="1600" dirty="0" smtClean="0"/>
              <a:t>Г) Мир поэзии, поэтов.</a:t>
            </a:r>
          </a:p>
          <a:p>
            <a:r>
              <a:rPr lang="ru-RU" sz="1600" dirty="0" smtClean="0"/>
              <a:t>Д) Самовлюблённый человек.</a:t>
            </a:r>
          </a:p>
          <a:p>
            <a:r>
              <a:rPr lang="ru-RU" sz="1600" dirty="0" smtClean="0"/>
              <a:t>Е) Злой, свирепый надсмотрщик, страж.</a:t>
            </a:r>
          </a:p>
          <a:p>
            <a:r>
              <a:rPr lang="ru-RU" sz="1600" dirty="0" smtClean="0"/>
              <a:t>Ж) Бесследно исчезнуть из памяти людей.</a:t>
            </a:r>
          </a:p>
          <a:p>
            <a:r>
              <a:rPr lang="ru-RU" sz="1600" dirty="0" smtClean="0"/>
              <a:t>З) Неугасимое стремление к достижению</a:t>
            </a:r>
          </a:p>
          <a:p>
            <a:r>
              <a:rPr lang="ru-RU" sz="1600" dirty="0" smtClean="0"/>
              <a:t>    высоких целей в науке, искусстве,</a:t>
            </a:r>
          </a:p>
          <a:p>
            <a:r>
              <a:rPr lang="ru-RU" sz="1600" dirty="0" smtClean="0"/>
              <a:t>    общественной работе.</a:t>
            </a:r>
          </a:p>
          <a:p>
            <a:r>
              <a:rPr lang="ru-RU" sz="1600" dirty="0" smtClean="0"/>
              <a:t>И) О запутанном стечении обстоятельств.</a:t>
            </a:r>
          </a:p>
          <a:p>
            <a:r>
              <a:rPr lang="ru-RU" sz="1600" dirty="0" smtClean="0"/>
              <a:t>К) Правосудие.</a:t>
            </a:r>
          </a:p>
          <a:p>
            <a:r>
              <a:rPr lang="ru-RU" sz="1600" dirty="0" smtClean="0"/>
              <a:t>Л) Неосуществимая, несбыточная и </a:t>
            </a:r>
          </a:p>
          <a:p>
            <a:r>
              <a:rPr lang="ru-RU" sz="1600" dirty="0" smtClean="0"/>
              <a:t>    странная мечта.</a:t>
            </a:r>
          </a:p>
          <a:p>
            <a:r>
              <a:rPr lang="ru-RU" sz="1600" dirty="0" smtClean="0"/>
              <a:t>М) Дар врагу с целью его погубить.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857232"/>
            <a:ext cx="3525324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1400" dirty="0" smtClean="0"/>
              <a:t>1</a:t>
            </a:r>
            <a:r>
              <a:rPr lang="ru-RU" sz="1600" dirty="0" smtClean="0"/>
              <a:t>.   Ахиллесова пята.</a:t>
            </a:r>
          </a:p>
          <a:p>
            <a:pPr marL="342900" indent="-342900">
              <a:buAutoNum type="arabicPeriod" startAt="2"/>
            </a:pPr>
            <a:r>
              <a:rPr lang="ru-RU" sz="1600" dirty="0" err="1" smtClean="0"/>
              <a:t>Геростратова</a:t>
            </a:r>
            <a:r>
              <a:rPr lang="ru-RU" sz="1600" dirty="0" smtClean="0"/>
              <a:t> слава.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Дамоклов меч.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Кануть в Лету.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Муки Тантала.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Одиссея.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Пегас.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Прокрустово ложе.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Сфинкс.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Фемида.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Фортуна.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Цербер.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Бочка Данаид.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Гордиев узел.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Елисейские поля.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Между Сциллой и Харибдой.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Немезида.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Парнас.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Пиррова победа.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Прометеев огонь.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Троянский конь.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Нарцисс.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Химера.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Яблоко раздора.</a:t>
            </a:r>
          </a:p>
          <a:p>
            <a:pPr marL="342900" indent="-342900">
              <a:buAutoNum type="arabicPeriod" startAt="2"/>
            </a:pPr>
            <a:endParaRPr lang="ru-RU" sz="1400" dirty="0" smtClean="0"/>
          </a:p>
          <a:p>
            <a:pPr marL="342900" indent="-342900">
              <a:buAutoNum type="arabicPeriod" startAt="2"/>
            </a:pPr>
            <a:endParaRPr lang="ru-RU" sz="1400" dirty="0"/>
          </a:p>
        </p:txBody>
      </p:sp>
      <p:pic>
        <p:nvPicPr>
          <p:cNvPr id="4098" name="Picture 2" descr="C:\Users\Пользователь\Desktop\Новая папка (4)\vremyzprovojdenie-189-1-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714356"/>
            <a:ext cx="1000132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571480"/>
            <a:ext cx="2015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Ответы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500174"/>
            <a:ext cx="73148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А-24; Б-9; В-8; Г-18; Д-22;</a:t>
            </a:r>
          </a:p>
          <a:p>
            <a:pPr algn="ctr"/>
            <a:r>
              <a:rPr lang="ru-RU" sz="4000" dirty="0" smtClean="0"/>
              <a:t> Ж-4; З-20; И-14; К-10;</a:t>
            </a:r>
          </a:p>
          <a:p>
            <a:pPr algn="ctr"/>
            <a:r>
              <a:rPr lang="ru-RU" sz="4000" dirty="0" smtClean="0"/>
              <a:t> Л-23; М-21.</a:t>
            </a:r>
            <a:endParaRPr lang="ru-RU" sz="4000" dirty="0"/>
          </a:p>
        </p:txBody>
      </p:sp>
      <p:pic>
        <p:nvPicPr>
          <p:cNvPr id="5122" name="Picture 2" descr="C:\Users\Пользователь\Desktop\Новая папка (4)\p87_900841174407423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357562"/>
            <a:ext cx="5734050" cy="270986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000240"/>
            <a:ext cx="6333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Franklin Gothic Heavy" pitchFamily="34" charset="0"/>
              </a:rPr>
              <a:t>Спасибо за внимание!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32471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Эпиграф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«Тысячелетиями накапливаются</a:t>
            </a:r>
          </a:p>
          <a:p>
            <a:r>
              <a:rPr lang="ru-RU" sz="3600" dirty="0" smtClean="0"/>
              <a:t> и вечно живут в слове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несметные сокровища человеческой</a:t>
            </a:r>
          </a:p>
          <a:p>
            <a:r>
              <a:rPr lang="ru-RU" sz="3600" dirty="0" smtClean="0"/>
              <a:t> мысли и опыта»</a:t>
            </a:r>
          </a:p>
          <a:p>
            <a:pPr algn="r"/>
            <a:r>
              <a:rPr lang="ru-RU" sz="3600" dirty="0" smtClean="0"/>
              <a:t>(М. А. Шолохов)</a:t>
            </a:r>
            <a:endParaRPr lang="ru-RU" sz="3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79715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Лексика – это словарный состав языка,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                какого-нибудь его стиля,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                сферы, а также чьих- </a:t>
            </a:r>
            <a:r>
              <a:rPr lang="ru-RU" sz="3600" dirty="0" err="1" smtClean="0">
                <a:solidFill>
                  <a:srgbClr val="FFFF00"/>
                </a:solidFill>
              </a:rPr>
              <a:t>нибудь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                произведений , отдельного</a:t>
            </a:r>
          </a:p>
          <a:p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               произведения.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Пользователь\Desktop\Новая папка (4)\p87_900841174407423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857620" cy="270986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овая папка (4)\img1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429684" cy="300039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Новая папка (4)\books-clipar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3714744" cy="2571768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Новая папка (4)\vremyzprovojdenie-189-1-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1143008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Новая папка (4)\0_4c601_c21907d1_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Новая папка (4)\0_4c602_ce272b51_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Новая папка (4)\0_4c604_82e63a04_XX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Новая папка (4)\0_4c60e_f12f534f_XX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398</TotalTime>
  <Words>949</Words>
  <Application>Microsoft Office PowerPoint</Application>
  <PresentationFormat>Экран (4:3)</PresentationFormat>
  <Paragraphs>182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1_Метро</vt:lpstr>
      <vt:lpstr>Трек</vt:lpstr>
      <vt:lpstr>Аспект</vt:lpstr>
      <vt:lpstr>Изящная</vt:lpstr>
      <vt:lpstr>Открытая</vt:lpstr>
      <vt:lpstr>1_Аспект</vt:lpstr>
      <vt:lpstr>Открытый урок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Утро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Утро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 урок- повторение по русскому языку</dc:title>
  <dc:creator>Пользователь</dc:creator>
  <cp:lastModifiedBy>Пользователь</cp:lastModifiedBy>
  <cp:revision>44</cp:revision>
  <dcterms:created xsi:type="dcterms:W3CDTF">2011-04-14T09:58:11Z</dcterms:created>
  <dcterms:modified xsi:type="dcterms:W3CDTF">2011-05-13T06:13:32Z</dcterms:modified>
</cp:coreProperties>
</file>