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91" r:id="rId17"/>
    <p:sldId id="277" r:id="rId18"/>
    <p:sldId id="278" r:id="rId19"/>
    <p:sldId id="292" r:id="rId20"/>
    <p:sldId id="279" r:id="rId21"/>
    <p:sldId id="280" r:id="rId22"/>
    <p:sldId id="281" r:id="rId23"/>
    <p:sldId id="282" r:id="rId24"/>
    <p:sldId id="283" r:id="rId25"/>
    <p:sldId id="294" r:id="rId26"/>
    <p:sldId id="293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мпьютер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8080"/>
    <a:srgbClr val="800000"/>
    <a:srgbClr val="660033"/>
    <a:srgbClr val="33669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70" d="100"/>
          <a:sy n="70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DA2A-CB22-4ADA-98D5-402F711383A6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C6CE7-D56D-4952-BC71-48AB8BE8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8728" y="500042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КАЧЕСТВО ВОДЫ и ЗДОРОВЬЕ ЧЕЛОВЕКА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Работа учащихся 11 класса: </a:t>
            </a:r>
          </a:p>
          <a:p>
            <a:pPr algn="ctr"/>
            <a:r>
              <a:rPr lang="ru-RU" sz="3200" b="1" dirty="0" err="1" smtClean="0"/>
              <a:t>Дьконовой</a:t>
            </a:r>
            <a:r>
              <a:rPr lang="ru-RU" sz="3200" b="1" dirty="0" smtClean="0"/>
              <a:t> Валентины и Фёдорова Николая</a:t>
            </a:r>
          </a:p>
          <a:p>
            <a:pPr algn="ctr"/>
            <a:r>
              <a:rPr lang="ru-RU" sz="3200" b="1" dirty="0" smtClean="0"/>
              <a:t>МБОУ «</a:t>
            </a:r>
            <a:r>
              <a:rPr lang="ru-RU" sz="3200" b="1" dirty="0" err="1" smtClean="0"/>
              <a:t>Зеленгинская</a:t>
            </a:r>
            <a:r>
              <a:rPr lang="ru-RU" sz="3200" b="1" dirty="0" smtClean="0"/>
              <a:t> СОШ»</a:t>
            </a:r>
          </a:p>
          <a:p>
            <a:pPr algn="ctr"/>
            <a:r>
              <a:rPr lang="ru-RU" sz="3200" b="1" dirty="0" err="1" smtClean="0"/>
              <a:t>с.Зеленга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2013г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571478"/>
          <a:ext cx="8286806" cy="4696610"/>
        </p:xfrm>
        <a:graphic>
          <a:graphicData uri="http://schemas.openxmlformats.org/drawingml/2006/table">
            <a:tbl>
              <a:tblPr/>
              <a:tblGrid>
                <a:gridCol w="2331696"/>
                <a:gridCol w="1028661"/>
                <a:gridCol w="1027718"/>
                <a:gridCol w="898336"/>
                <a:gridCol w="1163701"/>
                <a:gridCol w="1034319"/>
                <a:gridCol w="802375"/>
              </a:tblGrid>
              <a:tr h="116461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ru-RU" sz="1200" b="1" dirty="0" smtClean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latin typeface="Arial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административных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территорий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Доля проб воды из водопроводной сети, не отвечающей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гигиеническим нормативам (%)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по санитарно-химическим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показателям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по микробиологическим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показателям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2009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2009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 err="1">
                          <a:latin typeface="Arial"/>
                          <a:ea typeface="Calibri"/>
                          <a:cs typeface="Times New Roman"/>
                        </a:rPr>
                        <a:t>Ахтубинский</a:t>
                      </a: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8,3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8,3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5,09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4,4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0,6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Володарский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4,7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20,4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9,4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31,2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10,4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 err="1">
                          <a:latin typeface="Arial"/>
                          <a:ea typeface="Calibri"/>
                          <a:cs typeface="Times New Roman"/>
                        </a:rPr>
                        <a:t>Енотаевский</a:t>
                      </a: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9,5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>
                          <a:latin typeface="Arial"/>
                          <a:ea typeface="Calibri"/>
                          <a:cs typeface="Times New Roman"/>
                        </a:rPr>
                        <a:t>3,7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40"/>
                        </a:spcAft>
                      </a:pPr>
                      <a:r>
                        <a:rPr lang="ru-RU" sz="1800" b="1" dirty="0">
                          <a:latin typeface="Arial"/>
                          <a:ea typeface="Calibri"/>
                          <a:cs typeface="Times New Roman"/>
                        </a:rPr>
                        <a:t>7,7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4296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Мероприятия по улучшению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качества питьевой воды и водоснабжения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населения Астраханской области.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Володарском районе Астраханской области в 2010 году согласно инвестиционному соглашению между администраций МО «Володарский район», ООО «</a:t>
            </a:r>
            <a:r>
              <a:rPr lang="ru-RU" b="1" dirty="0" err="1" smtClean="0"/>
              <a:t>Нефтегазпоиск</a:t>
            </a:r>
            <a:r>
              <a:rPr lang="ru-RU" b="1" dirty="0" smtClean="0"/>
              <a:t>» и ООО «Володарская </a:t>
            </a:r>
            <a:r>
              <a:rPr lang="ru-RU" b="1" dirty="0" err="1" smtClean="0"/>
              <a:t>вододобывающая</a:t>
            </a:r>
            <a:r>
              <a:rPr lang="ru-RU" b="1" dirty="0" smtClean="0"/>
              <a:t> компания»  закончено строительство 2-х водопроводов из подземных </a:t>
            </a:r>
            <a:r>
              <a:rPr lang="ru-RU" b="1" dirty="0" err="1" smtClean="0"/>
              <a:t>водоисточников</a:t>
            </a:r>
            <a:r>
              <a:rPr lang="ru-RU" b="1" dirty="0" smtClean="0"/>
              <a:t> в селах Яблонька и </a:t>
            </a:r>
            <a:r>
              <a:rPr lang="ru-RU" b="1" dirty="0" err="1" smtClean="0"/>
              <a:t>Ахтерек</a:t>
            </a:r>
            <a:r>
              <a:rPr lang="ru-RU" b="1" dirty="0" smtClean="0"/>
              <a:t> ,с численностью населения 792 человека.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8365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Ведутся строительные работы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водопроводов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подземных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водоисточников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селах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Тулугановка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Лебяжье.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строительство водопроводов направлено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более 40 млн.руб.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2011 году закончено строительство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разводящих сетей водопровода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с.Калинино и п.Володарский, построена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водонапорная башня в с.Тишково.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0" y="428604"/>
          <a:ext cx="8572528" cy="4888806"/>
        </p:xfrm>
        <a:graphic>
          <a:graphicData uri="http://schemas.openxmlformats.org/presentationml/2006/ole">
            <p:oleObj spid="_x0000_s29697" name="Документ" r:id="rId3" imgW="5945427" imgH="34062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78394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Вода снимает стресс.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Вода устраняет такие симптомы стресса,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как головная боль, напряжение мышц,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ухудшение мышления,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сердцебиение, упадок сил.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Вода контролирует температуру тела.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Вода дает некоторое чувство насыщения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и позволяет есть меньше.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Через воду может передаваться инфекционная желтуха, туляремия, водная лихорадка, бруцеллез, полиомиелит.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714356"/>
          <a:ext cx="8429683" cy="5940977"/>
        </p:xfrm>
        <a:graphic>
          <a:graphicData uri="http://schemas.openxmlformats.org/drawingml/2006/table">
            <a:tbl>
              <a:tblPr/>
              <a:tblGrid>
                <a:gridCol w="3377179"/>
                <a:gridCol w="2675188"/>
                <a:gridCol w="1188658"/>
                <a:gridCol w="1188658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Болезнь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Возбуждающий  фактор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Данные по Зеленгинской больнице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2011г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2012г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Анемия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Мышьяк, фтор, бром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Бронхиальная астма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Фтор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latin typeface="Arial"/>
                          <a:ea typeface="Calibri"/>
                          <a:cs typeface="Times New Roman"/>
                        </a:rPr>
                        <a:t>Пишеварительный</a:t>
                      </a: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  тракт: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А) повреждения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Мышьяк, бор, хлороформ, фенол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Б) боли  в желудке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Ртуть, пестициды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                  В)  расстройства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Цинк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ОРВИ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Бор, цинк, фтор, медь, свинец,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ртуть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682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/>
                          <a:ea typeface="Calibri"/>
                          <a:cs typeface="Times New Roman"/>
                        </a:rPr>
                        <a:t>660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6" marR="5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0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Заболевания, возникающие  при  токсическом  воздействии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химических  элементов, находящиеся  в питьевой  воде.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6944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Исследование  питьевой воды.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исследовать состав и   качество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питьевой воды физическими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химическими методами.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Фильтрование  воды и снега.</a:t>
            </a:r>
            <a:endParaRPr lang="ru-RU" dirty="0"/>
          </a:p>
        </p:txBody>
      </p:sp>
      <p:pic>
        <p:nvPicPr>
          <p:cNvPr id="5" name="Содержимое 4" descr="P10104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10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Основополагающий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Состояние воды в Астраханской области, в Володарском районе, в </a:t>
            </a:r>
            <a:r>
              <a:rPr lang="ru-RU" dirty="0" err="1" smtClean="0"/>
              <a:t>с.Зеленга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Проблемный вопрос:</a:t>
            </a:r>
          </a:p>
          <a:p>
            <a:r>
              <a:rPr lang="ru-RU" dirty="0" smtClean="0"/>
              <a:t>Есть ли в воде что – то, что может причинить вред здоровью человека?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9" y="857231"/>
          <a:ext cx="7715304" cy="4357718"/>
        </p:xfrm>
        <a:graphic>
          <a:graphicData uri="http://schemas.openxmlformats.org/drawingml/2006/table">
            <a:tbl>
              <a:tblPr/>
              <a:tblGrid>
                <a:gridCol w="2473851"/>
                <a:gridCol w="2779658"/>
                <a:gridCol w="2461795"/>
              </a:tblGrid>
              <a:tr h="622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  сверху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    сбоку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№1.Не  отмечен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 отмечен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Пригодна для питья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2.Не  отмечен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Желтоватый, слабый  очень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Пригодна для питья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№3.Очень слабый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Желтоватый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Пригодна для питья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6514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Цвет   воды.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Таблица № 1.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5" y="928671"/>
          <a:ext cx="8001056" cy="4143402"/>
        </p:xfrm>
        <a:graphic>
          <a:graphicData uri="http://schemas.openxmlformats.org/drawingml/2006/table">
            <a:tbl>
              <a:tblPr/>
              <a:tblGrid>
                <a:gridCol w="2584851"/>
                <a:gridCol w="2796017"/>
                <a:gridCol w="2620188"/>
              </a:tblGrid>
              <a:tr h="1183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Вода по  видимости  текста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Прозрачность  в  см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/>
                          <a:ea typeface="Calibri"/>
                          <a:cs typeface="Times New Roman"/>
                        </a:rPr>
                        <a:t>Вывод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/>
                          <a:ea typeface="Calibri"/>
                          <a:cs typeface="Times New Roman"/>
                        </a:rPr>
                        <a:t>№1.Прозрачная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1 – 1,5  см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Ограниченное потребление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/>
                          <a:ea typeface="Calibri"/>
                          <a:cs typeface="Times New Roman"/>
                        </a:rPr>
                        <a:t>№2.Слегка  замутненная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/>
                          <a:ea typeface="Calibri"/>
                          <a:cs typeface="Times New Roman"/>
                        </a:rPr>
                        <a:t>2 – 3  см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Ограниченное потребление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/>
                          <a:ea typeface="Calibri"/>
                          <a:cs typeface="Times New Roman"/>
                        </a:rPr>
                        <a:t>№3. Мутная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Arial"/>
                          <a:ea typeface="Calibri"/>
                          <a:cs typeface="Times New Roman"/>
                        </a:rPr>
                        <a:t>Более  3   см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Пить  можно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61134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Прозрачность  воды.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Таблица №2.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428606"/>
          <a:ext cx="7715304" cy="5317583"/>
        </p:xfrm>
        <a:graphic>
          <a:graphicData uri="http://schemas.openxmlformats.org/drawingml/2006/table">
            <a:tbl>
              <a:tblPr/>
              <a:tblGrid>
                <a:gridCol w="1397880"/>
                <a:gridCol w="2335332"/>
                <a:gridCol w="1742165"/>
                <a:gridCol w="715532"/>
                <a:gridCol w="1524395"/>
              </a:tblGrid>
              <a:tr h="51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Характер запаха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Род  запаха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Интенсивность запаха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Вывод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Ароматический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Огуречный, цветочный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№1. Отсутствие запаха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Пригодна для питья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Болотный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Илистый, тинистый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летом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№2.Запах очень слабый, неопределенный.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Пригодна для питья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Гнилостный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Запах сточной воды ( канализации)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№3.Запах  слабый, неопределенный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Пригодна для питья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Древесный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Мокрой щепы, древесной коры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Землистый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Прелый, запах  вспаханной  земли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Плесневый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Затхлый, застойный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Рыбный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Рыбы, рабьего жира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Сероводородный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Тухлых  яиц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Травянистый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Скошенной травы, сена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летом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Неопределенный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Специфический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1200" b="1" i="1" u="sng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Запах   воды.</a:t>
            </a: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1200" b="1" i="1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№ 3.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85860"/>
          <a:ext cx="9143999" cy="4468578"/>
        </p:xfrm>
        <a:graphic>
          <a:graphicData uri="http://schemas.openxmlformats.org/drawingml/2006/table">
            <a:tbl>
              <a:tblPr/>
              <a:tblGrid>
                <a:gridCol w="2743200"/>
                <a:gridCol w="1750907"/>
                <a:gridCol w="2446019"/>
                <a:gridCol w="2203873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Цвет индикаторной бумажки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Значение  </a:t>
                      </a:r>
                      <a:r>
                        <a:rPr lang="ru-RU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рН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Среда воды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Вывод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Розово - оранжевая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Кислая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пригодна для питья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Светло - желтая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Слабо-кислая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Пригодна для питья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Желтая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Нейтральная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Пригодна для питья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Зеленовато - </a:t>
                      </a:r>
                      <a:r>
                        <a:rPr lang="ru-RU" sz="2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голубая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Слабо - щелочная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Пригодна для питья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Синяя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Щелочная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пригодна для питья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Среда  растворов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кислая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нейтральная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щелочная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меньше   7)                    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около 7)                       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больше  7 )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Определение    среды   воды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водородного показателя    </a:t>
            </a: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№ 4.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71546"/>
          <a:ext cx="8501121" cy="4500594"/>
        </p:xfrm>
        <a:graphic>
          <a:graphicData uri="http://schemas.openxmlformats.org/drawingml/2006/table">
            <a:tbl>
              <a:tblPr/>
              <a:tblGrid>
                <a:gridCol w="4017054"/>
                <a:gridCol w="4484067"/>
              </a:tblGrid>
              <a:tr h="225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Цвет  фенолфталеина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изменился (бледно-малиновый)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Мыло образует мутную смесь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с  белыми  хлопьями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u="sng">
                          <a:latin typeface="+mn-lt"/>
                          <a:ea typeface="Calibri"/>
                          <a:cs typeface="Times New Roman"/>
                        </a:rPr>
                        <a:t>Вывод:</a:t>
                      </a:r>
                      <a:r>
                        <a:rPr lang="ru-RU" sz="2800" b="1">
                          <a:latin typeface="+mn-lt"/>
                          <a:ea typeface="Calibri"/>
                          <a:cs typeface="Times New Roman"/>
                        </a:rPr>
                        <a:t>  есть временная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+mn-lt"/>
                          <a:ea typeface="Calibri"/>
                          <a:cs typeface="Times New Roman"/>
                        </a:rPr>
                        <a:t>жесткость  воды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u="sng" dirty="0">
                          <a:latin typeface="+mn-lt"/>
                          <a:ea typeface="Calibri"/>
                          <a:cs typeface="Times New Roman"/>
                        </a:rPr>
                        <a:t>Вывод:</a:t>
                      </a: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  есть  постоянная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жесткость  воды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836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Определение  жёсткости  воды.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Таблица №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работы.</a:t>
            </a:r>
            <a:endParaRPr lang="ru-RU" dirty="0"/>
          </a:p>
        </p:txBody>
      </p:sp>
      <p:pic>
        <p:nvPicPr>
          <p:cNvPr id="5" name="Содержимое 4" descr="P10104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105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2952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r>
              <a:rPr lang="en-US" dirty="0" smtClean="0"/>
              <a:t>PH </a:t>
            </a:r>
            <a:r>
              <a:rPr lang="ru-RU" dirty="0" smtClean="0"/>
              <a:t>раствора.</a:t>
            </a:r>
            <a:endParaRPr lang="ru-RU" dirty="0"/>
          </a:p>
        </p:txBody>
      </p:sp>
      <p:pic>
        <p:nvPicPr>
          <p:cNvPr id="5" name="Содержимое 4" descr="P10105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10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u="sng" dirty="0" smtClean="0"/>
              <a:t>Выводы    по  результатам   анализа   питьевой    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/>
            <a:r>
              <a:rPr lang="ru-RU" sz="2400" b="1" dirty="0" smtClean="0"/>
              <a:t>. Вода из водопровода пригодна к употреблению  только в кипяченном виде, так как качается напрямую из реки </a:t>
            </a:r>
            <a:r>
              <a:rPr lang="ru-RU" sz="2400" b="1" dirty="0" err="1" smtClean="0"/>
              <a:t>Бушма,по</a:t>
            </a:r>
            <a:r>
              <a:rPr lang="ru-RU" sz="2400" b="1" dirty="0" smtClean="0"/>
              <a:t> большинству  показателей  не  соответствует  </a:t>
            </a:r>
            <a:r>
              <a:rPr lang="ru-RU" sz="2400" b="1" dirty="0" err="1" smtClean="0"/>
              <a:t>ГОСТам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  4. Воду из реки  </a:t>
            </a:r>
            <a:r>
              <a:rPr lang="ru-RU" sz="2400" b="1" dirty="0" err="1" smtClean="0"/>
              <a:t>Бушма</a:t>
            </a:r>
            <a:r>
              <a:rPr lang="ru-RU" sz="2400" b="1" dirty="0" smtClean="0"/>
              <a:t>, рукава Сахарная  лучше использовать  в технических и  бытовых целях,  так как она не  соответствует  по цвету, прозрачности, мутности, жесткости. Вода не подвергается санитарной очистке, в ней все сточные воды.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3688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Помните!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90%  болезней - человек  пьёт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из  стакана  с водой!?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можно  сказать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не всякая    водица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питья годится!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 smtClean="0"/>
              <a:t>Работая  над  очень  злободневной  темой   нашего  исследовательского  проекта,         </a:t>
            </a:r>
          </a:p>
          <a:p>
            <a:r>
              <a:rPr lang="ru-RU" sz="1400" b="1" dirty="0" smtClean="0"/>
              <a:t>            мы     развили    следующие   свои  компетенции, которые  нам  пригодятся</a:t>
            </a:r>
          </a:p>
          <a:p>
            <a:r>
              <a:rPr lang="ru-RU" sz="1400" b="1" dirty="0" smtClean="0"/>
              <a:t>            в </a:t>
            </a:r>
            <a:r>
              <a:rPr lang="ru-RU" sz="1400" b="1" dirty="0" err="1" smtClean="0"/>
              <a:t>дальнейщей</a:t>
            </a:r>
            <a:r>
              <a:rPr lang="ru-RU" sz="1400" b="1" dirty="0" smtClean="0"/>
              <a:t>  жизни:     </a:t>
            </a:r>
          </a:p>
          <a:p>
            <a:pPr lvl="0"/>
            <a:r>
              <a:rPr lang="ru-RU" sz="1400" b="1" i="1" dirty="0" smtClean="0"/>
              <a:t>информационную;</a:t>
            </a:r>
            <a:endParaRPr lang="ru-RU" sz="1400" dirty="0" smtClean="0"/>
          </a:p>
          <a:p>
            <a:pPr lvl="0"/>
            <a:r>
              <a:rPr lang="ru-RU" sz="1400" b="1" i="1" dirty="0" err="1" smtClean="0"/>
              <a:t>ценностно</a:t>
            </a:r>
            <a:r>
              <a:rPr lang="ru-RU" sz="1400" b="1" i="1" dirty="0" smtClean="0"/>
              <a:t> – смысловую;</a:t>
            </a:r>
            <a:endParaRPr lang="ru-RU" sz="1400" dirty="0" smtClean="0"/>
          </a:p>
          <a:p>
            <a:pPr lvl="0"/>
            <a:r>
              <a:rPr lang="ru-RU" sz="1400" b="1" i="1" dirty="0" err="1" smtClean="0"/>
              <a:t>учебно</a:t>
            </a:r>
            <a:r>
              <a:rPr lang="ru-RU" sz="1400" b="1" i="1" dirty="0" smtClean="0"/>
              <a:t>  -познавательную;</a:t>
            </a:r>
            <a:endParaRPr lang="ru-RU" sz="1400" dirty="0" smtClean="0"/>
          </a:p>
          <a:p>
            <a:pPr lvl="0"/>
            <a:r>
              <a:rPr lang="ru-RU" sz="1400" b="1" i="1" dirty="0" smtClean="0"/>
              <a:t>аналитическую;</a:t>
            </a:r>
            <a:endParaRPr lang="ru-RU" sz="1400" dirty="0" smtClean="0"/>
          </a:p>
          <a:p>
            <a:pPr lvl="0"/>
            <a:r>
              <a:rPr lang="ru-RU" sz="1400" b="1" i="1" dirty="0" err="1" smtClean="0"/>
              <a:t>гражданско</a:t>
            </a:r>
            <a:r>
              <a:rPr lang="ru-RU" sz="1400" b="1" i="1" dirty="0" smtClean="0"/>
              <a:t> – правовую;</a:t>
            </a:r>
            <a:endParaRPr lang="ru-RU" sz="1400" dirty="0" smtClean="0"/>
          </a:p>
          <a:p>
            <a:pPr lvl="0"/>
            <a:r>
              <a:rPr lang="ru-RU" sz="1400" b="1" i="1" dirty="0" smtClean="0"/>
              <a:t>социально – поведенческую;</a:t>
            </a:r>
            <a:endParaRPr lang="ru-RU" sz="1400" dirty="0" smtClean="0"/>
          </a:p>
          <a:p>
            <a:pPr lvl="0"/>
            <a:r>
              <a:rPr lang="ru-RU" sz="1400" b="1" i="1" dirty="0" smtClean="0"/>
              <a:t>общекультурную;</a:t>
            </a:r>
            <a:endParaRPr lang="ru-RU" sz="1400" dirty="0" smtClean="0"/>
          </a:p>
          <a:p>
            <a:pPr lvl="0"/>
            <a:r>
              <a:rPr lang="ru-RU" sz="1400" b="1" i="1" dirty="0" smtClean="0"/>
              <a:t>социально – трудовую;</a:t>
            </a:r>
            <a:endParaRPr lang="ru-RU" sz="1400" dirty="0" smtClean="0"/>
          </a:p>
          <a:p>
            <a:pPr lvl="0"/>
            <a:r>
              <a:rPr lang="ru-RU" sz="1400" b="1" i="1" dirty="0" smtClean="0"/>
              <a:t>личного  самосовершенствования;</a:t>
            </a:r>
            <a:endParaRPr lang="ru-RU" sz="1400" dirty="0" smtClean="0"/>
          </a:p>
          <a:p>
            <a:pPr lvl="0"/>
            <a:r>
              <a:rPr lang="ru-RU" sz="1400" b="1" i="1" dirty="0" smtClean="0"/>
              <a:t>рефлексивно – оценочную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Какие вещества в воде необходимы для здоровья человека?</a:t>
            </a:r>
          </a:p>
          <a:p>
            <a:r>
              <a:rPr lang="ru-RU" dirty="0" smtClean="0"/>
              <a:t>Какие вещества, содержащиеся в воде, могут навредить здоровью человека?</a:t>
            </a:r>
          </a:p>
          <a:p>
            <a:r>
              <a:rPr lang="ru-RU" dirty="0" smtClean="0"/>
              <a:t>Какого качества водопроводная вода в </a:t>
            </a:r>
            <a:r>
              <a:rPr lang="ru-RU" dirty="0" err="1" smtClean="0"/>
              <a:t>с.Зеленга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реализации: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b="1" dirty="0" smtClean="0"/>
              <a:t>Презентация  проекта  на районной научно – практической  конференции</a:t>
            </a:r>
            <a:endParaRPr lang="ru-RU" sz="2400" b="1" dirty="0" smtClean="0"/>
          </a:p>
          <a:p>
            <a:pPr>
              <a:buNone/>
            </a:pPr>
            <a:r>
              <a:rPr lang="ru-RU" b="1" dirty="0" smtClean="0"/>
              <a:t>« Экология;</a:t>
            </a:r>
            <a:endParaRPr lang="ru-RU" sz="2800" b="1" dirty="0" smtClean="0"/>
          </a:p>
          <a:p>
            <a:pPr lvl="1">
              <a:buFont typeface="Wingdings" pitchFamily="2" charset="2"/>
              <a:buChar char="Ø"/>
            </a:pPr>
            <a:r>
              <a:rPr lang="ru-RU" b="1" dirty="0" smtClean="0"/>
              <a:t>Агитбригада  по здоровому образу   жизни   на уровне  учащихся,</a:t>
            </a: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Помещение  проекта  на страницах  школьного  сайта.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7346" name="Picture 2" descr="C:\Documents and Settings\Малина\Рабочий стол\Фото0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3614734" cy="3023707"/>
          </a:xfrm>
          <a:prstGeom prst="rect">
            <a:avLst/>
          </a:prstGeom>
          <a:noFill/>
        </p:spPr>
      </p:pic>
      <p:pic>
        <p:nvPicPr>
          <p:cNvPr id="57347" name="Picture 3" descr="C:\Documents and Settings\Малина\Рабочий стол\Реч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37551"/>
            <a:ext cx="35719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ВОДА - ЭТО ЖИЗНЬ!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Человеческому организму необходима химически чистая вода, на 100% состоящая из молекул 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90% заболеваний человек пьет со стаканом воды!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В мире 2 млрд. человек имеют хронические заболевания связанные с использованием загрязненной 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785794"/>
          <a:ext cx="8429687" cy="4572030"/>
        </p:xfrm>
        <a:graphic>
          <a:graphicData uri="http://schemas.openxmlformats.org/drawingml/2006/table">
            <a:tbl>
              <a:tblPr/>
              <a:tblGrid>
                <a:gridCol w="2531387"/>
                <a:gridCol w="1079326"/>
                <a:gridCol w="917857"/>
                <a:gridCol w="916133"/>
                <a:gridCol w="1043924"/>
                <a:gridCol w="1043924"/>
                <a:gridCol w="897136"/>
              </a:tblGrid>
              <a:tr h="11173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административных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территорий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проб воды в источниках централизованного водоснабжения, не отвечающих гигиеническим нормативам (%)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7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По санитарно-химическим показателям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По микробиологическим показателям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 err="1">
                          <a:latin typeface="+mn-lt"/>
                          <a:ea typeface="Calibri"/>
                          <a:cs typeface="Times New Roman"/>
                        </a:rPr>
                        <a:t>Ахтубинский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13,3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Володарский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20,8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31,2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Енотаевский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8715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Доля проб воды в местах водозабора из поверхностных источников централизованного водоснабжения (%),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отвечающей гигиеническим нормативам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районам области, где показатели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загрязнения воды водоёмов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категории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санитарно-химическим и микробиологическим показателям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значительно превышают средне областные показатели, относятся: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ЗАТО г.Знаменск, и Володарский район.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отметить, что в течение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последних 5 лет в Астраханской области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регистрируется маловодье. В условиях маловодья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снижается самоочищающаяся  способность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водотоков и водоемов.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Вследствие, чего увеличивается концентрация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вредных веществ,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ухудшается качество воды по микробиологическим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 химическим показателям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04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2011 году Управлением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Роспотребнадзора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Астраханской области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было выявлено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17 нарушений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санитарно-эпидемиологических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требований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сумму 8,5 тыс.руб.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1076</Words>
  <Application>Microsoft Office PowerPoint</Application>
  <PresentationFormat>Экран (4:3)</PresentationFormat>
  <Paragraphs>325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Diseño predeterminado</vt:lpstr>
      <vt:lpstr>Документ</vt:lpstr>
      <vt:lpstr>Слайд 1</vt:lpstr>
      <vt:lpstr>Основополагающий вопрос</vt:lpstr>
      <vt:lpstr>Учебные вопросы:</vt:lpstr>
      <vt:lpstr>      ВОДА - ЭТО ЖИЗНЬ!   Человеческому организму необходима химически чистая вода, на 100% состоящая из молекул воды.</vt:lpstr>
      <vt:lpstr> 90% заболеваний человек пьет со стаканом воды!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Фильтрование  воды и снега.</vt:lpstr>
      <vt:lpstr>Слайд 20</vt:lpstr>
      <vt:lpstr>Слайд 21</vt:lpstr>
      <vt:lpstr>Слайд 22</vt:lpstr>
      <vt:lpstr>Слайд 23</vt:lpstr>
      <vt:lpstr>Слайд 24</vt:lpstr>
      <vt:lpstr>Выполнение работы.</vt:lpstr>
      <vt:lpstr>Определение PH раствора.</vt:lpstr>
      <vt:lpstr>Выводы    по  результатам   анализа   питьевой    воды.</vt:lpstr>
      <vt:lpstr>Слайд 28</vt:lpstr>
      <vt:lpstr>ЗАКЛЮЧЕНИЕ:</vt:lpstr>
      <vt:lpstr>Механизм реализации: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компьютер</cp:lastModifiedBy>
  <cp:revision>605</cp:revision>
  <dcterms:created xsi:type="dcterms:W3CDTF">2010-05-23T14:28:12Z</dcterms:created>
  <dcterms:modified xsi:type="dcterms:W3CDTF">2013-04-03T07:12:04Z</dcterms:modified>
</cp:coreProperties>
</file>