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6" r:id="rId4"/>
    <p:sldId id="286" r:id="rId5"/>
    <p:sldId id="268" r:id="rId6"/>
    <p:sldId id="281" r:id="rId7"/>
    <p:sldId id="264" r:id="rId8"/>
    <p:sldId id="258" r:id="rId9"/>
    <p:sldId id="259" r:id="rId10"/>
    <p:sldId id="271" r:id="rId11"/>
    <p:sldId id="272" r:id="rId12"/>
    <p:sldId id="273" r:id="rId13"/>
    <p:sldId id="269" r:id="rId14"/>
    <p:sldId id="274" r:id="rId15"/>
    <p:sldId id="260" r:id="rId16"/>
    <p:sldId id="275" r:id="rId17"/>
    <p:sldId id="293" r:id="rId18"/>
    <p:sldId id="292" r:id="rId19"/>
    <p:sldId id="277" r:id="rId20"/>
    <p:sldId id="291" r:id="rId21"/>
    <p:sldId id="280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C7"/>
    <a:srgbClr val="1C3262"/>
    <a:srgbClr val="215D24"/>
    <a:srgbClr val="FF5050"/>
    <a:srgbClr val="476D1D"/>
    <a:srgbClr val="4F79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EEAA-98F5-4B9F-9310-5422BB776114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5237-CEBC-40F9-BC7D-23E3F4B6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7BAB0-C58B-403A-80CA-F5410F29305E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65F5-6F13-4396-99DD-28C8EB33A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3993-441F-4B60-AACA-95031FFF9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9995BD-0A8F-4804-8857-F551C08FB062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2F3F63-6951-4D49-8843-F0F56BDA8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57150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209C7"/>
                </a:solidFill>
              </a:rPr>
              <a:t>Тема урока:</a:t>
            </a:r>
            <a:br>
              <a:rPr lang="ru-RU" b="1" dirty="0" smtClean="0">
                <a:solidFill>
                  <a:srgbClr val="1209C7"/>
                </a:solidFill>
              </a:rPr>
            </a:br>
            <a:r>
              <a:rPr lang="ru-RU" dirty="0" smtClean="0">
                <a:solidFill>
                  <a:srgbClr val="1209C7"/>
                </a:solidFill>
              </a:rPr>
              <a:t/>
            </a:r>
            <a:br>
              <a:rPr lang="ru-RU" dirty="0" smtClean="0">
                <a:solidFill>
                  <a:srgbClr val="1209C7"/>
                </a:solidFill>
              </a:rPr>
            </a:br>
            <a: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  <a:t>Закрепление    правописания сочетаний  </a:t>
            </a:r>
            <a:b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  <a:t>ЖИ – ШИ,   ЧУ – ЩУ,</a:t>
            </a:r>
            <a:b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  <a:t>ЧА – ЩА.</a:t>
            </a:r>
            <a:br>
              <a:rPr lang="ru-RU" sz="4400" b="1" dirty="0" smtClean="0">
                <a:solidFill>
                  <a:srgbClr val="1209C7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  <a:t>Учитель  </a:t>
            </a:r>
            <a:r>
              <a:rPr lang="ru-RU" sz="4000" b="1" dirty="0" smtClean="0">
                <a:solidFill>
                  <a:srgbClr val="1209C7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  <a:t>начальных   классов</a:t>
            </a:r>
            <a:b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1209C7"/>
                </a:solidFill>
                <a:latin typeface="Arial Black" pitchFamily="34" charset="0"/>
              </a:rPr>
              <a:t>I </a:t>
            </a:r>
            <a: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  <a:t> квалификационной категории</a:t>
            </a:r>
            <a:b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</a:br>
            <a:r>
              <a:rPr lang="ru-RU" sz="2000" b="1" dirty="0" err="1" smtClean="0">
                <a:solidFill>
                  <a:srgbClr val="1209C7"/>
                </a:solidFill>
                <a:latin typeface="Arial Black" pitchFamily="34" charset="0"/>
              </a:rPr>
              <a:t>Замуруева</a:t>
            </a:r>
            <a: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  <a:t>  Ольга  Александровна.</a:t>
            </a:r>
            <a:b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1209C7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1209C7"/>
                </a:solidFill>
                <a:latin typeface="Monotype Corsiva" pitchFamily="66" charset="0"/>
              </a:rPr>
              <a:t>Одинцово, 23 апреля 2 009 года.</a:t>
            </a:r>
            <a:endParaRPr lang="ru-RU" sz="2000" b="1" dirty="0">
              <a:solidFill>
                <a:srgbClr val="1209C7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58200" cy="857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1209C7"/>
                </a:solidFill>
                <a:latin typeface="+mj-lt"/>
              </a:rPr>
              <a:t>ОТКРЫТЫЙ УРОК РУССКОГО ЯЗЫКА</a:t>
            </a:r>
            <a:endParaRPr lang="ru-RU" sz="4000" b="1" dirty="0">
              <a:solidFill>
                <a:srgbClr val="1209C7"/>
              </a:solidFill>
              <a:latin typeface="+mj-lt"/>
            </a:endParaRPr>
          </a:p>
        </p:txBody>
      </p:sp>
      <p:pic>
        <p:nvPicPr>
          <p:cNvPr id="1026" name="Picture 2" descr="C:\Documents and Settings\Дом\Local Settings\Temporary Internet Files\Content.IE5\FVL6A6VJ\MMj035671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2859"/>
            <a:ext cx="1500166" cy="12751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Дом\Local Settings\Temporary Internet Files\Content.IE5\E56JEZ0F\MCj008401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286544" cy="3714776"/>
          </a:xfrm>
          <a:prstGeom prst="rect">
            <a:avLst/>
          </a:prstGeom>
          <a:noFill/>
        </p:spPr>
      </p:pic>
      <p:pic>
        <p:nvPicPr>
          <p:cNvPr id="15366" name="Picture 6" descr="C:\Documents and Settings\Дом\Local Settings\Temporary Internet Files\Content.IE5\DGTDCA7V\MMAG00628_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9144000" cy="199732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31"/>
            <a:ext cx="914400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442915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C:\Documents and Settings\Дом\Local Settings\Temporary Internet Files\Content.IE5\FVL6A6VJ\MMj0303337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000108"/>
            <a:ext cx="1000132" cy="1047752"/>
          </a:xfrm>
          <a:prstGeom prst="rect">
            <a:avLst/>
          </a:prstGeom>
          <a:noFill/>
        </p:spPr>
      </p:pic>
      <p:pic>
        <p:nvPicPr>
          <p:cNvPr id="7178" name="Picture 10" descr="C:\Documents and Settings\Дом\Local Settings\Temporary Internet Files\Content.IE5\PWBJBHGS\MMj0303338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929066"/>
            <a:ext cx="776290" cy="88106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786710" y="2928935"/>
            <a:ext cx="1204890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Дом\Local Settings\Temporary Internet Files\Content.IE5\FVL6A6VJ\MCj0436321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0"/>
            <a:ext cx="2428880" cy="2428880"/>
          </a:xfrm>
          <a:prstGeom prst="rect">
            <a:avLst/>
          </a:prstGeom>
          <a:noFill/>
        </p:spPr>
      </p:pic>
      <p:pic>
        <p:nvPicPr>
          <p:cNvPr id="5128" name="Picture 8" descr="C:\Documents and Settings\Дом\Local Settings\Temporary Internet Files\Content.IE5\ZOFVXE19\MCj0436682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0"/>
            <a:ext cx="1444625" cy="18224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929198"/>
            <a:ext cx="814393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929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134617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8000" i="1" dirty="0" smtClean="0">
                <a:solidFill>
                  <a:srgbClr val="000099"/>
                </a:solidFill>
              </a:rPr>
              <a:t>Отдохнём!</a:t>
            </a:r>
          </a:p>
        </p:txBody>
      </p:sp>
      <p:pic>
        <p:nvPicPr>
          <p:cNvPr id="9221" name="Picture 5" descr="C:\Documents and Settings\Дом\Local Settings\Temporary Internet Files\Content.IE5\E56JEZ0F\MMj0296998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1857388" cy="1526725"/>
          </a:xfrm>
          <a:prstGeom prst="rect">
            <a:avLst/>
          </a:prstGeom>
          <a:noFill/>
        </p:spPr>
      </p:pic>
      <p:pic>
        <p:nvPicPr>
          <p:cNvPr id="9222" name="Picture 6" descr="C:\Documents and Settings\Дом\Local Settings\Temporary Internet Files\Content.IE5\K3GB6FO9\MMAG00186_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928934"/>
            <a:ext cx="2000264" cy="1479079"/>
          </a:xfrm>
          <a:prstGeom prst="rect">
            <a:avLst/>
          </a:prstGeom>
          <a:noFill/>
        </p:spPr>
      </p:pic>
      <p:pic>
        <p:nvPicPr>
          <p:cNvPr id="9226" name="Picture 10" descr="C:\Documents and Settings\Дом\Local Settings\Temporary Internet Files\Content.IE5\TWH45R2U\MMj0283628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857760"/>
            <a:ext cx="1732751" cy="1714512"/>
          </a:xfrm>
          <a:prstGeom prst="rect">
            <a:avLst/>
          </a:prstGeom>
          <a:noFill/>
        </p:spPr>
      </p:pic>
      <p:pic>
        <p:nvPicPr>
          <p:cNvPr id="9228" name="Picture 12" descr="C:\Documents and Settings\Дом\Local Settings\Temporary Internet Files\Content.IE5\KVIVIXU5\MMj0295251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500570"/>
            <a:ext cx="2273452" cy="2119320"/>
          </a:xfrm>
          <a:prstGeom prst="rect">
            <a:avLst/>
          </a:prstGeom>
          <a:noFill/>
        </p:spPr>
      </p:pic>
      <p:pic>
        <p:nvPicPr>
          <p:cNvPr id="9229" name="Picture 13" descr="C:\Documents and Settings\Дом\Local Settings\Temporary Internet Files\Content.IE5\AH4VAHKH\MMj0236415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714884"/>
            <a:ext cx="1285884" cy="1737681"/>
          </a:xfrm>
          <a:prstGeom prst="rect">
            <a:avLst/>
          </a:prstGeom>
          <a:noFill/>
        </p:spPr>
      </p:pic>
      <p:pic>
        <p:nvPicPr>
          <p:cNvPr id="9232" name="Picture 16" descr="C:\Documents and Settings\Дом\Local Settings\Temporary Internet Files\Content.IE5\Y7GZATU1\MMj0236492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571744"/>
            <a:ext cx="1576390" cy="1857378"/>
          </a:xfrm>
          <a:prstGeom prst="rect">
            <a:avLst/>
          </a:prstGeom>
          <a:noFill/>
        </p:spPr>
      </p:pic>
      <p:pic>
        <p:nvPicPr>
          <p:cNvPr id="9233" name="Picture 17" descr="C:\Documents and Settings\Дом\Local Settings\Temporary Internet Files\Content.IE5\K3GB6FO9\MMj0336994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2071678"/>
            <a:ext cx="1957394" cy="1957394"/>
          </a:xfrm>
          <a:prstGeom prst="rect">
            <a:avLst/>
          </a:prstGeom>
          <a:noFill/>
        </p:spPr>
      </p:pic>
      <p:pic>
        <p:nvPicPr>
          <p:cNvPr id="9237" name="Picture 21" descr="C:\Documents and Settings\Дом\Local Settings\Temporary Internet Files\Content.IE5\Y7GZATU1\MMj0365305000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0"/>
            <a:ext cx="2171708" cy="21717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Дом\Local Settings\Temporary Internet Files\Content.IE5\E56JEZ0F\MMj0365169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07223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000099"/>
                </a:solidFill>
              </a:rPr>
              <a:t>Отдохнём!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 - подняться, потянуться,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Два - согнуться, разогнуться,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 - в ладоши 3 хлопка,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Головою 3 кивка.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четыре - руки шире.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Пять - руками помахать.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Шесть - за парту тихо сесть.</a:t>
            </a:r>
          </a:p>
          <a:p>
            <a:endParaRPr lang="ru-RU" dirty="0"/>
          </a:p>
        </p:txBody>
      </p:sp>
      <p:pic>
        <p:nvPicPr>
          <p:cNvPr id="1026" name="Picture 2" descr="C:\Documents and Settings\Дом\Local Settings\Temporary Internet Files\Content.IE5\PWBJBHGS\MMj0303458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643182"/>
            <a:ext cx="271461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endParaRPr lang="ru-RU" b="1" i="1" dirty="0" smtClean="0">
              <a:solidFill>
                <a:srgbClr val="000099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7224" y="928671"/>
            <a:ext cx="4643470" cy="4357718"/>
            <a:chOff x="1488" y="1296"/>
            <a:chExt cx="2640" cy="2454"/>
          </a:xfrm>
        </p:grpSpPr>
        <p:sp>
          <p:nvSpPr>
            <p:cNvPr id="717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88" y="1296"/>
              <a:ext cx="2622" cy="1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 smtClean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5000">
                        <a:srgbClr val="FF0000"/>
                      </a:gs>
                      <a:gs pos="17500">
                        <a:srgbClr val="BA0066"/>
                      </a:gs>
                      <a:gs pos="35001">
                        <a:srgbClr val="66008F"/>
                      </a:gs>
                      <a:gs pos="50000">
                        <a:srgbClr val="000082"/>
                      </a:gs>
                      <a:gs pos="64999">
                        <a:srgbClr val="66008F"/>
                      </a:gs>
                      <a:gs pos="82500">
                        <a:srgbClr val="BA0066"/>
                      </a:gs>
                      <a:gs pos="95000">
                        <a:srgbClr val="FF0000"/>
                      </a:gs>
                      <a:gs pos="100000">
                        <a:srgbClr val="FF8200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живут,</a:t>
              </a:r>
              <a:endParaRPr lang="ru-RU" sz="9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ru-RU" sz="9600" b="1" kern="10" dirty="0" smtClean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5000">
                        <a:srgbClr val="FF0000"/>
                      </a:gs>
                      <a:gs pos="17500">
                        <a:srgbClr val="BA0066"/>
                      </a:gs>
                      <a:gs pos="35001">
                        <a:srgbClr val="66008F"/>
                      </a:gs>
                      <a:gs pos="50000">
                        <a:srgbClr val="000082"/>
                      </a:gs>
                      <a:gs pos="64999">
                        <a:srgbClr val="66008F"/>
                      </a:gs>
                      <a:gs pos="82500">
                        <a:srgbClr val="BA0066"/>
                      </a:gs>
                      <a:gs pos="95000">
                        <a:srgbClr val="FF0000"/>
                      </a:gs>
                      <a:gs pos="100000">
                        <a:srgbClr val="FF8200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Даши,</a:t>
              </a:r>
              <a:endParaRPr lang="ru-RU" sz="9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5000">
                      <a:srgbClr val="FF0000"/>
                    </a:gs>
                    <a:gs pos="17500">
                      <a:srgbClr val="BA0066"/>
                    </a:gs>
                    <a:gs pos="35001">
                      <a:srgbClr val="66008F"/>
                    </a:gs>
                    <a:gs pos="50000">
                      <a:srgbClr val="000082"/>
                    </a:gs>
                    <a:gs pos="64999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17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36" y="2976"/>
              <a:ext cx="2592" cy="7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b="1" kern="10" dirty="0" smtClean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У,   </a:t>
              </a:r>
              <a:r>
                <a:rPr lang="ru-RU" sz="9600" b="1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8200"/>
                      </a:gs>
                      <a:gs pos="10001">
                        <a:srgbClr val="FF0000"/>
                      </a:gs>
                      <a:gs pos="35001">
                        <a:srgbClr val="BA0066"/>
                      </a:gs>
                      <a:gs pos="70000">
                        <a:srgbClr val="66008F"/>
                      </a:gs>
                      <a:gs pos="100000">
                        <a:srgbClr val="000082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ежи</a:t>
              </a:r>
            </a:p>
          </p:txBody>
        </p:sp>
      </p:grp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714348" y="2438400"/>
            <a:ext cx="8001056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33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Даши живут ежи</a:t>
            </a:r>
            <a:r>
              <a:rPr lang="ru-RU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33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4574904"/>
            <a:ext cx="3071802" cy="22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85794"/>
            <a:ext cx="8686800" cy="5294331"/>
          </a:xfrm>
        </p:spPr>
        <p:txBody>
          <a:bodyPr/>
          <a:lstStyle/>
          <a:p>
            <a:pPr lvl="1">
              <a:buNone/>
            </a:pPr>
            <a:r>
              <a:rPr lang="ru-RU" sz="11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  <a:p>
            <a:endParaRPr lang="ru-RU" dirty="0"/>
          </a:p>
        </p:txBody>
      </p:sp>
      <p:pic>
        <p:nvPicPr>
          <p:cNvPr id="11268" name="Picture 4" descr="C:\Documents and Settings\Дом\Local Settings\Temporary Internet Files\Content.IE5\FVL6A6VJ\MCj043577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71810"/>
            <a:ext cx="2571768" cy="32718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7b412930ce9e98d7cf3ccfd5b802b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19913"/>
          </a:xfr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52400" y="152401"/>
            <a:ext cx="3562344" cy="206210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69A73F"/>
              </a:gs>
            </a:gsLst>
            <a:lin ang="2700000" scaled="1"/>
          </a:gradFill>
          <a:ln w="28575">
            <a:solidFill>
              <a:srgbClr val="808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ВНИМАНИЕ!</a:t>
            </a:r>
          </a:p>
          <a:p>
            <a:r>
              <a:rPr lang="ru-RU" sz="2000" i="1" dirty="0" smtClean="0">
                <a:solidFill>
                  <a:srgbClr val="6600CC"/>
                </a:solidFill>
              </a:rPr>
              <a:t>Проверь</a:t>
            </a:r>
            <a:r>
              <a:rPr lang="ru-RU" sz="2000" i="1" dirty="0">
                <a:solidFill>
                  <a:srgbClr val="6600CC"/>
                </a:solidFill>
              </a:rPr>
              <a:t>, дружок, </a:t>
            </a:r>
          </a:p>
          <a:p>
            <a:r>
              <a:rPr lang="ru-RU" sz="2000" i="1" dirty="0">
                <a:solidFill>
                  <a:srgbClr val="6600CC"/>
                </a:solidFill>
              </a:rPr>
              <a:t>Готов ли ты начать урок? </a:t>
            </a:r>
          </a:p>
          <a:p>
            <a:r>
              <a:rPr lang="ru-RU" sz="2000" i="1" dirty="0">
                <a:solidFill>
                  <a:srgbClr val="6600CC"/>
                </a:solidFill>
              </a:rPr>
              <a:t>Всё ль на месте, </a:t>
            </a:r>
            <a:br>
              <a:rPr lang="ru-RU" sz="2000" i="1" dirty="0">
                <a:solidFill>
                  <a:srgbClr val="6600CC"/>
                </a:solidFill>
              </a:rPr>
            </a:br>
            <a:r>
              <a:rPr lang="ru-RU" sz="2000" i="1" dirty="0">
                <a:solidFill>
                  <a:srgbClr val="6600CC"/>
                </a:solidFill>
              </a:rPr>
              <a:t>                 всё ль в порядке?</a:t>
            </a:r>
          </a:p>
          <a:p>
            <a:r>
              <a:rPr lang="ru-RU" sz="2000" i="1" dirty="0">
                <a:solidFill>
                  <a:srgbClr val="6600CC"/>
                </a:solidFill>
              </a:rPr>
              <a:t>Книжка, ручка и тетрадка?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З А П О М Н И :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600" b="1" dirty="0" smtClean="0">
                <a:solidFill>
                  <a:schemeClr val="tx1"/>
                </a:solidFill>
                <a:latin typeface="Arial Black" pitchFamily="34" charset="0"/>
              </a:rPr>
              <a:t>В сочетаниях </a:t>
            </a:r>
            <a:r>
              <a:rPr lang="ru-RU" sz="4600" b="1" dirty="0" smtClean="0">
                <a:solidFill>
                  <a:srgbClr val="1C3262"/>
                </a:solidFill>
                <a:latin typeface="Arial Black" pitchFamily="34" charset="0"/>
              </a:rPr>
              <a:t>Ж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4600" b="1" dirty="0" smtClean="0">
                <a:latin typeface="Arial Black" pitchFamily="34" charset="0"/>
              </a:rPr>
              <a:t> – </a:t>
            </a:r>
            <a:r>
              <a:rPr lang="ru-RU" sz="4600" b="1" dirty="0" smtClean="0">
                <a:solidFill>
                  <a:srgbClr val="1C3262"/>
                </a:solidFill>
                <a:latin typeface="Arial Black" pitchFamily="34" charset="0"/>
              </a:rPr>
              <a:t>Ш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  <a:p>
            <a:pPr>
              <a:buNone/>
            </a:pPr>
            <a:r>
              <a:rPr lang="ru-RU" sz="4600" b="1" i="1" dirty="0" smtClean="0">
                <a:latin typeface="Arial Black" pitchFamily="34" charset="0"/>
              </a:rPr>
              <a:t>                   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Только</a:t>
            </a:r>
            <a:r>
              <a:rPr lang="ru-RU" sz="4600" b="1" i="1" dirty="0" smtClean="0">
                <a:latin typeface="Arial Black" pitchFamily="34" charset="0"/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4600" b="1" i="1" dirty="0" smtClean="0">
                <a:latin typeface="Arial Black" pitchFamily="34" charset="0"/>
              </a:rPr>
              <a:t>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всегда </a:t>
            </a:r>
            <a:r>
              <a:rPr lang="ru-RU" sz="4600" b="1" i="1" dirty="0" err="1" smtClean="0">
                <a:solidFill>
                  <a:schemeClr val="tx1"/>
                </a:solidFill>
                <a:latin typeface="Arial Black" pitchFamily="34" charset="0"/>
              </a:rPr>
              <a:t>пи</a:t>
            </a:r>
            <a:r>
              <a:rPr lang="ru-RU" sz="4600" b="1" i="1" dirty="0" err="1" smtClean="0">
                <a:solidFill>
                  <a:srgbClr val="1C3262"/>
                </a:solidFill>
                <a:latin typeface="Arial Black" pitchFamily="34" charset="0"/>
              </a:rPr>
              <a:t>Ш</a:t>
            </a:r>
            <a:r>
              <a:rPr lang="ru-RU" sz="4600" b="1" i="1" dirty="0" err="1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4600" b="1" i="1" dirty="0" smtClean="0">
                <a:latin typeface="Arial Black" pitchFamily="34" charset="0"/>
              </a:rPr>
              <a:t>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</a:p>
          <a:p>
            <a:pPr>
              <a:buNone/>
            </a:pPr>
            <a:endParaRPr lang="ru-RU" sz="46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4600" b="1" dirty="0" smtClean="0">
                <a:latin typeface="Arial Black" pitchFamily="34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Arial Black" pitchFamily="34" charset="0"/>
              </a:rPr>
              <a:t>В сочетаниях </a:t>
            </a:r>
            <a:r>
              <a:rPr lang="ru-RU" sz="4600" b="1" dirty="0" smtClean="0">
                <a:solidFill>
                  <a:srgbClr val="215D24"/>
                </a:solidFill>
                <a:latin typeface="Arial Black" pitchFamily="34" charset="0"/>
              </a:rPr>
              <a:t>Ч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А </a:t>
            </a:r>
            <a:r>
              <a:rPr lang="ru-RU" sz="4600" b="1" dirty="0" smtClean="0">
                <a:latin typeface="Arial Black" pitchFamily="34" charset="0"/>
              </a:rPr>
              <a:t>– </a:t>
            </a:r>
            <a:r>
              <a:rPr lang="ru-RU" sz="4600" b="1" dirty="0" smtClean="0">
                <a:solidFill>
                  <a:srgbClr val="215D24"/>
                </a:solidFill>
                <a:latin typeface="Arial Black" pitchFamily="34" charset="0"/>
              </a:rPr>
              <a:t>Щ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  <a:p>
            <a:pPr>
              <a:buNone/>
            </a:pPr>
            <a:r>
              <a:rPr lang="ru-RU" sz="4600" b="1" i="1" dirty="0" smtClean="0">
                <a:latin typeface="Arial Black" pitchFamily="34" charset="0"/>
              </a:rPr>
              <a:t>                   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Пишем  только букву  </a:t>
            </a:r>
            <a:r>
              <a:rPr lang="ru-RU" sz="4600" b="1" i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600" b="1" i="1" dirty="0" smtClean="0">
                <a:latin typeface="Arial Black" pitchFamily="34" charset="0"/>
              </a:rPr>
              <a:t>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</a:p>
          <a:p>
            <a:pPr>
              <a:buNone/>
            </a:pPr>
            <a:endParaRPr lang="ru-RU" sz="46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4600" b="1" dirty="0" smtClean="0">
                <a:latin typeface="Arial Black" pitchFamily="34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Arial Black" pitchFamily="34" charset="0"/>
              </a:rPr>
              <a:t>В сочетаниях </a:t>
            </a:r>
            <a:r>
              <a:rPr lang="ru-RU" sz="4600" b="1" dirty="0" smtClean="0">
                <a:solidFill>
                  <a:srgbClr val="215D24"/>
                </a:solidFill>
                <a:latin typeface="Arial Black" pitchFamily="34" charset="0"/>
              </a:rPr>
              <a:t>Ч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У </a:t>
            </a:r>
            <a:r>
              <a:rPr lang="ru-RU" sz="4600" b="1" dirty="0" smtClean="0">
                <a:latin typeface="Arial Black" pitchFamily="34" charset="0"/>
              </a:rPr>
              <a:t>– </a:t>
            </a:r>
            <a:r>
              <a:rPr lang="ru-RU" sz="4600" b="1" dirty="0" smtClean="0">
                <a:solidFill>
                  <a:srgbClr val="215D24"/>
                </a:solidFill>
                <a:latin typeface="Arial Black" pitchFamily="34" charset="0"/>
              </a:rPr>
              <a:t>Щ</a:t>
            </a: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</a:p>
          <a:p>
            <a:pPr>
              <a:buNone/>
            </a:pPr>
            <a:r>
              <a:rPr lang="ru-RU" sz="4600" b="1" i="1" dirty="0" smtClean="0">
                <a:latin typeface="Arial Black" pitchFamily="34" charset="0"/>
              </a:rPr>
              <a:t>                   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Пишут  только букву  </a:t>
            </a:r>
            <a:r>
              <a:rPr lang="ru-RU" sz="4600" b="1" i="1" dirty="0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4600" b="1" i="1" dirty="0" smtClean="0">
                <a:latin typeface="Arial Black" pitchFamily="34" charset="0"/>
              </a:rPr>
              <a:t> </a:t>
            </a:r>
            <a:r>
              <a:rPr lang="ru-RU" sz="4600" b="1" i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ru-RU" sz="4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C:\Documents and Settings\Дом\Local Settings\Temporary Internet Files\Content.IE5\FVL6A6VJ\MMj0285246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Дом\Local Settings\Temporary Internet Files\Content.IE5\1157MMB6\MMj035678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4071966" cy="4600600"/>
          </a:xfrm>
          <a:prstGeom prst="rect">
            <a:avLst/>
          </a:prstGeom>
          <a:noFill/>
        </p:spPr>
      </p:pic>
      <p:pic>
        <p:nvPicPr>
          <p:cNvPr id="2054" name="Picture 6" descr="C:\Documents and Settings\Дом\Local Settings\Temporary Internet Files\Content.IE5\PWBJBHGS\MCj021527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1857388" cy="4429156"/>
          </a:xfrm>
          <a:prstGeom prst="rect">
            <a:avLst/>
          </a:prstGeom>
          <a:noFill/>
        </p:spPr>
      </p:pic>
      <p:pic>
        <p:nvPicPr>
          <p:cNvPr id="2056" name="Picture 8" descr="C:\Documents and Settings\Дом\Local Settings\Temporary Internet Files\Content.IE5\PWBJBHGS\MCj021527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571612"/>
            <a:ext cx="1928826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362200"/>
            <a:ext cx="4953000" cy="2895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1209C7"/>
                </a:solidFill>
              </a:rPr>
              <a:t>Этот пальчик в  лес пошёл,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1209C7"/>
                </a:solidFill>
              </a:rPr>
              <a:t>Этот пальчик гриб нашёл,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1209C7"/>
                </a:solidFill>
              </a:rPr>
              <a:t>Этот пальчик чистить стал,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1209C7"/>
                </a:solidFill>
              </a:rPr>
              <a:t>Этот пальчик жарить стал,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dirty="0" smtClean="0">
                <a:solidFill>
                  <a:srgbClr val="1209C7"/>
                </a:solidFill>
              </a:rPr>
              <a:t>Этот пальчик всё съел,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dirty="0" smtClean="0">
                <a:solidFill>
                  <a:srgbClr val="1209C7"/>
                </a:solidFill>
              </a:rPr>
              <a:t>  От того и потолстел. </a:t>
            </a:r>
          </a:p>
        </p:txBody>
      </p:sp>
      <p:sp>
        <p:nvSpPr>
          <p:cNvPr id="4100" name="WordArt 1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33CC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Гимнастика для пальчиков</a:t>
            </a:r>
          </a:p>
        </p:txBody>
      </p:sp>
      <p:pic>
        <p:nvPicPr>
          <p:cNvPr id="7" name="Picture 2" descr="C:\Documents and Settings\Дом\Local Settings\Temporary Internet Files\Content.IE5\DGTDCA7V\MMj0236367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643338" cy="429485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114536" cy="1828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гимнастика для пальчиков</a:t>
            </a:r>
            <a:r>
              <a:rPr lang="ru-RU" sz="40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40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1209C7"/>
                </a:solidFill>
              </a:rPr>
              <a:t>Как живёшь?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Как идёшь 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Как даёшь 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   А берёшь?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     Как бежишь?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        Ночью спишь?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           Как молчишь? Вот так!</a:t>
            </a:r>
          </a:p>
          <a:p>
            <a:r>
              <a:rPr lang="ru-RU" b="1" dirty="0" smtClean="0">
                <a:solidFill>
                  <a:srgbClr val="1209C7"/>
                </a:solidFill>
              </a:rPr>
              <a:t>                    Как грозишь? Вот так!</a:t>
            </a:r>
            <a:endParaRPr lang="ru-RU" b="1" dirty="0">
              <a:solidFill>
                <a:srgbClr val="1209C7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5140" y="1600200"/>
            <a:ext cx="197166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13" descr="counting_finge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3702" y="1228748"/>
            <a:ext cx="2500298" cy="30003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Дом\Local Settings\Temporary Internet Files\Content.IE5\DGTDCA7V\MPj040162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C:\Documents and Settings\Дом\Local Settings\Temporary Internet Files\Content.IE5\Y0VEWREG\MMj0236315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28" y="1000108"/>
            <a:ext cx="357190" cy="1050558"/>
          </a:xfrm>
          <a:prstGeom prst="rect">
            <a:avLst/>
          </a:prstGeom>
          <a:noFill/>
        </p:spPr>
      </p:pic>
      <p:pic>
        <p:nvPicPr>
          <p:cNvPr id="9" name="Picture 6" descr="C:\Documents and Settings\Дом\Local Settings\Temporary Internet Files\Content.IE5\ZOFVXE19\MMj023633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1713" y="6286520"/>
            <a:ext cx="975128" cy="291083"/>
          </a:xfrm>
          <a:prstGeom prst="rect">
            <a:avLst/>
          </a:prstGeom>
          <a:noFill/>
        </p:spPr>
      </p:pic>
      <p:pic>
        <p:nvPicPr>
          <p:cNvPr id="10" name="Picture 8" descr="C:\Documents and Settings\Дом\Local Settings\Temporary Internet Files\Content.IE5\Y7GZATU1\MMj0236412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428868"/>
            <a:ext cx="1000125" cy="5524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215206" y="4071942"/>
            <a:ext cx="1000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0" b="1" dirty="0" smtClean="0">
                <a:solidFill>
                  <a:srgbClr val="92D050"/>
                </a:solidFill>
              </a:rPr>
              <a:t>Щ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3" y="2071678"/>
            <a:ext cx="18573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0" b="1" dirty="0" smtClean="0">
                <a:solidFill>
                  <a:srgbClr val="00B0F0"/>
                </a:solidFill>
              </a:rPr>
              <a:t>Ш</a:t>
            </a:r>
            <a:endParaRPr lang="ru-RU" sz="10500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857628"/>
            <a:ext cx="47863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476D1D"/>
                </a:solidFill>
              </a:rPr>
              <a:t>     </a:t>
            </a:r>
          </a:p>
          <a:p>
            <a:r>
              <a:rPr lang="ru-RU" sz="11000" b="1" dirty="0" smtClean="0">
                <a:solidFill>
                  <a:srgbClr val="92D050"/>
                </a:solidFill>
              </a:rPr>
              <a:t>Ч</a:t>
            </a:r>
            <a:endParaRPr lang="ru-RU" sz="11000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643701" y="785794"/>
            <a:ext cx="100013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00B0F0"/>
                </a:solidFill>
              </a:rPr>
              <a:t>Ж</a:t>
            </a:r>
            <a:endParaRPr lang="ru-RU" sz="11500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85728"/>
            <a:ext cx="500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5050"/>
                </a:solidFill>
              </a:rPr>
              <a:t>А</a:t>
            </a: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3078" name="Picture 6" descr="C:\Documents and Settings\Дом\Local Settings\Temporary Internet Files\Content.IE5\TPF8NWBQ\MMj0236249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42852"/>
            <a:ext cx="762000" cy="390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C:\Documents and Settings\Дом\Local Settings\Temporary Internet Files\Content.IE5\FVL6A6VJ\MCj043252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2285714" cy="350016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01090" y="1554162"/>
            <a:ext cx="49051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3116"/>
            <a:ext cx="421484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00570"/>
            <a:ext cx="42862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01090" y="3786190"/>
            <a:ext cx="490510" cy="22939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 descr="C:\Documents and Settings\Дом\Local Settings\Temporary Internet Files\Content.IE5\DGTDCA7V\MPj040162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5857916" cy="4393436"/>
          </a:xfrm>
          <a:prstGeom prst="rect">
            <a:avLst/>
          </a:prstGeom>
          <a:noFill/>
        </p:spPr>
      </p:pic>
      <p:pic>
        <p:nvPicPr>
          <p:cNvPr id="13" name="Picture 8" descr="C:\Documents and Settings\Дом\Local Settings\Temporary Internet Files\Content.IE5\KVIVIXU5\MMj0283572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00438"/>
            <a:ext cx="1028698" cy="700707"/>
          </a:xfrm>
          <a:prstGeom prst="rect">
            <a:avLst/>
          </a:prstGeom>
          <a:noFill/>
        </p:spPr>
      </p:pic>
      <p:pic>
        <p:nvPicPr>
          <p:cNvPr id="14" name="Picture 7" descr="C:\Documents and Settings\Дом\Local Settings\Temporary Internet Files\Content.IE5\ZOFVXE19\MMj0318055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847725" cy="4762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98"/>
            <a:ext cx="9144000" cy="131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Дом\Local Settings\Temporary Internet Files\Content.IE5\PWBJBHGS\MCj0320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5329600" cy="4233591"/>
          </a:xfrm>
          <a:prstGeom prst="rect">
            <a:avLst/>
          </a:prstGeom>
          <a:noFill/>
        </p:spPr>
      </p:pic>
      <p:pic>
        <p:nvPicPr>
          <p:cNvPr id="16385" name="Picture 1" descr="C:\Documents and Settings\Дом\Local Settings\Temporary Internet Files\Content.IE5\ZOFVXE19\MMAG00420_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643182"/>
            <a:ext cx="3488090" cy="2714644"/>
          </a:xfrm>
          <a:prstGeom prst="rect">
            <a:avLst/>
          </a:prstGeom>
          <a:noFill/>
        </p:spPr>
      </p:pic>
      <p:pic>
        <p:nvPicPr>
          <p:cNvPr id="16386" name="Picture 2" descr="C:\Documents and Settings\Дом\Local Settings\Temporary Internet Files\Content.IE5\ZOFVXE19\MMj0336789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00042"/>
            <a:ext cx="2286016" cy="211081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88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Дом\Local Settings\Temporary Internet Files\Content.IE5\K3GB6FO9\MPj040187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2928958" cy="4391293"/>
          </a:xfrm>
          <a:prstGeom prst="rect">
            <a:avLst/>
          </a:prstGeom>
          <a:noFill/>
        </p:spPr>
      </p:pic>
      <p:pic>
        <p:nvPicPr>
          <p:cNvPr id="5124" name="Picture 4" descr="C:\Documents and Settings\Дом\Local Settings\Temporary Internet Files\Content.IE5\AH4VAHKH\MCj043242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697282" cy="642918"/>
          </a:xfrm>
          <a:prstGeom prst="rect">
            <a:avLst/>
          </a:prstGeom>
          <a:noFill/>
        </p:spPr>
      </p:pic>
      <p:pic>
        <p:nvPicPr>
          <p:cNvPr id="15361" name="Picture 1" descr="C:\Documents and Settings\Дом\Local Settings\Temporary Internet Files\Content.IE5\1157MMB6\MMj0236359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857496"/>
            <a:ext cx="1402565" cy="1441335"/>
          </a:xfrm>
          <a:prstGeom prst="rect">
            <a:avLst/>
          </a:prstGeom>
          <a:noFill/>
        </p:spPr>
      </p:pic>
      <p:pic>
        <p:nvPicPr>
          <p:cNvPr id="15365" name="Picture 5" descr="C:\Documents and Settings\Дом\Local Settings\Temporary Internet Files\Content.IE5\ZOFVXE19\MCj022109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286256"/>
            <a:ext cx="851419" cy="78123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00702"/>
            <a:ext cx="9144000" cy="102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660</TotalTime>
  <Words>229</Words>
  <Application>Microsoft Office PowerPoint</Application>
  <PresentationFormat>Экран (4:3)</PresentationFormat>
  <Paragraphs>54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Тема урока:  Закрепление    правописания сочетаний   ЖИ – ШИ,   ЧУ – ЩУ, ЧА – ЩА. Учитель   начальных   классов I  квалификационной категории Замуруева  Ольга  Александровна.  Одинцово, 23 апреля 2 009 года.</vt:lpstr>
      <vt:lpstr>Слайд 2</vt:lpstr>
      <vt:lpstr>Слайд 3</vt:lpstr>
      <vt:lpstr>гимнастика для пальчиков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Отдохнём!</vt:lpstr>
      <vt:lpstr>Слайд 14</vt:lpstr>
      <vt:lpstr>Отдохнём!</vt:lpstr>
      <vt:lpstr>Слайд 16</vt:lpstr>
      <vt:lpstr>Слайд 17</vt:lpstr>
      <vt:lpstr>Слайд 18</vt:lpstr>
      <vt:lpstr>Слайд 19</vt:lpstr>
      <vt:lpstr>З А П О М Н И :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Закрепление   правописания сочетаний  ЖИ – ШИ,  ЧУ – ЩУ, ЧА – ЩА.</dc:title>
  <dc:creator>Дом</dc:creator>
  <cp:lastModifiedBy>Дом</cp:lastModifiedBy>
  <cp:revision>77</cp:revision>
  <dcterms:created xsi:type="dcterms:W3CDTF">2009-04-03T18:03:21Z</dcterms:created>
  <dcterms:modified xsi:type="dcterms:W3CDTF">2009-04-12T15:05:31Z</dcterms:modified>
</cp:coreProperties>
</file>