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86" r:id="rId2"/>
  </p:sldMasterIdLst>
  <p:notesMasterIdLst>
    <p:notesMasterId r:id="rId14"/>
  </p:notesMasterIdLst>
  <p:sldIdLst>
    <p:sldId id="258" r:id="rId3"/>
    <p:sldId id="279" r:id="rId4"/>
    <p:sldId id="260" r:id="rId5"/>
    <p:sldId id="263" r:id="rId6"/>
    <p:sldId id="261" r:id="rId7"/>
    <p:sldId id="266" r:id="rId8"/>
    <p:sldId id="268" r:id="rId9"/>
    <p:sldId id="269" r:id="rId10"/>
    <p:sldId id="273" r:id="rId11"/>
    <p:sldId id="275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BEA96-C29E-4975-B5D4-51130AD8703C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739D7-417E-41DD-9AEE-02C4875EC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76685B-D8E2-4AC4-ABD3-FF4791A54FF4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DF9D5C-D77F-4B65-89A5-FEC927F3DB34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2EEE08-FE87-4FC1-B931-89C6B2090C1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77FCB-8EFF-4EAD-A5BD-655F1F9A96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7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257D9-49A2-481B-A969-70CD5FB6A9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4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D315C-3990-409D-AD0B-748918AC10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97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7D43C-6966-40BD-8204-9B87222A67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84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608B-288F-4CB2-A85E-B487BC4858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07148D-B244-4FFA-88B3-D08E40B159C3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387ACE-8E98-42E2-8E22-3790D432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7148D-B244-4FFA-88B3-D08E40B159C3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87ACE-8E98-42E2-8E22-3790D432F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7148D-B244-4FFA-88B3-D08E40B159C3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87ACE-8E98-42E2-8E22-3790D432F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7148D-B244-4FFA-88B3-D08E40B159C3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87ACE-8E98-42E2-8E22-3790D432F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7148D-B244-4FFA-88B3-D08E40B159C3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87ACE-8E98-42E2-8E22-3790D432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7148D-B244-4FFA-88B3-D08E40B159C3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87ACE-8E98-42E2-8E22-3790D432F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91CCA-EEF8-4B12-B4C0-5E68DF150B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82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7148D-B244-4FFA-88B3-D08E40B159C3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87ACE-8E98-42E2-8E22-3790D432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07148D-B244-4FFA-88B3-D08E40B159C3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87ACE-8E98-42E2-8E22-3790D432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07148D-B244-4FFA-88B3-D08E40B159C3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387ACE-8E98-42E2-8E22-3790D432F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7148D-B244-4FFA-88B3-D08E40B159C3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87ACE-8E98-42E2-8E22-3790D432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7148D-B244-4FFA-88B3-D08E40B159C3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87ACE-8E98-42E2-8E22-3790D432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28B8F-7B0D-4718-BB9A-97778EE525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9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579E7-5C44-49E0-B7C4-61D194F86C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DAB9-C068-49CD-9A3B-6DF7DC42EE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2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89A56-1093-47FE-A376-6870D8A120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0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F769A-A454-4B51-A11C-5956574FDD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0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4CDFC-851C-4DE0-BF5B-36BADED302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2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231D-AACD-4675-8AFD-410292B1AC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1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EA958-8F6C-4C9B-9845-6FB70036344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2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EA958-8F6C-4C9B-9845-6FB70036344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шаблоны презент\009920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Декада по </a:t>
            </a:r>
            <a:b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русскому языку</a:t>
            </a:r>
            <a:b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2 класс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005064"/>
            <a:ext cx="7772400" cy="129614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Учитель: Григорьева С. М.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2012г.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800" i="1" dirty="0">
                <a:solidFill>
                  <a:srgbClr val="260FB1"/>
                </a:solidFill>
              </a:rPr>
              <a:t>Будь со всеми приветлив, здоровайся при встрече, благодари за помощь, уходя – прощайся</a:t>
            </a:r>
            <a:r>
              <a:rPr lang="ru-RU" sz="4800" b="1" i="1" dirty="0">
                <a:solidFill>
                  <a:srgbClr val="260FB1"/>
                </a:solidFill>
              </a:rPr>
              <a:t>.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Users\Светлана\Desktop\шаблоны презент\839688d55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3515097" cy="373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988840"/>
            <a:ext cx="6984776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НАГРАЖДЕНИЕ </a:t>
            </a:r>
          </a:p>
          <a:p>
            <a:pPr algn="ctr"/>
            <a:r>
              <a:rPr lang="ru-RU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ПОБЕДИТЕЛЕЙ!</a:t>
            </a:r>
            <a:endParaRPr lang="ru-RU" sz="5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57675"/>
            <a:ext cx="179863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5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шаблоны презент\tr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3440"/>
            <a:ext cx="917685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10277"/>
            <a:ext cx="352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Карта путешествия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03648" y="980728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C:\Users\Светлана\Desktop\шаблоны презент\754148_w640_h640_risunok_dlya_sajt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3374"/>
            <a:ext cx="792088" cy="98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763688" y="217835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3805" y="549055"/>
            <a:ext cx="14920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Разминка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6108" y="1708444"/>
            <a:ext cx="17551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Помогай-ка</a:t>
            </a:r>
            <a:endParaRPr lang="ru-RU" sz="2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68070" y="3078816"/>
            <a:ext cx="324036" cy="2777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99751" y="2525196"/>
            <a:ext cx="22722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Исправляй-ка</a:t>
            </a:r>
            <a:endParaRPr lang="ru-RU" sz="24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23805" y="4653136"/>
            <a:ext cx="33988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03866" y="4005064"/>
            <a:ext cx="16682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Узнавай-ка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871700" y="5949280"/>
            <a:ext cx="29811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43277" y="6237312"/>
            <a:ext cx="16946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Угадай-ка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347863" y="1684258"/>
            <a:ext cx="288032" cy="2355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925958" y="779887"/>
            <a:ext cx="19340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Сказочная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страна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923928" y="4111361"/>
            <a:ext cx="288032" cy="2215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25958" y="4335487"/>
            <a:ext cx="20569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Вежливости</a:t>
            </a:r>
            <a:endParaRPr lang="ru-RU" sz="2400" b="1" cap="all" spc="0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1508">
            <a:off x="1907704" y="2441703"/>
            <a:ext cx="476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50586">
            <a:off x="2955816" y="2793590"/>
            <a:ext cx="476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5660">
            <a:off x="3253754" y="3455775"/>
            <a:ext cx="476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1212">
            <a:off x="1937972" y="4392806"/>
            <a:ext cx="476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2" y="5054113"/>
            <a:ext cx="476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356">
            <a:off x="1555886" y="1256266"/>
            <a:ext cx="413452" cy="54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Стрелка вправо с вырезом 48"/>
          <p:cNvSpPr/>
          <p:nvPr/>
        </p:nvSpPr>
        <p:spPr>
          <a:xfrm rot="18204023">
            <a:off x="2054153" y="5345538"/>
            <a:ext cx="611796" cy="307874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6907">
            <a:off x="2533953" y="4354398"/>
            <a:ext cx="476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37451">
            <a:off x="2458822" y="3261330"/>
            <a:ext cx="476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2001">
            <a:off x="2772079" y="2008049"/>
            <a:ext cx="476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9524">
            <a:off x="3829819" y="1919960"/>
            <a:ext cx="476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7303">
            <a:off x="4333875" y="3114675"/>
            <a:ext cx="476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635896" y="4077072"/>
            <a:ext cx="3214687" cy="85725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Tx/>
              <a:buNone/>
              <a:defRPr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К.Паустовский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641"/>
            <a:ext cx="8174037" cy="475252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дан во владение самый богатый, меткий, могучий и поистине волшебный русский язык.</a:t>
            </a:r>
            <a:br>
              <a:rPr lang="ru-RU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214813"/>
            <a:ext cx="2714625" cy="2352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шаблоны презент\1273633609_11111111111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1714480" y="4786322"/>
            <a:ext cx="1800000" cy="18000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auto">
          <a:xfrm>
            <a:off x="1246362" y="1479594"/>
            <a:ext cx="1800000" cy="1728562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12326" name="AutoShape 38"/>
          <p:cNvSpPr>
            <a:spLocks noChangeArrowheads="1"/>
          </p:cNvSpPr>
          <p:nvPr/>
        </p:nvSpPr>
        <p:spPr bwMode="auto">
          <a:xfrm>
            <a:off x="7143768" y="5072074"/>
            <a:ext cx="1800000" cy="18000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214282" y="3071810"/>
            <a:ext cx="1800000" cy="2000264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2333" name="AutoShape 45"/>
          <p:cNvSpPr>
            <a:spLocks noChangeArrowheads="1"/>
          </p:cNvSpPr>
          <p:nvPr/>
        </p:nvSpPr>
        <p:spPr bwMode="auto">
          <a:xfrm>
            <a:off x="7344000" y="1785926"/>
            <a:ext cx="1800000" cy="18000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12334" name="AutoShape 46"/>
          <p:cNvSpPr>
            <a:spLocks noChangeArrowheads="1"/>
          </p:cNvSpPr>
          <p:nvPr/>
        </p:nvSpPr>
        <p:spPr bwMode="auto">
          <a:xfrm>
            <a:off x="4214810" y="1214422"/>
            <a:ext cx="1800000" cy="18000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2335" name="AutoShape 47"/>
          <p:cNvSpPr>
            <a:spLocks noChangeArrowheads="1"/>
          </p:cNvSpPr>
          <p:nvPr/>
        </p:nvSpPr>
        <p:spPr bwMode="auto">
          <a:xfrm>
            <a:off x="4427984" y="4786322"/>
            <a:ext cx="1800000" cy="18000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571604" y="3429000"/>
            <a:ext cx="6072230" cy="9286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алфавит</a:t>
            </a:r>
            <a:endParaRPr lang="ru-RU" sz="6600" dirty="0"/>
          </a:p>
        </p:txBody>
      </p:sp>
      <p:sp>
        <p:nvSpPr>
          <p:cNvPr id="11" name="Содержимое 11"/>
          <p:cNvSpPr txBox="1">
            <a:spLocks/>
          </p:cNvSpPr>
          <p:nvPr/>
        </p:nvSpPr>
        <p:spPr bwMode="auto">
          <a:xfrm>
            <a:off x="1043608" y="2685926"/>
            <a:ext cx="7203940" cy="14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Прочитай слово!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1262" y="291092"/>
            <a:ext cx="76328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ВЕСЁЛАЯ АЗБУКА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1018 C -0.025 -0.0969 -0.04462 -0.18339 -0.04983 -0.21716 C -0.05504 -0.25092 -0.04566 -0.23219 -0.03612 -0.21323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20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3 -0.07332 C -0.26754 -0.25717 -0.42014 -0.4408 -0.48264 -0.51596 C -0.54514 -0.59112 -0.51771 -0.55782 -0.49028 -0.52429 " pathEditMode="relative" rAng="0" ptsTypes="aaA">
                                      <p:cBhvr>
                                        <p:cTn id="53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0" y="-259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82 -0.0444 C 0.15694 -0.24191 0.21007 -0.43871 0.23177 -0.5175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237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73 -0.06313 C -0.15573 -0.07053 -0.23039 -0.07793 -0.26007 -0.0804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9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42276E-7 C 0.08264 0.00509 0.1658 0.01041 0.19948 0.0124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6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0.03839 C 0.17622 -0.13668 0.28525 -0.31175 0.32882 -0.3818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1" grpId="0" animBg="1"/>
      <p:bldP spid="12326" grpId="0" animBg="1"/>
      <p:bldP spid="12329" grpId="0" animBg="1"/>
      <p:bldP spid="12333" grpId="0" animBg="1"/>
      <p:bldP spid="12334" grpId="0" animBg="1"/>
      <p:bldP spid="12335" grpId="0" animBg="1"/>
      <p:bldP spid="12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шаблоны презент\661061ntuqby44k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3"/>
          <p:cNvSpPr txBox="1">
            <a:spLocks noChangeArrowheads="1"/>
          </p:cNvSpPr>
          <p:nvPr/>
        </p:nvSpPr>
        <p:spPr bwMode="auto">
          <a:xfrm>
            <a:off x="4214813" y="3571875"/>
            <a:ext cx="4395787" cy="3286125"/>
          </a:xfrm>
          <a:prstGeom prst="horizontalScroll">
            <a:avLst>
              <a:gd name="adj" fmla="val 12500"/>
            </a:avLst>
          </a:prstGeom>
          <a:solidFill>
            <a:srgbClr val="E7D09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+mn-lt"/>
              </a:rPr>
              <a:t>Здравствуй, Соня!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+mn-lt"/>
              </a:rPr>
              <a:t> Живу я хорошо. Я очень рад,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+mn-lt"/>
              </a:rPr>
              <a:t>ведь теперь у меня есть Шарик.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+mn-lt"/>
              </a:rPr>
              <a:t> Он доставит  тебе это письмо.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+mn-lt"/>
              </a:rPr>
              <a:t> Твой брат Лев.</a:t>
            </a:r>
          </a:p>
        </p:txBody>
      </p:sp>
      <p:pic>
        <p:nvPicPr>
          <p:cNvPr id="4101" name="Содержимое 10" descr="x_4e309f2a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 rot="20919243">
            <a:off x="0" y="1065213"/>
            <a:ext cx="1109663" cy="785812"/>
          </a:xfrm>
        </p:spPr>
      </p:pic>
      <p:sp>
        <p:nvSpPr>
          <p:cNvPr id="12" name="AutoShape 13"/>
          <p:cNvSpPr>
            <a:spLocks noGrp="1" noChangeArrowheads="1"/>
          </p:cNvSpPr>
          <p:nvPr>
            <p:ph sz="half" idx="4294967295"/>
          </p:nvPr>
        </p:nvSpPr>
        <p:spPr>
          <a:xfrm>
            <a:off x="3131840" y="3611098"/>
            <a:ext cx="5478760" cy="3286125"/>
          </a:xfrm>
          <a:prstGeom prst="horizontalScroll">
            <a:avLst>
              <a:gd name="adj" fmla="val 12500"/>
            </a:avLst>
          </a:prstGeom>
          <a:solidFill>
            <a:srgbClr val="E7D091"/>
          </a:solidFill>
          <a:ln>
            <a:solidFill>
              <a:schemeClr val="tx1"/>
            </a:solidFill>
            <a:round/>
          </a:ln>
        </p:spPr>
        <p:txBody>
          <a:bodyPr wrap="none" anchor="ctr">
            <a:normAutofit/>
          </a:bodyPr>
          <a:lstStyle/>
          <a:p>
            <a:pPr>
              <a:buFontTx/>
              <a:buNone/>
            </a:pPr>
            <a:r>
              <a:rPr lang="ru-RU" sz="2400" b="1" dirty="0" smtClean="0"/>
              <a:t>Здравствуй, соня! </a:t>
            </a:r>
          </a:p>
          <a:p>
            <a:pPr>
              <a:buFontTx/>
              <a:buNone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Жыву</a:t>
            </a:r>
            <a:r>
              <a:rPr lang="ru-RU" sz="2400" b="1" dirty="0" smtClean="0"/>
              <a:t> я </a:t>
            </a:r>
            <a:r>
              <a:rPr lang="ru-RU" sz="2400" b="1" dirty="0" err="1" smtClean="0"/>
              <a:t>харашо</a:t>
            </a:r>
            <a:r>
              <a:rPr lang="ru-RU" sz="2400" b="1" dirty="0" smtClean="0"/>
              <a:t>. Я очень рад, </a:t>
            </a:r>
          </a:p>
          <a:p>
            <a:pPr>
              <a:buFontTx/>
              <a:buNone/>
            </a:pPr>
            <a:r>
              <a:rPr lang="ru-RU" sz="2400" b="1" dirty="0" smtClean="0"/>
              <a:t>ведь теперь у меня есть шарик.</a:t>
            </a:r>
          </a:p>
          <a:p>
            <a:pPr>
              <a:buFontTx/>
              <a:buNone/>
            </a:pPr>
            <a:r>
              <a:rPr lang="ru-RU" sz="2400" b="1" dirty="0" smtClean="0"/>
              <a:t> Он доставит  тебе это </a:t>
            </a:r>
            <a:r>
              <a:rPr lang="ru-RU" sz="2400" b="1" dirty="0" err="1" smtClean="0"/>
              <a:t>песьмо</a:t>
            </a:r>
            <a:r>
              <a:rPr lang="ru-RU" sz="2400" b="1" dirty="0" smtClean="0"/>
              <a:t>.</a:t>
            </a:r>
          </a:p>
          <a:p>
            <a:pPr>
              <a:buFontTx/>
              <a:buNone/>
            </a:pPr>
            <a:r>
              <a:rPr lang="ru-RU" sz="2400" b="1" dirty="0" smtClean="0"/>
              <a:t> Твой брат лев.</a:t>
            </a:r>
          </a:p>
        </p:txBody>
      </p:sp>
      <p:pic>
        <p:nvPicPr>
          <p:cNvPr id="4103" name="Рисунок 4" descr="40277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794794"/>
            <a:ext cx="3168352" cy="283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21045589">
            <a:off x="196513" y="409218"/>
            <a:ext cx="5072098" cy="28575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3200" b="1" dirty="0">
              <a:solidFill>
                <a:srgbClr val="000099"/>
              </a:solidFill>
            </a:endParaRPr>
          </a:p>
          <a:p>
            <a:pPr>
              <a:defRPr/>
            </a:pPr>
            <a:endParaRPr lang="ru-RU" sz="2800" b="1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000099"/>
                </a:solidFill>
              </a:rPr>
              <a:t>Куда: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город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Орёл,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улица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Зелёная,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дом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№ 5</a:t>
            </a:r>
          </a:p>
          <a:p>
            <a:pPr>
              <a:defRPr/>
            </a:pPr>
            <a:r>
              <a:rPr lang="ru-RU" sz="3200" b="1" dirty="0">
                <a:solidFill>
                  <a:srgbClr val="000099"/>
                </a:solidFill>
              </a:rPr>
              <a:t>Кому: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Мишкиной</a:t>
            </a:r>
            <a:r>
              <a:rPr lang="ru-RU" sz="3200" b="1" dirty="0">
                <a:solidFill>
                  <a:srgbClr val="000099"/>
                </a:solidFill>
              </a:rPr>
              <a:t> Соне.</a:t>
            </a:r>
          </a:p>
        </p:txBody>
      </p:sp>
      <p:pic>
        <p:nvPicPr>
          <p:cNvPr id="4107" name="Содержимое 10" descr="x_4e309f2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80757">
            <a:off x="245967" y="866179"/>
            <a:ext cx="11096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2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4296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260FB1"/>
                </a:solidFill>
              </a:rPr>
              <a:t>В названиях прочитанных сказок Незнайка, как обычно, сделал ошибки. Восстановите подлинные названия сказок и книжек, изменив в них лишь по одной букве</a:t>
            </a:r>
            <a:r>
              <a:rPr lang="ru-RU" sz="2400" i="1" dirty="0" smtClean="0">
                <a:solidFill>
                  <a:srgbClr val="260FB1"/>
                </a:solidFill>
              </a:rPr>
              <a:t>.</a:t>
            </a:r>
          </a:p>
          <a:p>
            <a:endParaRPr lang="ru-RU" sz="2400" i="1" dirty="0" smtClean="0">
              <a:solidFill>
                <a:srgbClr val="260FB1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260FB1"/>
                </a:solidFill>
              </a:rPr>
              <a:t>              </a:t>
            </a:r>
            <a:r>
              <a:rPr lang="ru-RU" sz="2400" b="1" i="1" dirty="0" smtClean="0">
                <a:solidFill>
                  <a:srgbClr val="260FB1"/>
                </a:solidFill>
              </a:rPr>
              <a:t>  </a:t>
            </a:r>
            <a:r>
              <a:rPr lang="ru-RU" sz="3200" b="1" dirty="0" smtClean="0"/>
              <a:t>Шурочка Ряба </a:t>
            </a:r>
          </a:p>
          <a:p>
            <a:pPr algn="ctr"/>
            <a:r>
              <a:rPr lang="ru-RU" sz="3200" b="1" dirty="0" smtClean="0"/>
              <a:t>	 Шар-птица</a:t>
            </a:r>
          </a:p>
          <a:p>
            <a:pPr algn="ctr"/>
            <a:r>
              <a:rPr lang="ru-RU" sz="3200" b="1" dirty="0" smtClean="0"/>
              <a:t>	                 Полк и семеро козлят</a:t>
            </a:r>
          </a:p>
          <a:p>
            <a:pPr algn="ctr"/>
            <a:r>
              <a:rPr lang="ru-RU" sz="3200" b="1" dirty="0" smtClean="0"/>
              <a:t>	       Киса и журавль</a:t>
            </a:r>
          </a:p>
          <a:p>
            <a:pPr algn="ctr"/>
            <a:r>
              <a:rPr lang="ru-RU" sz="3200" b="1" dirty="0" smtClean="0"/>
              <a:t>	       Гладкий утёнок </a:t>
            </a:r>
          </a:p>
          <a:p>
            <a:pPr algn="ctr"/>
            <a:r>
              <a:rPr lang="ru-RU" sz="3200" b="1" dirty="0" smtClean="0"/>
              <a:t>	         Красная Тапочка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b="1" dirty="0" smtClean="0"/>
              <a:t>В слове есть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согласных и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гласных звука. Сколько в этом слове слогов?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dirty="0" smtClean="0"/>
              <a:t>Сколько слогов в имени ослика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b="1" dirty="0" err="1" smtClean="0">
                <a:solidFill>
                  <a:srgbClr val="FF0000"/>
                </a:solidFill>
                <a:latin typeface="Arial Black" pitchFamily="34" charset="0"/>
              </a:rPr>
              <a:t>Иа</a:t>
            </a:r>
            <a:r>
              <a:rPr lang="ru-RU" b="1" dirty="0" smtClean="0"/>
              <a:t>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b="1" dirty="0" smtClean="0"/>
              <a:t>В слове 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кот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/>
              <a:t>и слове 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мяу</a:t>
            </a:r>
            <a:r>
              <a:rPr lang="ru-RU" b="1" dirty="0" smtClean="0"/>
              <a:t> по 3 звука. Одинаково ли количество слогов в этих словах?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b="1" dirty="0" smtClean="0"/>
              <a:t>Найди одно лишнее. Зачеркни! 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2800" b="1" i="1" dirty="0" smtClean="0">
                <a:solidFill>
                  <a:srgbClr val="260FB1"/>
                </a:solidFill>
                <a:latin typeface="Arial Black" pitchFamily="34" charset="0"/>
              </a:rPr>
              <a:t>Пётр, Катя,  Серёжа,  Егоров, Мария.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b="1" dirty="0" smtClean="0"/>
              <a:t>Найди слова, которые можно переносить. Подчеркни! 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</a:t>
            </a:r>
            <a:r>
              <a:rPr lang="ru-RU" b="1" i="1" dirty="0" smtClean="0">
                <a:solidFill>
                  <a:srgbClr val="260FB1"/>
                </a:solidFill>
                <a:latin typeface="Arial Black" pitchFamily="34" charset="0"/>
              </a:rPr>
              <a:t>Чайка, стриж,  снегирь,  енот,  волк, ель.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260FB1"/>
                </a:solidFill>
              </a:rPr>
              <a:t>Задания для каждой группы</a:t>
            </a:r>
            <a:endParaRPr lang="ru-RU" sz="3600" b="1" i="1" dirty="0">
              <a:solidFill>
                <a:srgbClr val="260F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b="1" i="1" dirty="0" smtClean="0">
                <a:latin typeface="Arial Black" pitchFamily="34" charset="0"/>
              </a:rPr>
              <a:t> </a:t>
            </a:r>
            <a:r>
              <a:rPr lang="ru-RU" sz="2800" b="1" i="1" dirty="0" smtClean="0">
                <a:latin typeface="Arial Black" pitchFamily="34" charset="0"/>
              </a:rPr>
              <a:t>Не спеши языком – </a:t>
            </a:r>
            <a:r>
              <a:rPr lang="ru-RU" sz="2800" dirty="0" smtClean="0">
                <a:latin typeface="Arial Black" pitchFamily="34" charset="0"/>
              </a:rPr>
              <a:t>           </a:t>
            </a:r>
            <a:r>
              <a:rPr lang="ru-RU" sz="2800" dirty="0" smtClean="0">
                <a:solidFill>
                  <a:srgbClr val="260FB1"/>
                </a:solidFill>
                <a:latin typeface="Arial Black" pitchFamily="34" charset="0"/>
              </a:rPr>
              <a:t>… всё перетрут.</a:t>
            </a:r>
          </a:p>
          <a:p>
            <a:endParaRPr lang="ru-RU" sz="2800" dirty="0" smtClean="0">
              <a:latin typeface="Arial Black" pitchFamily="34" charset="0"/>
            </a:endParaRPr>
          </a:p>
          <a:p>
            <a:pPr marL="109728" indent="0">
              <a:buNone/>
            </a:pPr>
            <a:r>
              <a:rPr lang="ru-RU" sz="2800" b="1" i="1" dirty="0" smtClean="0">
                <a:latin typeface="Arial Black" pitchFamily="34" charset="0"/>
              </a:rPr>
              <a:t>Волков бояться – </a:t>
            </a:r>
            <a:r>
              <a:rPr lang="ru-RU" sz="2800" dirty="0" smtClean="0">
                <a:latin typeface="Arial Black" pitchFamily="34" charset="0"/>
              </a:rPr>
              <a:t>                </a:t>
            </a:r>
            <a:r>
              <a:rPr lang="ru-RU" sz="2800" dirty="0" smtClean="0">
                <a:solidFill>
                  <a:srgbClr val="260FB1"/>
                </a:solidFill>
                <a:latin typeface="Arial Black" pitchFamily="34" charset="0"/>
              </a:rPr>
              <a:t>… торопись делом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endParaRPr lang="ru-RU" sz="2800" dirty="0" smtClean="0">
              <a:latin typeface="Arial Black" pitchFamily="34" charset="0"/>
            </a:endParaRPr>
          </a:p>
          <a:p>
            <a:pPr marL="109728" indent="0">
              <a:buNone/>
            </a:pPr>
            <a:r>
              <a:rPr lang="ru-RU" sz="2800" b="1" i="1" dirty="0" smtClean="0">
                <a:latin typeface="Arial Black" pitchFamily="34" charset="0"/>
              </a:rPr>
              <a:t>У страха глаза </a:t>
            </a:r>
            <a:r>
              <a:rPr lang="ru-RU" sz="2800" dirty="0" smtClean="0">
                <a:latin typeface="Arial Black" pitchFamily="34" charset="0"/>
              </a:rPr>
              <a:t>–                   </a:t>
            </a:r>
            <a:r>
              <a:rPr lang="ru-RU" sz="2800" dirty="0" smtClean="0">
                <a:solidFill>
                  <a:srgbClr val="260FB1"/>
                </a:solidFill>
                <a:latin typeface="Arial Black" pitchFamily="34" charset="0"/>
              </a:rPr>
              <a:t>…не поймёшь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                                                                                  </a:t>
            </a:r>
          </a:p>
          <a:p>
            <a:pPr marL="109728" indent="0">
              <a:buNone/>
            </a:pPr>
            <a:r>
              <a:rPr lang="ru-RU" sz="2800" b="1" i="1" dirty="0" smtClean="0">
                <a:latin typeface="Arial Black" pitchFamily="34" charset="0"/>
              </a:rPr>
              <a:t>Терпение и труд –  </a:t>
            </a:r>
            <a:r>
              <a:rPr lang="ru-RU" sz="2800" dirty="0" smtClean="0">
                <a:latin typeface="Arial Black" pitchFamily="34" charset="0"/>
              </a:rPr>
              <a:t>              </a:t>
            </a:r>
            <a:r>
              <a:rPr lang="ru-RU" sz="2800" dirty="0" smtClean="0">
                <a:solidFill>
                  <a:srgbClr val="260FB1"/>
                </a:solidFill>
                <a:latin typeface="Arial Black" pitchFamily="34" charset="0"/>
              </a:rPr>
              <a:t>… в лес не ходить. 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                                                                           </a:t>
            </a:r>
            <a:endParaRPr lang="ru-RU" sz="2800" dirty="0">
              <a:latin typeface="Arial Black" pitchFamily="34" charset="0"/>
            </a:endParaRPr>
          </a:p>
          <a:p>
            <a:pPr>
              <a:buNone/>
            </a:pPr>
            <a:r>
              <a:rPr lang="ru-RU" sz="2800" b="1" i="1" dirty="0" smtClean="0">
                <a:latin typeface="Arial Black" pitchFamily="34" charset="0"/>
              </a:rPr>
              <a:t>Слово не воробей, вылетит </a:t>
            </a:r>
            <a:r>
              <a:rPr lang="ru-RU" sz="2800" dirty="0" smtClean="0">
                <a:latin typeface="Arial Black" pitchFamily="34" charset="0"/>
              </a:rPr>
              <a:t>– </a:t>
            </a:r>
            <a:r>
              <a:rPr lang="ru-RU" sz="2800" dirty="0" smtClean="0"/>
              <a:t>         </a:t>
            </a:r>
            <a:r>
              <a:rPr lang="ru-RU" sz="2800" dirty="0" smtClean="0">
                <a:solidFill>
                  <a:srgbClr val="260FB1"/>
                </a:solidFill>
                <a:latin typeface="Arial Black" pitchFamily="34" charset="0"/>
              </a:rPr>
              <a:t>… велики.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Прочитай начало и конец пословиц и поговорок, 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соедини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стрелочками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Светлана\Desktop\шаблоны презент\log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21034"/>
            <a:ext cx="2775942" cy="18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Рисунок 8" descr="anteprima_card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1" descr="13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0"/>
            <a:ext cx="12144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6" descr="960229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3071813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 descr="960229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959669">
            <a:off x="5237163" y="1987550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Содержимое 3" descr="multyashki-204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5" y="3071810"/>
            <a:ext cx="1643075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6" descr="960229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959669">
            <a:off x="1594357" y="2416060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673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09827E-6 C -0.09601 -0.15607 -0.19201 -0.31168 -0.27587 -0.30335 C -0.35972 -0.29503 -0.44305 0.04069 -0.50347 0.05064 C -0.56389 0.06058 -0.61128 -0.19283 -0.63802 -0.2437 C -0.66476 -0.29457 -0.66041 -0.25087 -0.66389 -0.25503 C -0.66736 -0.25919 -0.66302 -0.26405 -0.65868 -0.2689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00" y="-12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6 -0.0419 C 0.12899 -0.16481 0.23229 -0.28773 0.25347 -0.20509 C 0.27465 -0.12245 0.24514 0.35579 0.15347 0.45463 C 0.06128 0.55347 -0.26806 0.50417 -0.29653 0.38796 C -0.325 0.27176 -0.06806 -0.14468 -0.01719 -0.2419 C 0.03368 -0.33912 0.02118 -0.26759 0.00868 -0.19583 " pathEditMode="relative" rAng="0" ptsTypes="aaaaa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14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04046E-6 C 0.09756 0.30543 0.19513 0.6111 0.29357 0.57479 C 0.39201 0.53849 0.51735 -0.14312 0.59044 -0.21781 C 0.66353 -0.29249 0.7059 0.05618 0.73176 0.1267 C 0.75763 0.19722 0.74357 0.19214 0.746 0.20485 " pathEditMode="relative" ptsTypes="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448</TotalTime>
  <Words>222</Words>
  <Application>Microsoft Office PowerPoint</Application>
  <PresentationFormat>Экран (4:3)</PresentationFormat>
  <Paragraphs>71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1_Оформление по умолчанию</vt:lpstr>
      <vt:lpstr>Открытая</vt:lpstr>
      <vt:lpstr>Декада по  русскому языку 2 класс</vt:lpstr>
      <vt:lpstr>Презентация PowerPoint</vt:lpstr>
      <vt:lpstr>Нам дан во владение самый богатый, меткий, могучий и поистине волшебный русский язык. </vt:lpstr>
      <vt:lpstr>Презентация PowerPoint</vt:lpstr>
      <vt:lpstr>Презентация PowerPoint</vt:lpstr>
      <vt:lpstr>Презентация PowerPoint</vt:lpstr>
      <vt:lpstr>Задания для каждой группы</vt:lpstr>
      <vt:lpstr>Прочитай начало и конец пословиц и поговорок, соедини стрелочками</vt:lpstr>
      <vt:lpstr>Презентация PowerPoint</vt:lpstr>
      <vt:lpstr>Будь со всеми приветлив, здоровайся при встрече, благодари за помощь, уходя – прощайся. 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Декада по русскому языку 2 класс</dc:title>
  <dc:creator>Артём</dc:creator>
  <cp:lastModifiedBy>Светлана</cp:lastModifiedBy>
  <cp:revision>44</cp:revision>
  <dcterms:created xsi:type="dcterms:W3CDTF">2003-01-01T01:26:17Z</dcterms:created>
  <dcterms:modified xsi:type="dcterms:W3CDTF">2012-04-02T15:36:06Z</dcterms:modified>
</cp:coreProperties>
</file>