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A7C40F-7006-41DC-9C9D-9574757453CA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CA9B8A-7D03-449B-A072-5F1F4F27D9C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A9B8A-7D03-449B-A072-5F1F4F27D9C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A9B8A-7D03-449B-A072-5F1F4F27D9C0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7072416-A667-4312-96FA-38AFEA8A87D8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6693BD9-C3BE-4412-8A5A-6230640B4F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72416-A667-4312-96FA-38AFEA8A87D8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93BD9-C3BE-4412-8A5A-6230640B4F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72416-A667-4312-96FA-38AFEA8A87D8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93BD9-C3BE-4412-8A5A-6230640B4F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7072416-A667-4312-96FA-38AFEA8A87D8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6693BD9-C3BE-4412-8A5A-6230640B4F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7072416-A667-4312-96FA-38AFEA8A87D8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6693BD9-C3BE-4412-8A5A-6230640B4F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72416-A667-4312-96FA-38AFEA8A87D8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93BD9-C3BE-4412-8A5A-6230640B4F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72416-A667-4312-96FA-38AFEA8A87D8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93BD9-C3BE-4412-8A5A-6230640B4F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7072416-A667-4312-96FA-38AFEA8A87D8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6693BD9-C3BE-4412-8A5A-6230640B4F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72416-A667-4312-96FA-38AFEA8A87D8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93BD9-C3BE-4412-8A5A-6230640B4F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7072416-A667-4312-96FA-38AFEA8A87D8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6693BD9-C3BE-4412-8A5A-6230640B4F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7072416-A667-4312-96FA-38AFEA8A87D8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6693BD9-C3BE-4412-8A5A-6230640B4F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7072416-A667-4312-96FA-38AFEA8A87D8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6693BD9-C3BE-4412-8A5A-6230640B4F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1000108"/>
            <a:ext cx="6172200" cy="2500330"/>
          </a:xfrm>
        </p:spPr>
        <p:txBody>
          <a:bodyPr>
            <a:noAutofit/>
          </a:bodyPr>
          <a:lstStyle/>
          <a:p>
            <a:pPr algn="ctr"/>
            <a:r>
              <a:rPr lang="ru-RU" sz="7200" dirty="0" smtClean="0">
                <a:solidFill>
                  <a:schemeClr val="accent1">
                    <a:lumMod val="75000"/>
                  </a:schemeClr>
                </a:solidFill>
              </a:rPr>
              <a:t>Кроссворд «Гитара»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Olga\Desktop\гитар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4532" cy="6850116"/>
          </a:xfrm>
          <a:prstGeom prst="rect">
            <a:avLst/>
          </a:prstGeom>
          <a:noFill/>
        </p:spPr>
      </p:pic>
      <p:sp>
        <p:nvSpPr>
          <p:cNvPr id="3" name="Скругленный прямоугольник 2"/>
          <p:cNvSpPr/>
          <p:nvPr/>
        </p:nvSpPr>
        <p:spPr>
          <a:xfrm>
            <a:off x="3214678" y="121442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643306" y="121442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14678" y="157161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Д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643306" y="157161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Р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428992" y="192880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Т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428992" y="228599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Р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428992" y="264318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У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428992" y="300037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Б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428992" y="335756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428992" y="371475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К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428992" y="407194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К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428992" y="442913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О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428992" y="478632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Р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428992" y="514351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Д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428992" y="550070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Е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428992" y="585789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О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428992" y="621508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Н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857620" y="3714752"/>
            <a:ext cx="434984" cy="357165"/>
          </a:xfrm>
          <a:prstGeom prst="roundRect">
            <a:avLst>
              <a:gd name="adj" fmla="val 12729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Т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000364" y="3714752"/>
            <a:ext cx="434984" cy="357165"/>
          </a:xfrm>
          <a:prstGeom prst="roundRect">
            <a:avLst>
              <a:gd name="adj" fmla="val 26368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857620" y="407194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Т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286248" y="407194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Ы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000364" y="407194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571736" y="407194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Т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857620" y="442913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Н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857620" y="478632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3000364" y="442913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Т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000364" y="478632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3000364" y="514351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2571736" y="514351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2143108" y="514351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3857620" y="514351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4286248" y="514351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4714876" y="514351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2143108" y="550070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2571736" y="550070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3000364" y="550070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2143108" y="585789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2571736" y="585789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3000364" y="585789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3857620" y="550070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4286248" y="550070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4714876" y="550070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3857620" y="585789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4286248" y="585789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4714876" y="585789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3000364" y="621508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2571736" y="621508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3857620" y="621508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4286248" y="621508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3000364" y="1928802"/>
            <a:ext cx="434984" cy="3571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3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3000364" y="3357562"/>
            <a:ext cx="434984" cy="3571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4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2571736" y="371475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5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2143108" y="407194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6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3214678" y="857256"/>
            <a:ext cx="434984" cy="35716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Л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3643306" y="85723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Т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2786050" y="857232"/>
            <a:ext cx="434984" cy="3571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1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4071934" y="857232"/>
            <a:ext cx="434984" cy="3571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2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1643042" y="0"/>
            <a:ext cx="72866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8.Сколько тонов в тритоне?</a:t>
            </a:r>
            <a:endParaRPr lang="ru-RU" sz="2400" b="1" dirty="0"/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2571736" y="442913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7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2571736" y="478632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8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Olga\Desktop\гитар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532" y="7884"/>
            <a:ext cx="9154532" cy="6850116"/>
          </a:xfrm>
          <a:prstGeom prst="rect">
            <a:avLst/>
          </a:prstGeom>
          <a:noFill/>
        </p:spPr>
      </p:pic>
      <p:sp>
        <p:nvSpPr>
          <p:cNvPr id="4" name="Скругленный прямоугольник 3"/>
          <p:cNvSpPr/>
          <p:nvPr/>
        </p:nvSpPr>
        <p:spPr>
          <a:xfrm>
            <a:off x="3214678" y="121442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643306" y="121442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14678" y="157161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Д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643306" y="157161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Р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428992" y="192880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Т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428992" y="228599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Р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428992" y="264318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У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428992" y="300037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Б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428992" y="335756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428992" y="371475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К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428992" y="407194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К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428992" y="442913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О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428992" y="478632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Р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428992" y="514351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Д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428992" y="550070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Е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428992" y="585789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О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428992" y="621508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Н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857620" y="3714752"/>
            <a:ext cx="434984" cy="357165"/>
          </a:xfrm>
          <a:prstGeom prst="roundRect">
            <a:avLst>
              <a:gd name="adj" fmla="val 12729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Т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000364" y="3714752"/>
            <a:ext cx="434984" cy="357165"/>
          </a:xfrm>
          <a:prstGeom prst="roundRect">
            <a:avLst>
              <a:gd name="adj" fmla="val 26368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857620" y="407194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Т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286248" y="407194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Ы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000364" y="407194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571736" y="407194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Т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857620" y="442913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Н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3857620" y="478632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И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000364" y="442913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Т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3000364" y="478632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ТР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3000364" y="514351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2571736" y="514351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2143108" y="514351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3857620" y="514351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4286248" y="514351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4714876" y="514351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2143108" y="550070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2571736" y="550070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3000364" y="550070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2143108" y="585789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2571736" y="585789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3000364" y="585789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3857620" y="550070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4286248" y="550070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4714876" y="550070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3857620" y="585789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4286248" y="585789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4714876" y="585789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3000364" y="621508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2571736" y="621508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3857620" y="621508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4286248" y="621508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3000364" y="1928802"/>
            <a:ext cx="434984" cy="3571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3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3000364" y="3357562"/>
            <a:ext cx="434984" cy="3571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4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2571736" y="371475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5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2143108" y="407194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6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3214678" y="857256"/>
            <a:ext cx="434984" cy="35716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Л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3643306" y="85723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Т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2786050" y="857232"/>
            <a:ext cx="434984" cy="3571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1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4071934" y="857232"/>
            <a:ext cx="434984" cy="3571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2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2571736" y="442913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7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2571736" y="478632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8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1643042" y="0"/>
            <a:ext cx="72866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9. Приспособление для изменения характера  звучания в музыкальных инструментах</a:t>
            </a:r>
            <a:endParaRPr lang="ru-RU" sz="2000" b="1" dirty="0"/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1714480" y="514351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9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Olga\Desktop\гитар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884"/>
            <a:ext cx="9154532" cy="6850116"/>
          </a:xfrm>
          <a:prstGeom prst="rect">
            <a:avLst/>
          </a:prstGeom>
          <a:noFill/>
        </p:spPr>
      </p:pic>
      <p:sp>
        <p:nvSpPr>
          <p:cNvPr id="3" name="Скругленный прямоугольник 2"/>
          <p:cNvSpPr/>
          <p:nvPr/>
        </p:nvSpPr>
        <p:spPr>
          <a:xfrm>
            <a:off x="3214678" y="121442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643306" y="121442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14678" y="157161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Д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643306" y="157161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Р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428992" y="192880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Т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428992" y="228599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Р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428992" y="264318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У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428992" y="300037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Б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428992" y="335756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428992" y="371475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К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428992" y="407194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К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428992" y="442913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О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428992" y="478632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Р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428992" y="514351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Д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428992" y="550070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Е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428992" y="585789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О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857620" y="3714752"/>
            <a:ext cx="434984" cy="357165"/>
          </a:xfrm>
          <a:prstGeom prst="roundRect">
            <a:avLst>
              <a:gd name="adj" fmla="val 12729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Т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000364" y="3714752"/>
            <a:ext cx="434984" cy="357165"/>
          </a:xfrm>
          <a:prstGeom prst="roundRect">
            <a:avLst>
              <a:gd name="adj" fmla="val 26368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857620" y="407194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Т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286248" y="407194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Ы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000364" y="407194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571736" y="407194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Т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857620" y="442913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Н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857620" y="478632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И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000364" y="442913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Т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3000364" y="478632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ТР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000364" y="514351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Р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2571736" y="514351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У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2143108" y="514351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С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3857620" y="514351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И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4286248" y="514351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Н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4714876" y="514351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2143108" y="550070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2571736" y="550070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3000364" y="550070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2143108" y="585789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2571736" y="585789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3000364" y="585789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3857620" y="550070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4286248" y="550070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4714876" y="550070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3857620" y="585789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4286248" y="585789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4714876" y="585789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3000364" y="1928802"/>
            <a:ext cx="434984" cy="3571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3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3000364" y="3357562"/>
            <a:ext cx="434984" cy="3571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4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2571736" y="371475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5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2143108" y="407194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6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3214678" y="857256"/>
            <a:ext cx="434984" cy="35716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Л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3643306" y="85723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Т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2786050" y="857232"/>
            <a:ext cx="434984" cy="3571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1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4071934" y="857232"/>
            <a:ext cx="434984" cy="3571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2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2571736" y="442913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7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2571736" y="478632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8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1714480" y="514351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9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1571604" y="5500702"/>
            <a:ext cx="577860" cy="3571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10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1785918" y="1"/>
            <a:ext cx="7358082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10</a:t>
            </a:r>
            <a:r>
              <a:rPr lang="ru-RU" sz="2000" b="1" dirty="0" smtClean="0"/>
              <a:t>. </a:t>
            </a:r>
            <a:r>
              <a:rPr lang="ru-RU" b="1" dirty="0" smtClean="0"/>
              <a:t>Клавишный инструмент симфонического оркестра, по звучанию напоминающий звон колокольчиков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Olga\Desktop\гитар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884"/>
            <a:ext cx="9154532" cy="6850116"/>
          </a:xfrm>
          <a:prstGeom prst="rect">
            <a:avLst/>
          </a:prstGeom>
          <a:noFill/>
        </p:spPr>
      </p:pic>
      <p:sp>
        <p:nvSpPr>
          <p:cNvPr id="55" name="Заголовок 54"/>
          <p:cNvSpPr>
            <a:spLocks noGrp="1"/>
          </p:cNvSpPr>
          <p:nvPr>
            <p:ph type="title"/>
          </p:nvPr>
        </p:nvSpPr>
        <p:spPr>
          <a:xfrm>
            <a:off x="1857356" y="61083"/>
            <a:ext cx="6929486" cy="653273"/>
          </a:xfrm>
        </p:spPr>
        <p:txBody>
          <a:bodyPr>
            <a:no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+mn-lt"/>
              </a:rPr>
              <a:t>11. Последовательность звуков, образующих напев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7" name="Текст 56"/>
          <p:cNvSpPr>
            <a:spLocks noGrp="1"/>
          </p:cNvSpPr>
          <p:nvPr>
            <p:ph type="body" idx="2"/>
          </p:nvPr>
        </p:nvSpPr>
        <p:spPr>
          <a:xfrm>
            <a:off x="8286776" y="571480"/>
            <a:ext cx="52552" cy="71438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56" name="Содержимое 55"/>
          <p:cNvSpPr>
            <a:spLocks noGrp="1"/>
          </p:cNvSpPr>
          <p:nvPr>
            <p:ph sz="quarter" idx="1"/>
          </p:nvPr>
        </p:nvSpPr>
        <p:spPr>
          <a:xfrm flipV="1">
            <a:off x="5897880" y="6601967"/>
            <a:ext cx="45719" cy="45719"/>
          </a:xfrm>
        </p:spPr>
        <p:txBody>
          <a:bodyPr anchor="ctr">
            <a:noAutofit/>
          </a:bodyPr>
          <a:lstStyle/>
          <a:p>
            <a:endParaRPr lang="ru-RU" sz="900" dirty="0"/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3214678" y="121442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3643306" y="121442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3214678" y="157161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Д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3643306" y="157161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Р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3428992" y="192880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Т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3428992" y="228599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Р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3428992" y="264318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У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3428992" y="300037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Б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3428992" y="335756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3428992" y="371475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К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3428992" y="407194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К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3428992" y="442913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О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3428992" y="478632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Р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3428992" y="514351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Д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72" name="Скругленный прямоугольник 71"/>
          <p:cNvSpPr/>
          <p:nvPr/>
        </p:nvSpPr>
        <p:spPr>
          <a:xfrm>
            <a:off x="3428992" y="550070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Е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3428992" y="585789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О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74" name="Скругленный прямоугольник 73"/>
          <p:cNvSpPr/>
          <p:nvPr/>
        </p:nvSpPr>
        <p:spPr>
          <a:xfrm>
            <a:off x="3428992" y="621508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Н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75" name="Скругленный прямоугольник 74"/>
          <p:cNvSpPr/>
          <p:nvPr/>
        </p:nvSpPr>
        <p:spPr>
          <a:xfrm>
            <a:off x="3857620" y="3714752"/>
            <a:ext cx="434984" cy="357165"/>
          </a:xfrm>
          <a:prstGeom prst="roundRect">
            <a:avLst>
              <a:gd name="adj" fmla="val 12729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Т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76" name="Скругленный прямоугольник 75"/>
          <p:cNvSpPr/>
          <p:nvPr/>
        </p:nvSpPr>
        <p:spPr>
          <a:xfrm>
            <a:off x="3000364" y="3714752"/>
            <a:ext cx="434984" cy="357165"/>
          </a:xfrm>
          <a:prstGeom prst="roundRect">
            <a:avLst>
              <a:gd name="adj" fmla="val 26368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77" name="Скругленный прямоугольник 76"/>
          <p:cNvSpPr/>
          <p:nvPr/>
        </p:nvSpPr>
        <p:spPr>
          <a:xfrm>
            <a:off x="3857620" y="407194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Т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78" name="Скругленный прямоугольник 77"/>
          <p:cNvSpPr/>
          <p:nvPr/>
        </p:nvSpPr>
        <p:spPr>
          <a:xfrm>
            <a:off x="4286248" y="407194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Ы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79" name="Скругленный прямоугольник 78"/>
          <p:cNvSpPr/>
          <p:nvPr/>
        </p:nvSpPr>
        <p:spPr>
          <a:xfrm>
            <a:off x="3000364" y="407194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80" name="Скругленный прямоугольник 79"/>
          <p:cNvSpPr/>
          <p:nvPr/>
        </p:nvSpPr>
        <p:spPr>
          <a:xfrm>
            <a:off x="2571736" y="407194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Т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81" name="Скругленный прямоугольник 80"/>
          <p:cNvSpPr/>
          <p:nvPr/>
        </p:nvSpPr>
        <p:spPr>
          <a:xfrm>
            <a:off x="3857620" y="442913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Н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82" name="Скругленный прямоугольник 81"/>
          <p:cNvSpPr/>
          <p:nvPr/>
        </p:nvSpPr>
        <p:spPr>
          <a:xfrm>
            <a:off x="3857620" y="478632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И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83" name="Скругленный прямоугольник 82"/>
          <p:cNvSpPr/>
          <p:nvPr/>
        </p:nvSpPr>
        <p:spPr>
          <a:xfrm>
            <a:off x="3000364" y="442913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Т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84" name="Скругленный прямоугольник 83"/>
          <p:cNvSpPr/>
          <p:nvPr/>
        </p:nvSpPr>
        <p:spPr>
          <a:xfrm>
            <a:off x="3000364" y="478632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Т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85" name="Скругленный прямоугольник 84"/>
          <p:cNvSpPr/>
          <p:nvPr/>
        </p:nvSpPr>
        <p:spPr>
          <a:xfrm>
            <a:off x="3000364" y="514351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Р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86" name="Скругленный прямоугольник 85"/>
          <p:cNvSpPr/>
          <p:nvPr/>
        </p:nvSpPr>
        <p:spPr>
          <a:xfrm>
            <a:off x="2571736" y="514351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У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87" name="Скругленный прямоугольник 86"/>
          <p:cNvSpPr/>
          <p:nvPr/>
        </p:nvSpPr>
        <p:spPr>
          <a:xfrm>
            <a:off x="2143108" y="514351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С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88" name="Скругленный прямоугольник 87"/>
          <p:cNvSpPr/>
          <p:nvPr/>
        </p:nvSpPr>
        <p:spPr>
          <a:xfrm>
            <a:off x="3857620" y="514351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И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89" name="Скругленный прямоугольник 88"/>
          <p:cNvSpPr/>
          <p:nvPr/>
        </p:nvSpPr>
        <p:spPr>
          <a:xfrm>
            <a:off x="4286248" y="514351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Н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90" name="Скругленный прямоугольник 89"/>
          <p:cNvSpPr/>
          <p:nvPr/>
        </p:nvSpPr>
        <p:spPr>
          <a:xfrm>
            <a:off x="4714876" y="514351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91" name="Скругленный прямоугольник 90"/>
          <p:cNvSpPr/>
          <p:nvPr/>
        </p:nvSpPr>
        <p:spPr>
          <a:xfrm>
            <a:off x="2143108" y="550070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Ч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92" name="Скругленный прямоугольник 91"/>
          <p:cNvSpPr/>
          <p:nvPr/>
        </p:nvSpPr>
        <p:spPr>
          <a:xfrm>
            <a:off x="2571736" y="550070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Е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93" name="Скругленный прямоугольник 92"/>
          <p:cNvSpPr/>
          <p:nvPr/>
        </p:nvSpPr>
        <p:spPr>
          <a:xfrm>
            <a:off x="3000364" y="550070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Л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94" name="Скругленный прямоугольник 93"/>
          <p:cNvSpPr/>
          <p:nvPr/>
        </p:nvSpPr>
        <p:spPr>
          <a:xfrm>
            <a:off x="2143108" y="585789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95" name="Скругленный прямоугольник 94"/>
          <p:cNvSpPr/>
          <p:nvPr/>
        </p:nvSpPr>
        <p:spPr>
          <a:xfrm>
            <a:off x="2571736" y="585789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96" name="Скругленный прямоугольник 95"/>
          <p:cNvSpPr/>
          <p:nvPr/>
        </p:nvSpPr>
        <p:spPr>
          <a:xfrm>
            <a:off x="3000364" y="585789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97" name="Скругленный прямоугольник 96"/>
          <p:cNvSpPr/>
          <p:nvPr/>
        </p:nvSpPr>
        <p:spPr>
          <a:xfrm>
            <a:off x="3857620" y="550070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С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98" name="Скругленный прямоугольник 97"/>
          <p:cNvSpPr/>
          <p:nvPr/>
        </p:nvSpPr>
        <p:spPr>
          <a:xfrm>
            <a:off x="4286248" y="550070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Т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99" name="Скругленный прямоугольник 98"/>
          <p:cNvSpPr/>
          <p:nvPr/>
        </p:nvSpPr>
        <p:spPr>
          <a:xfrm>
            <a:off x="4714876" y="550070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00" name="Скругленный прямоугольник 99"/>
          <p:cNvSpPr/>
          <p:nvPr/>
        </p:nvSpPr>
        <p:spPr>
          <a:xfrm>
            <a:off x="3857620" y="585789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101" name="Скругленный прямоугольник 100"/>
          <p:cNvSpPr/>
          <p:nvPr/>
        </p:nvSpPr>
        <p:spPr>
          <a:xfrm>
            <a:off x="4286248" y="585789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102" name="Скругленный прямоугольник 101"/>
          <p:cNvSpPr/>
          <p:nvPr/>
        </p:nvSpPr>
        <p:spPr>
          <a:xfrm>
            <a:off x="4714876" y="585789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103" name="Скругленный прямоугольник 102"/>
          <p:cNvSpPr/>
          <p:nvPr/>
        </p:nvSpPr>
        <p:spPr>
          <a:xfrm>
            <a:off x="3000364" y="621508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104" name="Скругленный прямоугольник 103"/>
          <p:cNvSpPr/>
          <p:nvPr/>
        </p:nvSpPr>
        <p:spPr>
          <a:xfrm>
            <a:off x="2571736" y="621508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05" name="Скругленный прямоугольник 104"/>
          <p:cNvSpPr/>
          <p:nvPr/>
        </p:nvSpPr>
        <p:spPr>
          <a:xfrm>
            <a:off x="3857620" y="621508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106" name="Скругленный прямоугольник 105"/>
          <p:cNvSpPr/>
          <p:nvPr/>
        </p:nvSpPr>
        <p:spPr>
          <a:xfrm>
            <a:off x="4286248" y="621508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107" name="Скругленный прямоугольник 106"/>
          <p:cNvSpPr/>
          <p:nvPr/>
        </p:nvSpPr>
        <p:spPr>
          <a:xfrm>
            <a:off x="3000364" y="1928802"/>
            <a:ext cx="434984" cy="3571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3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08" name="Скругленный прямоугольник 107"/>
          <p:cNvSpPr/>
          <p:nvPr/>
        </p:nvSpPr>
        <p:spPr>
          <a:xfrm>
            <a:off x="3000364" y="3357562"/>
            <a:ext cx="434984" cy="3571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4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09" name="Скругленный прямоугольник 108"/>
          <p:cNvSpPr/>
          <p:nvPr/>
        </p:nvSpPr>
        <p:spPr>
          <a:xfrm>
            <a:off x="2571736" y="371475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5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10" name="Скругленный прямоугольник 109"/>
          <p:cNvSpPr/>
          <p:nvPr/>
        </p:nvSpPr>
        <p:spPr>
          <a:xfrm>
            <a:off x="2143108" y="407194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6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11" name="Скругленный прямоугольник 110"/>
          <p:cNvSpPr/>
          <p:nvPr/>
        </p:nvSpPr>
        <p:spPr>
          <a:xfrm>
            <a:off x="3214678" y="857256"/>
            <a:ext cx="434984" cy="35716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Л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12" name="Скругленный прямоугольник 111"/>
          <p:cNvSpPr/>
          <p:nvPr/>
        </p:nvSpPr>
        <p:spPr>
          <a:xfrm>
            <a:off x="3643306" y="85723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Т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13" name="Скругленный прямоугольник 112"/>
          <p:cNvSpPr/>
          <p:nvPr/>
        </p:nvSpPr>
        <p:spPr>
          <a:xfrm>
            <a:off x="2786050" y="857232"/>
            <a:ext cx="434984" cy="3571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1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14" name="Скругленный прямоугольник 113"/>
          <p:cNvSpPr/>
          <p:nvPr/>
        </p:nvSpPr>
        <p:spPr>
          <a:xfrm>
            <a:off x="4071934" y="857232"/>
            <a:ext cx="434984" cy="3571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2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15" name="Скругленный прямоугольник 114"/>
          <p:cNvSpPr/>
          <p:nvPr/>
        </p:nvSpPr>
        <p:spPr>
          <a:xfrm>
            <a:off x="2571736" y="442913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7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16" name="Скругленный прямоугольник 115"/>
          <p:cNvSpPr/>
          <p:nvPr/>
        </p:nvSpPr>
        <p:spPr>
          <a:xfrm>
            <a:off x="2571736" y="478632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8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17" name="Скругленный прямоугольник 116"/>
          <p:cNvSpPr/>
          <p:nvPr/>
        </p:nvSpPr>
        <p:spPr>
          <a:xfrm>
            <a:off x="1714480" y="514351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9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18" name="Скругленный прямоугольник 117"/>
          <p:cNvSpPr/>
          <p:nvPr/>
        </p:nvSpPr>
        <p:spPr>
          <a:xfrm>
            <a:off x="1571604" y="5500702"/>
            <a:ext cx="577860" cy="3571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10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Olga\Desktop\гитар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532" y="7884"/>
            <a:ext cx="9154532" cy="6850116"/>
          </a:xfrm>
          <a:prstGeom prst="rect">
            <a:avLst/>
          </a:prstGeom>
          <a:noFill/>
        </p:spPr>
      </p:pic>
      <p:sp>
        <p:nvSpPr>
          <p:cNvPr id="55" name="Заголовок 54"/>
          <p:cNvSpPr>
            <a:spLocks noGrp="1"/>
          </p:cNvSpPr>
          <p:nvPr>
            <p:ph type="title"/>
          </p:nvPr>
        </p:nvSpPr>
        <p:spPr>
          <a:xfrm>
            <a:off x="1857356" y="61083"/>
            <a:ext cx="6929486" cy="367521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+mn-lt"/>
              </a:rPr>
              <a:t>12. Исполнение вокального произведения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7" name="Текст 56"/>
          <p:cNvSpPr>
            <a:spLocks noGrp="1"/>
          </p:cNvSpPr>
          <p:nvPr>
            <p:ph type="body" idx="2"/>
          </p:nvPr>
        </p:nvSpPr>
        <p:spPr>
          <a:xfrm>
            <a:off x="8286776" y="571480"/>
            <a:ext cx="52552" cy="71438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58" name="Содержимое 55"/>
          <p:cNvSpPr>
            <a:spLocks noGrp="1"/>
          </p:cNvSpPr>
          <p:nvPr>
            <p:ph sz="quarter" idx="1"/>
          </p:nvPr>
        </p:nvSpPr>
        <p:spPr>
          <a:xfrm flipV="1">
            <a:off x="5897880" y="6601967"/>
            <a:ext cx="45719" cy="45719"/>
          </a:xfrm>
        </p:spPr>
        <p:txBody>
          <a:bodyPr anchor="ctr">
            <a:noAutofit/>
          </a:bodyPr>
          <a:lstStyle/>
          <a:p>
            <a:endParaRPr lang="ru-RU" sz="900" dirty="0"/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3214678" y="121442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3643306" y="121442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3214678" y="157161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Д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3643306" y="157161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Р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3428992" y="192880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Т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3428992" y="228599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Р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3428992" y="264318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У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3428992" y="300037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Б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3428992" y="335756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3428992" y="371475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К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3428992" y="407194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К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3428992" y="442913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О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3428992" y="478632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Р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72" name="Скругленный прямоугольник 71"/>
          <p:cNvSpPr/>
          <p:nvPr/>
        </p:nvSpPr>
        <p:spPr>
          <a:xfrm>
            <a:off x="3428992" y="514351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Д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3428992" y="550070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Е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74" name="Скругленный прямоугольник 73"/>
          <p:cNvSpPr/>
          <p:nvPr/>
        </p:nvSpPr>
        <p:spPr>
          <a:xfrm>
            <a:off x="3428992" y="585789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О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75" name="Скругленный прямоугольник 74"/>
          <p:cNvSpPr/>
          <p:nvPr/>
        </p:nvSpPr>
        <p:spPr>
          <a:xfrm>
            <a:off x="3428992" y="621508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Н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76" name="Скругленный прямоугольник 75"/>
          <p:cNvSpPr/>
          <p:nvPr/>
        </p:nvSpPr>
        <p:spPr>
          <a:xfrm>
            <a:off x="3857620" y="3714752"/>
            <a:ext cx="434984" cy="357165"/>
          </a:xfrm>
          <a:prstGeom prst="roundRect">
            <a:avLst>
              <a:gd name="adj" fmla="val 12729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Т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77" name="Скругленный прямоугольник 76"/>
          <p:cNvSpPr/>
          <p:nvPr/>
        </p:nvSpPr>
        <p:spPr>
          <a:xfrm>
            <a:off x="3000364" y="3714752"/>
            <a:ext cx="434984" cy="357165"/>
          </a:xfrm>
          <a:prstGeom prst="roundRect">
            <a:avLst>
              <a:gd name="adj" fmla="val 26368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78" name="Скругленный прямоугольник 77"/>
          <p:cNvSpPr/>
          <p:nvPr/>
        </p:nvSpPr>
        <p:spPr>
          <a:xfrm>
            <a:off x="3857620" y="407194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Т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79" name="Скругленный прямоугольник 78"/>
          <p:cNvSpPr/>
          <p:nvPr/>
        </p:nvSpPr>
        <p:spPr>
          <a:xfrm>
            <a:off x="4286248" y="407194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Ы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80" name="Скругленный прямоугольник 79"/>
          <p:cNvSpPr/>
          <p:nvPr/>
        </p:nvSpPr>
        <p:spPr>
          <a:xfrm>
            <a:off x="3000364" y="407194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81" name="Скругленный прямоугольник 80"/>
          <p:cNvSpPr/>
          <p:nvPr/>
        </p:nvSpPr>
        <p:spPr>
          <a:xfrm>
            <a:off x="2571736" y="407194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Т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82" name="Скругленный прямоугольник 81"/>
          <p:cNvSpPr/>
          <p:nvPr/>
        </p:nvSpPr>
        <p:spPr>
          <a:xfrm>
            <a:off x="3857620" y="442913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Н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83" name="Скругленный прямоугольник 82"/>
          <p:cNvSpPr/>
          <p:nvPr/>
        </p:nvSpPr>
        <p:spPr>
          <a:xfrm>
            <a:off x="3857620" y="478632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И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84" name="Скругленный прямоугольник 83"/>
          <p:cNvSpPr/>
          <p:nvPr/>
        </p:nvSpPr>
        <p:spPr>
          <a:xfrm>
            <a:off x="3000364" y="442913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Т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85" name="Скругленный прямоугольник 84"/>
          <p:cNvSpPr/>
          <p:nvPr/>
        </p:nvSpPr>
        <p:spPr>
          <a:xfrm>
            <a:off x="3000364" y="478632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Т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86" name="Скругленный прямоугольник 85"/>
          <p:cNvSpPr/>
          <p:nvPr/>
        </p:nvSpPr>
        <p:spPr>
          <a:xfrm>
            <a:off x="3000364" y="514351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Р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87" name="Скругленный прямоугольник 86"/>
          <p:cNvSpPr/>
          <p:nvPr/>
        </p:nvSpPr>
        <p:spPr>
          <a:xfrm>
            <a:off x="2571736" y="514351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У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88" name="Скругленный прямоугольник 87"/>
          <p:cNvSpPr/>
          <p:nvPr/>
        </p:nvSpPr>
        <p:spPr>
          <a:xfrm>
            <a:off x="2143108" y="514351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С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89" name="Скругленный прямоугольник 88"/>
          <p:cNvSpPr/>
          <p:nvPr/>
        </p:nvSpPr>
        <p:spPr>
          <a:xfrm>
            <a:off x="3857620" y="514351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И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90" name="Скругленный прямоугольник 89"/>
          <p:cNvSpPr/>
          <p:nvPr/>
        </p:nvSpPr>
        <p:spPr>
          <a:xfrm>
            <a:off x="4286248" y="514351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Н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91" name="Скругленный прямоугольник 90"/>
          <p:cNvSpPr/>
          <p:nvPr/>
        </p:nvSpPr>
        <p:spPr>
          <a:xfrm>
            <a:off x="4714876" y="514351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92" name="Скругленный прямоугольник 91"/>
          <p:cNvSpPr/>
          <p:nvPr/>
        </p:nvSpPr>
        <p:spPr>
          <a:xfrm>
            <a:off x="2143108" y="550070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Ч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93" name="Скругленный прямоугольник 92"/>
          <p:cNvSpPr/>
          <p:nvPr/>
        </p:nvSpPr>
        <p:spPr>
          <a:xfrm>
            <a:off x="2571736" y="550070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Е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94" name="Скругленный прямоугольник 93"/>
          <p:cNvSpPr/>
          <p:nvPr/>
        </p:nvSpPr>
        <p:spPr>
          <a:xfrm>
            <a:off x="3000364" y="550070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Л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95" name="Скругленный прямоугольник 94"/>
          <p:cNvSpPr/>
          <p:nvPr/>
        </p:nvSpPr>
        <p:spPr>
          <a:xfrm>
            <a:off x="2143108" y="585789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М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96" name="Скругленный прямоугольник 95"/>
          <p:cNvSpPr/>
          <p:nvPr/>
        </p:nvSpPr>
        <p:spPr>
          <a:xfrm>
            <a:off x="2571736" y="585789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Е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97" name="Скругленный прямоугольник 96"/>
          <p:cNvSpPr/>
          <p:nvPr/>
        </p:nvSpPr>
        <p:spPr>
          <a:xfrm>
            <a:off x="3000364" y="585789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Л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98" name="Скругленный прямоугольник 97"/>
          <p:cNvSpPr/>
          <p:nvPr/>
        </p:nvSpPr>
        <p:spPr>
          <a:xfrm>
            <a:off x="3857620" y="550070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С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99" name="Скругленный прямоугольник 98"/>
          <p:cNvSpPr/>
          <p:nvPr/>
        </p:nvSpPr>
        <p:spPr>
          <a:xfrm>
            <a:off x="4286248" y="550070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Т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00" name="Скругленный прямоугольник 99"/>
          <p:cNvSpPr/>
          <p:nvPr/>
        </p:nvSpPr>
        <p:spPr>
          <a:xfrm>
            <a:off x="4714876" y="550070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01" name="Скругленный прямоугольник 100"/>
          <p:cNvSpPr/>
          <p:nvPr/>
        </p:nvSpPr>
        <p:spPr>
          <a:xfrm>
            <a:off x="3857620" y="585789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Д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02" name="Скругленный прямоугольник 101"/>
          <p:cNvSpPr/>
          <p:nvPr/>
        </p:nvSpPr>
        <p:spPr>
          <a:xfrm>
            <a:off x="4286248" y="585789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И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03" name="Скругленный прямоугольник 102"/>
          <p:cNvSpPr/>
          <p:nvPr/>
        </p:nvSpPr>
        <p:spPr>
          <a:xfrm>
            <a:off x="4714876" y="585789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Я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04" name="Скругленный прямоугольник 103"/>
          <p:cNvSpPr/>
          <p:nvPr/>
        </p:nvSpPr>
        <p:spPr>
          <a:xfrm>
            <a:off x="3000364" y="621508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105" name="Скругленный прямоугольник 104"/>
          <p:cNvSpPr/>
          <p:nvPr/>
        </p:nvSpPr>
        <p:spPr>
          <a:xfrm>
            <a:off x="2571736" y="621508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06" name="Скругленный прямоугольник 105"/>
          <p:cNvSpPr/>
          <p:nvPr/>
        </p:nvSpPr>
        <p:spPr>
          <a:xfrm>
            <a:off x="3857620" y="621508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107" name="Скругленный прямоугольник 106"/>
          <p:cNvSpPr/>
          <p:nvPr/>
        </p:nvSpPr>
        <p:spPr>
          <a:xfrm>
            <a:off x="4286248" y="621508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108" name="Скругленный прямоугольник 107"/>
          <p:cNvSpPr/>
          <p:nvPr/>
        </p:nvSpPr>
        <p:spPr>
          <a:xfrm>
            <a:off x="3000364" y="1928802"/>
            <a:ext cx="434984" cy="3571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3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09" name="Скругленный прямоугольник 108"/>
          <p:cNvSpPr/>
          <p:nvPr/>
        </p:nvSpPr>
        <p:spPr>
          <a:xfrm>
            <a:off x="3000364" y="3357562"/>
            <a:ext cx="434984" cy="3571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4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10" name="Скругленный прямоугольник 109"/>
          <p:cNvSpPr/>
          <p:nvPr/>
        </p:nvSpPr>
        <p:spPr>
          <a:xfrm>
            <a:off x="2571736" y="371475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5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11" name="Скругленный прямоугольник 110"/>
          <p:cNvSpPr/>
          <p:nvPr/>
        </p:nvSpPr>
        <p:spPr>
          <a:xfrm>
            <a:off x="2143108" y="407194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6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12" name="Скругленный прямоугольник 111"/>
          <p:cNvSpPr/>
          <p:nvPr/>
        </p:nvSpPr>
        <p:spPr>
          <a:xfrm>
            <a:off x="3214678" y="857256"/>
            <a:ext cx="434984" cy="35716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Л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13" name="Скругленный прямоугольник 112"/>
          <p:cNvSpPr/>
          <p:nvPr/>
        </p:nvSpPr>
        <p:spPr>
          <a:xfrm>
            <a:off x="3643306" y="85723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Т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14" name="Скругленный прямоугольник 113"/>
          <p:cNvSpPr/>
          <p:nvPr/>
        </p:nvSpPr>
        <p:spPr>
          <a:xfrm>
            <a:off x="2786050" y="857232"/>
            <a:ext cx="434984" cy="3571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1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15" name="Скругленный прямоугольник 114"/>
          <p:cNvSpPr/>
          <p:nvPr/>
        </p:nvSpPr>
        <p:spPr>
          <a:xfrm>
            <a:off x="4071934" y="857232"/>
            <a:ext cx="434984" cy="3571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2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16" name="Скругленный прямоугольник 115"/>
          <p:cNvSpPr/>
          <p:nvPr/>
        </p:nvSpPr>
        <p:spPr>
          <a:xfrm>
            <a:off x="2571736" y="442913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7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17" name="Скругленный прямоугольник 116"/>
          <p:cNvSpPr/>
          <p:nvPr/>
        </p:nvSpPr>
        <p:spPr>
          <a:xfrm>
            <a:off x="2571736" y="478632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8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18" name="Скругленный прямоугольник 117"/>
          <p:cNvSpPr/>
          <p:nvPr/>
        </p:nvSpPr>
        <p:spPr>
          <a:xfrm>
            <a:off x="1714480" y="514351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9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19" name="Скругленный прямоугольник 118"/>
          <p:cNvSpPr/>
          <p:nvPr/>
        </p:nvSpPr>
        <p:spPr>
          <a:xfrm>
            <a:off x="1571604" y="5500702"/>
            <a:ext cx="577860" cy="3571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10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20" name="Скругленный прямоугольник 119"/>
          <p:cNvSpPr/>
          <p:nvPr/>
        </p:nvSpPr>
        <p:spPr>
          <a:xfrm>
            <a:off x="1571604" y="5857892"/>
            <a:ext cx="577860" cy="3571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11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Olga\Desktop\гитар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884"/>
            <a:ext cx="9154532" cy="6850116"/>
          </a:xfrm>
          <a:prstGeom prst="rect">
            <a:avLst/>
          </a:prstGeom>
          <a:noFill/>
        </p:spPr>
      </p:pic>
      <p:sp>
        <p:nvSpPr>
          <p:cNvPr id="55" name="Заголовок 54"/>
          <p:cNvSpPr>
            <a:spLocks noGrp="1"/>
          </p:cNvSpPr>
          <p:nvPr>
            <p:ph type="title"/>
          </p:nvPr>
        </p:nvSpPr>
        <p:spPr>
          <a:xfrm>
            <a:off x="1857356" y="61083"/>
            <a:ext cx="6929486" cy="367521"/>
          </a:xfrm>
        </p:spPr>
        <p:txBody>
          <a:bodyPr>
            <a:noAutofit/>
          </a:bodyPr>
          <a:lstStyle/>
          <a:p>
            <a:pPr algn="ctr"/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7" name="Текст 56"/>
          <p:cNvSpPr>
            <a:spLocks noGrp="1"/>
          </p:cNvSpPr>
          <p:nvPr>
            <p:ph type="body" idx="2"/>
          </p:nvPr>
        </p:nvSpPr>
        <p:spPr>
          <a:xfrm>
            <a:off x="8286776" y="571480"/>
            <a:ext cx="52552" cy="71438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56" name="Содержимое 55"/>
          <p:cNvSpPr>
            <a:spLocks noGrp="1"/>
          </p:cNvSpPr>
          <p:nvPr>
            <p:ph sz="quarter" idx="1"/>
          </p:nvPr>
        </p:nvSpPr>
        <p:spPr>
          <a:xfrm flipV="1">
            <a:off x="5897880" y="6601967"/>
            <a:ext cx="45719" cy="45719"/>
          </a:xfrm>
        </p:spPr>
        <p:txBody>
          <a:bodyPr anchor="t">
            <a:noAutofit/>
          </a:bodyPr>
          <a:lstStyle/>
          <a:p>
            <a:pPr>
              <a:buNone/>
            </a:pPr>
            <a:endParaRPr lang="ru-RU" sz="900" dirty="0"/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3214678" y="121442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3643306" y="121442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3214678" y="157161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Д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3643306" y="157161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Р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3428992" y="192880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Т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3428992" y="228599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Р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3428992" y="264318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У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3428992" y="300037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Б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3428992" y="335756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3428992" y="371475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К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3428992" y="407194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К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3428992" y="442913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О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3428992" y="478632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Р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3428992" y="514351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Д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72" name="Скругленный прямоугольник 71"/>
          <p:cNvSpPr/>
          <p:nvPr/>
        </p:nvSpPr>
        <p:spPr>
          <a:xfrm>
            <a:off x="3428992" y="550070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Е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3428992" y="585789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О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74" name="Скругленный прямоугольник 73"/>
          <p:cNvSpPr/>
          <p:nvPr/>
        </p:nvSpPr>
        <p:spPr>
          <a:xfrm>
            <a:off x="3428992" y="621508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Н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75" name="Скругленный прямоугольник 74"/>
          <p:cNvSpPr/>
          <p:nvPr/>
        </p:nvSpPr>
        <p:spPr>
          <a:xfrm>
            <a:off x="3857620" y="3714752"/>
            <a:ext cx="434984" cy="357165"/>
          </a:xfrm>
          <a:prstGeom prst="roundRect">
            <a:avLst>
              <a:gd name="adj" fmla="val 12729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Т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76" name="Скругленный прямоугольник 75"/>
          <p:cNvSpPr/>
          <p:nvPr/>
        </p:nvSpPr>
        <p:spPr>
          <a:xfrm>
            <a:off x="3000364" y="3714752"/>
            <a:ext cx="434984" cy="357165"/>
          </a:xfrm>
          <a:prstGeom prst="roundRect">
            <a:avLst>
              <a:gd name="adj" fmla="val 26368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77" name="Скругленный прямоугольник 76"/>
          <p:cNvSpPr/>
          <p:nvPr/>
        </p:nvSpPr>
        <p:spPr>
          <a:xfrm>
            <a:off x="3857620" y="407194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Т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78" name="Скругленный прямоугольник 77"/>
          <p:cNvSpPr/>
          <p:nvPr/>
        </p:nvSpPr>
        <p:spPr>
          <a:xfrm>
            <a:off x="4286248" y="407194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Ы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79" name="Скругленный прямоугольник 78"/>
          <p:cNvSpPr/>
          <p:nvPr/>
        </p:nvSpPr>
        <p:spPr>
          <a:xfrm>
            <a:off x="3000364" y="407194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80" name="Скругленный прямоугольник 79"/>
          <p:cNvSpPr/>
          <p:nvPr/>
        </p:nvSpPr>
        <p:spPr>
          <a:xfrm>
            <a:off x="2571736" y="407194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Т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81" name="Скругленный прямоугольник 80"/>
          <p:cNvSpPr/>
          <p:nvPr/>
        </p:nvSpPr>
        <p:spPr>
          <a:xfrm>
            <a:off x="3857620" y="442913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Н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82" name="Скругленный прямоугольник 81"/>
          <p:cNvSpPr/>
          <p:nvPr/>
        </p:nvSpPr>
        <p:spPr>
          <a:xfrm>
            <a:off x="3857620" y="478632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И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83" name="Скругленный прямоугольник 82"/>
          <p:cNvSpPr/>
          <p:nvPr/>
        </p:nvSpPr>
        <p:spPr>
          <a:xfrm>
            <a:off x="3000364" y="442913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Т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84" name="Скругленный прямоугольник 83"/>
          <p:cNvSpPr/>
          <p:nvPr/>
        </p:nvSpPr>
        <p:spPr>
          <a:xfrm>
            <a:off x="3000364" y="478632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Т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85" name="Скругленный прямоугольник 84"/>
          <p:cNvSpPr/>
          <p:nvPr/>
        </p:nvSpPr>
        <p:spPr>
          <a:xfrm>
            <a:off x="3000364" y="514351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Р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86" name="Скругленный прямоугольник 85"/>
          <p:cNvSpPr/>
          <p:nvPr/>
        </p:nvSpPr>
        <p:spPr>
          <a:xfrm>
            <a:off x="2571736" y="514351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У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87" name="Скругленный прямоугольник 86"/>
          <p:cNvSpPr/>
          <p:nvPr/>
        </p:nvSpPr>
        <p:spPr>
          <a:xfrm>
            <a:off x="2143108" y="514351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С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88" name="Скругленный прямоугольник 87"/>
          <p:cNvSpPr/>
          <p:nvPr/>
        </p:nvSpPr>
        <p:spPr>
          <a:xfrm>
            <a:off x="3857620" y="514351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И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89" name="Скругленный прямоугольник 88"/>
          <p:cNvSpPr/>
          <p:nvPr/>
        </p:nvSpPr>
        <p:spPr>
          <a:xfrm>
            <a:off x="4286248" y="514351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Н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90" name="Скругленный прямоугольник 89"/>
          <p:cNvSpPr/>
          <p:nvPr/>
        </p:nvSpPr>
        <p:spPr>
          <a:xfrm>
            <a:off x="4714876" y="514351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91" name="Скругленный прямоугольник 90"/>
          <p:cNvSpPr/>
          <p:nvPr/>
        </p:nvSpPr>
        <p:spPr>
          <a:xfrm>
            <a:off x="2143108" y="550070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Ч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92" name="Скругленный прямоугольник 91"/>
          <p:cNvSpPr/>
          <p:nvPr/>
        </p:nvSpPr>
        <p:spPr>
          <a:xfrm>
            <a:off x="2571736" y="550070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Е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93" name="Скругленный прямоугольник 92"/>
          <p:cNvSpPr/>
          <p:nvPr/>
        </p:nvSpPr>
        <p:spPr>
          <a:xfrm>
            <a:off x="3000364" y="550070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Л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94" name="Скругленный прямоугольник 93"/>
          <p:cNvSpPr/>
          <p:nvPr/>
        </p:nvSpPr>
        <p:spPr>
          <a:xfrm>
            <a:off x="2143108" y="585789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М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95" name="Скругленный прямоугольник 94"/>
          <p:cNvSpPr/>
          <p:nvPr/>
        </p:nvSpPr>
        <p:spPr>
          <a:xfrm>
            <a:off x="2571736" y="585789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Е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96" name="Скругленный прямоугольник 95"/>
          <p:cNvSpPr/>
          <p:nvPr/>
        </p:nvSpPr>
        <p:spPr>
          <a:xfrm>
            <a:off x="3000364" y="585789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Л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97" name="Скругленный прямоугольник 96"/>
          <p:cNvSpPr/>
          <p:nvPr/>
        </p:nvSpPr>
        <p:spPr>
          <a:xfrm>
            <a:off x="3857620" y="550070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С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98" name="Скругленный прямоугольник 97"/>
          <p:cNvSpPr/>
          <p:nvPr/>
        </p:nvSpPr>
        <p:spPr>
          <a:xfrm>
            <a:off x="4286248" y="550070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Т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99" name="Скругленный прямоугольник 98"/>
          <p:cNvSpPr/>
          <p:nvPr/>
        </p:nvSpPr>
        <p:spPr>
          <a:xfrm>
            <a:off x="4714876" y="550070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00" name="Скругленный прямоугольник 99"/>
          <p:cNvSpPr/>
          <p:nvPr/>
        </p:nvSpPr>
        <p:spPr>
          <a:xfrm>
            <a:off x="3857620" y="585789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Д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01" name="Скругленный прямоугольник 100"/>
          <p:cNvSpPr/>
          <p:nvPr/>
        </p:nvSpPr>
        <p:spPr>
          <a:xfrm>
            <a:off x="4286248" y="585789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И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02" name="Скругленный прямоугольник 101"/>
          <p:cNvSpPr/>
          <p:nvPr/>
        </p:nvSpPr>
        <p:spPr>
          <a:xfrm>
            <a:off x="4714876" y="585789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Я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03" name="Скругленный прямоугольник 102"/>
          <p:cNvSpPr/>
          <p:nvPr/>
        </p:nvSpPr>
        <p:spPr>
          <a:xfrm>
            <a:off x="3000364" y="621508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Е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04" name="Скругленный прямоугольник 103"/>
          <p:cNvSpPr/>
          <p:nvPr/>
        </p:nvSpPr>
        <p:spPr>
          <a:xfrm>
            <a:off x="2571736" y="621508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П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05" name="Скругленный прямоугольник 104"/>
          <p:cNvSpPr/>
          <p:nvPr/>
        </p:nvSpPr>
        <p:spPr>
          <a:xfrm>
            <a:off x="3857620" y="621508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И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06" name="Скругленный прямоугольник 105"/>
          <p:cNvSpPr/>
          <p:nvPr/>
        </p:nvSpPr>
        <p:spPr>
          <a:xfrm>
            <a:off x="4286248" y="621508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Е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07" name="Скругленный прямоугольник 106"/>
          <p:cNvSpPr/>
          <p:nvPr/>
        </p:nvSpPr>
        <p:spPr>
          <a:xfrm>
            <a:off x="3000364" y="1928802"/>
            <a:ext cx="434984" cy="3571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3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08" name="Скругленный прямоугольник 107"/>
          <p:cNvSpPr/>
          <p:nvPr/>
        </p:nvSpPr>
        <p:spPr>
          <a:xfrm>
            <a:off x="3000364" y="3357562"/>
            <a:ext cx="434984" cy="3571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4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09" name="Скругленный прямоугольник 108"/>
          <p:cNvSpPr/>
          <p:nvPr/>
        </p:nvSpPr>
        <p:spPr>
          <a:xfrm>
            <a:off x="2571736" y="371475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5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10" name="Скругленный прямоугольник 109"/>
          <p:cNvSpPr/>
          <p:nvPr/>
        </p:nvSpPr>
        <p:spPr>
          <a:xfrm>
            <a:off x="2143108" y="407194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6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11" name="Скругленный прямоугольник 110"/>
          <p:cNvSpPr/>
          <p:nvPr/>
        </p:nvSpPr>
        <p:spPr>
          <a:xfrm>
            <a:off x="3214678" y="857256"/>
            <a:ext cx="434984" cy="35716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Л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12" name="Скругленный прямоугольник 111"/>
          <p:cNvSpPr/>
          <p:nvPr/>
        </p:nvSpPr>
        <p:spPr>
          <a:xfrm>
            <a:off x="3643306" y="85723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Т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13" name="Скругленный прямоугольник 112"/>
          <p:cNvSpPr/>
          <p:nvPr/>
        </p:nvSpPr>
        <p:spPr>
          <a:xfrm>
            <a:off x="2786050" y="857232"/>
            <a:ext cx="434984" cy="3571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1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14" name="Скругленный прямоугольник 113"/>
          <p:cNvSpPr/>
          <p:nvPr/>
        </p:nvSpPr>
        <p:spPr>
          <a:xfrm>
            <a:off x="4071934" y="857232"/>
            <a:ext cx="434984" cy="3571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2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15" name="Скругленный прямоугольник 114"/>
          <p:cNvSpPr/>
          <p:nvPr/>
        </p:nvSpPr>
        <p:spPr>
          <a:xfrm>
            <a:off x="2571736" y="442913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7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16" name="Скругленный прямоугольник 115"/>
          <p:cNvSpPr/>
          <p:nvPr/>
        </p:nvSpPr>
        <p:spPr>
          <a:xfrm>
            <a:off x="2571736" y="478632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8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17" name="Скругленный прямоугольник 116"/>
          <p:cNvSpPr/>
          <p:nvPr/>
        </p:nvSpPr>
        <p:spPr>
          <a:xfrm>
            <a:off x="1714480" y="514351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9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18" name="Скругленный прямоугольник 117"/>
          <p:cNvSpPr/>
          <p:nvPr/>
        </p:nvSpPr>
        <p:spPr>
          <a:xfrm>
            <a:off x="1571604" y="5500702"/>
            <a:ext cx="577860" cy="357165"/>
          </a:xfrm>
          <a:prstGeom prst="roundRect">
            <a:avLst>
              <a:gd name="adj" fmla="val 3636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10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19" name="Скругленный прямоугольник 118"/>
          <p:cNvSpPr/>
          <p:nvPr/>
        </p:nvSpPr>
        <p:spPr>
          <a:xfrm>
            <a:off x="1571604" y="5857892"/>
            <a:ext cx="577860" cy="357165"/>
          </a:xfrm>
          <a:prstGeom prst="roundRect">
            <a:avLst>
              <a:gd name="adj" fmla="val 4029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11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20" name="Скругленный прямоугольник 119"/>
          <p:cNvSpPr/>
          <p:nvPr/>
        </p:nvSpPr>
        <p:spPr>
          <a:xfrm>
            <a:off x="2000232" y="6215082"/>
            <a:ext cx="577860" cy="357165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12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Текст 56"/>
          <p:cNvSpPr>
            <a:spLocks noGrp="1"/>
          </p:cNvSpPr>
          <p:nvPr>
            <p:ph type="body" idx="2"/>
          </p:nvPr>
        </p:nvSpPr>
        <p:spPr>
          <a:xfrm>
            <a:off x="8286776" y="571480"/>
            <a:ext cx="52552" cy="71438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56" name="Содержимое 55"/>
          <p:cNvSpPr>
            <a:spLocks noGrp="1"/>
          </p:cNvSpPr>
          <p:nvPr>
            <p:ph sz="quarter" idx="1"/>
          </p:nvPr>
        </p:nvSpPr>
        <p:spPr>
          <a:xfrm flipV="1">
            <a:off x="5897880" y="6601967"/>
            <a:ext cx="45719" cy="45719"/>
          </a:xfrm>
        </p:spPr>
        <p:txBody>
          <a:bodyPr anchor="t">
            <a:noAutofit/>
          </a:bodyPr>
          <a:lstStyle/>
          <a:p>
            <a:endParaRPr lang="ru-RU" sz="900" dirty="0"/>
          </a:p>
        </p:txBody>
      </p:sp>
      <p:pic>
        <p:nvPicPr>
          <p:cNvPr id="1026" name="Picture 2" descr="C:\Users\Olga\Desktop\по музыке\клавиши для кроссворд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5" name="Заголовок 54"/>
          <p:cNvSpPr>
            <a:spLocks noGrp="1"/>
          </p:cNvSpPr>
          <p:nvPr>
            <p:ph type="title"/>
          </p:nvPr>
        </p:nvSpPr>
        <p:spPr>
          <a:xfrm>
            <a:off x="1571604" y="785794"/>
            <a:ext cx="5786478" cy="2286016"/>
          </a:xfrm>
        </p:spPr>
        <p:txBody>
          <a:bodyPr>
            <a:prstTxWarp prst="textWave2">
              <a:avLst/>
            </a:prstTxWarp>
            <a:noAutofit/>
          </a:bodyPr>
          <a:lstStyle/>
          <a:p>
            <a:r>
              <a:rPr lang="ru-RU" sz="2400" dirty="0" smtClean="0">
                <a:ln>
                  <a:solidFill>
                    <a:srgbClr val="7030A0"/>
                  </a:solidFill>
                </a:ln>
                <a:solidFill>
                  <a:schemeClr val="tx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                                                      </a:t>
            </a:r>
            <a:r>
              <a:rPr lang="ru-RU" sz="2400" cap="none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noFill/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МОЛОДЦЫ!!!</a:t>
            </a:r>
            <a:endParaRPr lang="ru-RU" sz="2400" cap="none" dirty="0">
              <a:ln w="18000">
                <a:solidFill>
                  <a:srgbClr val="7030A0"/>
                </a:solidFill>
                <a:prstDash val="solid"/>
                <a:miter lim="800000"/>
              </a:ln>
              <a:noFill/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lga\Desktop\гитар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532" y="7884"/>
            <a:ext cx="9154532" cy="68501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Olga\Desktop\гитар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532" y="0"/>
            <a:ext cx="9154532" cy="6850116"/>
          </a:xfrm>
          <a:prstGeom prst="rect">
            <a:avLst/>
          </a:prstGeom>
          <a:noFill/>
        </p:spPr>
      </p:pic>
      <p:sp>
        <p:nvSpPr>
          <p:cNvPr id="4" name="Скругленный прямоугольник 3"/>
          <p:cNvSpPr/>
          <p:nvPr/>
        </p:nvSpPr>
        <p:spPr>
          <a:xfrm>
            <a:off x="3214678" y="857256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 smtClean="0">
                <a:solidFill>
                  <a:schemeClr val="tx1"/>
                </a:solidFill>
              </a:rPr>
              <a:t>1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643306" y="85723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 smtClean="0">
                <a:solidFill>
                  <a:schemeClr val="tx1"/>
                </a:solidFill>
              </a:rPr>
              <a:t>2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14678" y="121442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643306" y="121442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14678" y="157161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643306" y="157161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428992" y="192880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 smtClean="0">
                <a:solidFill>
                  <a:schemeClr val="tx1"/>
                </a:solidFill>
              </a:rPr>
              <a:t>3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428992" y="228599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428992" y="264318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428992" y="300037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428992" y="335756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 smtClean="0">
                <a:solidFill>
                  <a:schemeClr val="tx1"/>
                </a:solidFill>
              </a:rPr>
              <a:t>4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428992" y="371475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428992" y="407194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428992" y="442913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428992" y="478632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428992" y="514351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428992" y="550070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428992" y="585789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428992" y="621508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857620" y="3714752"/>
            <a:ext cx="434984" cy="357165"/>
          </a:xfrm>
          <a:prstGeom prst="roundRect">
            <a:avLst>
              <a:gd name="adj" fmla="val 44238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000364" y="371475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 smtClean="0">
                <a:solidFill>
                  <a:schemeClr val="tx1"/>
                </a:solidFill>
              </a:rPr>
              <a:t>5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857620" y="407194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286248" y="407194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000364" y="407194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571736" y="407194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 smtClean="0">
                <a:solidFill>
                  <a:schemeClr val="tx1"/>
                </a:solidFill>
              </a:rPr>
              <a:t>6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857620" y="442913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3857620" y="478632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3000364" y="442913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 smtClean="0">
                <a:solidFill>
                  <a:schemeClr val="tx1"/>
                </a:solidFill>
              </a:rPr>
              <a:t>7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3000364" y="478632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 smtClean="0">
                <a:solidFill>
                  <a:schemeClr val="tx1"/>
                </a:solidFill>
              </a:rPr>
              <a:t>8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3000364" y="514351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2571736" y="514351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2143108" y="514351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 smtClean="0">
                <a:solidFill>
                  <a:schemeClr val="tx1"/>
                </a:solidFill>
              </a:rPr>
              <a:t>9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3857620" y="514351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4286248" y="514351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4714876" y="514351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2143108" y="550070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 smtClean="0">
                <a:solidFill>
                  <a:schemeClr val="tx1"/>
                </a:solidFill>
              </a:rPr>
              <a:t>10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2571736" y="550070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3000364" y="550070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2143108" y="585789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 smtClean="0">
                <a:solidFill>
                  <a:schemeClr val="tx1"/>
                </a:solidFill>
              </a:rPr>
              <a:t>11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2571736" y="585789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3000364" y="585789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3857620" y="550070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4286248" y="550070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4714876" y="550070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3857620" y="585789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4286248" y="585789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4714876" y="585789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3000364" y="621508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2571736" y="621508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 smtClean="0">
                <a:solidFill>
                  <a:schemeClr val="tx1"/>
                </a:solidFill>
              </a:rPr>
              <a:t>12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3857620" y="621508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4286248" y="621508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55" name="Заголовок 54"/>
          <p:cNvSpPr>
            <a:spLocks noGrp="1"/>
          </p:cNvSpPr>
          <p:nvPr>
            <p:ph type="title"/>
          </p:nvPr>
        </p:nvSpPr>
        <p:spPr>
          <a:xfrm>
            <a:off x="1857356" y="61083"/>
            <a:ext cx="6929486" cy="367521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По вертикали 1. Часть грифа гитары.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7" name="Текст 56"/>
          <p:cNvSpPr>
            <a:spLocks noGrp="1"/>
          </p:cNvSpPr>
          <p:nvPr>
            <p:ph type="body" idx="2"/>
          </p:nvPr>
        </p:nvSpPr>
        <p:spPr>
          <a:xfrm>
            <a:off x="8286776" y="571480"/>
            <a:ext cx="52552" cy="71438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56" name="Содержимое 55"/>
          <p:cNvSpPr>
            <a:spLocks noGrp="1"/>
          </p:cNvSpPr>
          <p:nvPr>
            <p:ph sz="quarter" idx="1"/>
          </p:nvPr>
        </p:nvSpPr>
        <p:spPr>
          <a:xfrm flipV="1">
            <a:off x="5897880" y="6601967"/>
            <a:ext cx="45719" cy="45719"/>
          </a:xfrm>
        </p:spPr>
        <p:txBody>
          <a:bodyPr anchor="t">
            <a:noAutofit/>
          </a:bodyPr>
          <a:lstStyle/>
          <a:p>
            <a:endParaRPr lang="ru-RU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Olga\Desktop\гитар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532" y="0"/>
            <a:ext cx="9154532" cy="6850116"/>
          </a:xfrm>
          <a:prstGeom prst="rect">
            <a:avLst/>
          </a:prstGeom>
          <a:noFill/>
        </p:spPr>
      </p:pic>
      <p:sp>
        <p:nvSpPr>
          <p:cNvPr id="55" name="Прямоугольник 54"/>
          <p:cNvSpPr/>
          <p:nvPr/>
        </p:nvSpPr>
        <p:spPr>
          <a:xfrm>
            <a:off x="1643042" y="0"/>
            <a:ext cx="70723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2. Азербайджанский и армянский струнный щипковый инструмент.</a:t>
            </a:r>
            <a:endParaRPr lang="ru-RU" sz="2400" b="1" dirty="0"/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3214678" y="857256"/>
            <a:ext cx="434984" cy="35716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Л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3643306" y="85723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3214678" y="121442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3643306" y="121442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3214678" y="157161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Д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3643306" y="157161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3428992" y="192880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 smtClean="0">
                <a:solidFill>
                  <a:schemeClr val="tx1"/>
                </a:solidFill>
              </a:rPr>
              <a:t>3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3428992" y="228599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3428992" y="264318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3428992" y="300037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3428992" y="335756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 smtClean="0">
                <a:solidFill>
                  <a:schemeClr val="tx1"/>
                </a:solidFill>
              </a:rPr>
              <a:t>4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3428992" y="371475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3428992" y="407194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3428992" y="442913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3428992" y="478632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3428992" y="514351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72" name="Скругленный прямоугольник 71"/>
          <p:cNvSpPr/>
          <p:nvPr/>
        </p:nvSpPr>
        <p:spPr>
          <a:xfrm>
            <a:off x="3428992" y="550070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3428992" y="585789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74" name="Скругленный прямоугольник 73"/>
          <p:cNvSpPr/>
          <p:nvPr/>
        </p:nvSpPr>
        <p:spPr>
          <a:xfrm>
            <a:off x="3428992" y="621508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75" name="Скругленный прямоугольник 74"/>
          <p:cNvSpPr/>
          <p:nvPr/>
        </p:nvSpPr>
        <p:spPr>
          <a:xfrm>
            <a:off x="3857620" y="3714752"/>
            <a:ext cx="434984" cy="357165"/>
          </a:xfrm>
          <a:prstGeom prst="roundRect">
            <a:avLst>
              <a:gd name="adj" fmla="val 44238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76" name="Скругленный прямоугольник 75"/>
          <p:cNvSpPr/>
          <p:nvPr/>
        </p:nvSpPr>
        <p:spPr>
          <a:xfrm>
            <a:off x="3000364" y="371475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 smtClean="0">
                <a:solidFill>
                  <a:schemeClr val="tx1"/>
                </a:solidFill>
              </a:rPr>
              <a:t>5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77" name="Скругленный прямоугольник 76"/>
          <p:cNvSpPr/>
          <p:nvPr/>
        </p:nvSpPr>
        <p:spPr>
          <a:xfrm>
            <a:off x="3857620" y="407194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78" name="Скругленный прямоугольник 77"/>
          <p:cNvSpPr/>
          <p:nvPr/>
        </p:nvSpPr>
        <p:spPr>
          <a:xfrm>
            <a:off x="4286248" y="407194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79" name="Скругленный прямоугольник 78"/>
          <p:cNvSpPr/>
          <p:nvPr/>
        </p:nvSpPr>
        <p:spPr>
          <a:xfrm>
            <a:off x="3000364" y="407194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80" name="Скругленный прямоугольник 79"/>
          <p:cNvSpPr/>
          <p:nvPr/>
        </p:nvSpPr>
        <p:spPr>
          <a:xfrm>
            <a:off x="2571736" y="407194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 smtClean="0">
                <a:solidFill>
                  <a:schemeClr val="tx1"/>
                </a:solidFill>
              </a:rPr>
              <a:t>6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81" name="Скругленный прямоугольник 80"/>
          <p:cNvSpPr/>
          <p:nvPr/>
        </p:nvSpPr>
        <p:spPr>
          <a:xfrm>
            <a:off x="3857620" y="442913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82" name="Скругленный прямоугольник 81"/>
          <p:cNvSpPr/>
          <p:nvPr/>
        </p:nvSpPr>
        <p:spPr>
          <a:xfrm>
            <a:off x="3857620" y="478632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83" name="Скругленный прямоугольник 82"/>
          <p:cNvSpPr/>
          <p:nvPr/>
        </p:nvSpPr>
        <p:spPr>
          <a:xfrm>
            <a:off x="3000364" y="442913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 smtClean="0">
                <a:solidFill>
                  <a:schemeClr val="tx1"/>
                </a:solidFill>
              </a:rPr>
              <a:t>7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84" name="Скругленный прямоугольник 83"/>
          <p:cNvSpPr/>
          <p:nvPr/>
        </p:nvSpPr>
        <p:spPr>
          <a:xfrm>
            <a:off x="3000364" y="478632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 smtClean="0">
                <a:solidFill>
                  <a:schemeClr val="tx1"/>
                </a:solidFill>
              </a:rPr>
              <a:t>8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85" name="Скругленный прямоугольник 84"/>
          <p:cNvSpPr/>
          <p:nvPr/>
        </p:nvSpPr>
        <p:spPr>
          <a:xfrm>
            <a:off x="3000364" y="514351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86" name="Скругленный прямоугольник 85"/>
          <p:cNvSpPr/>
          <p:nvPr/>
        </p:nvSpPr>
        <p:spPr>
          <a:xfrm>
            <a:off x="2571736" y="514351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87" name="Скругленный прямоугольник 86"/>
          <p:cNvSpPr/>
          <p:nvPr/>
        </p:nvSpPr>
        <p:spPr>
          <a:xfrm>
            <a:off x="2143108" y="514351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 smtClean="0">
                <a:solidFill>
                  <a:schemeClr val="tx1"/>
                </a:solidFill>
              </a:rPr>
              <a:t>9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88" name="Скругленный прямоугольник 87"/>
          <p:cNvSpPr/>
          <p:nvPr/>
        </p:nvSpPr>
        <p:spPr>
          <a:xfrm>
            <a:off x="3857620" y="514351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89" name="Скругленный прямоугольник 88"/>
          <p:cNvSpPr/>
          <p:nvPr/>
        </p:nvSpPr>
        <p:spPr>
          <a:xfrm>
            <a:off x="4286248" y="514351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90" name="Скругленный прямоугольник 89"/>
          <p:cNvSpPr/>
          <p:nvPr/>
        </p:nvSpPr>
        <p:spPr>
          <a:xfrm>
            <a:off x="4714876" y="514351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91" name="Скругленный прямоугольник 90"/>
          <p:cNvSpPr/>
          <p:nvPr/>
        </p:nvSpPr>
        <p:spPr>
          <a:xfrm>
            <a:off x="2143108" y="550070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 smtClean="0">
                <a:solidFill>
                  <a:schemeClr val="tx1"/>
                </a:solidFill>
              </a:rPr>
              <a:t>10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92" name="Скругленный прямоугольник 91"/>
          <p:cNvSpPr/>
          <p:nvPr/>
        </p:nvSpPr>
        <p:spPr>
          <a:xfrm>
            <a:off x="2571736" y="550070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93" name="Скругленный прямоугольник 92"/>
          <p:cNvSpPr/>
          <p:nvPr/>
        </p:nvSpPr>
        <p:spPr>
          <a:xfrm>
            <a:off x="3000364" y="550070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94" name="Скругленный прямоугольник 93"/>
          <p:cNvSpPr/>
          <p:nvPr/>
        </p:nvSpPr>
        <p:spPr>
          <a:xfrm>
            <a:off x="2143108" y="585789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 smtClean="0">
                <a:solidFill>
                  <a:schemeClr val="tx1"/>
                </a:solidFill>
              </a:rPr>
              <a:t>11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95" name="Скругленный прямоугольник 94"/>
          <p:cNvSpPr/>
          <p:nvPr/>
        </p:nvSpPr>
        <p:spPr>
          <a:xfrm>
            <a:off x="2571736" y="585789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96" name="Скругленный прямоугольник 95"/>
          <p:cNvSpPr/>
          <p:nvPr/>
        </p:nvSpPr>
        <p:spPr>
          <a:xfrm>
            <a:off x="3000364" y="585789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97" name="Скругленный прямоугольник 96"/>
          <p:cNvSpPr/>
          <p:nvPr/>
        </p:nvSpPr>
        <p:spPr>
          <a:xfrm>
            <a:off x="3857620" y="550070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98" name="Скругленный прямоугольник 97"/>
          <p:cNvSpPr/>
          <p:nvPr/>
        </p:nvSpPr>
        <p:spPr>
          <a:xfrm>
            <a:off x="4286248" y="550070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99" name="Скругленный прямоугольник 98"/>
          <p:cNvSpPr/>
          <p:nvPr/>
        </p:nvSpPr>
        <p:spPr>
          <a:xfrm>
            <a:off x="4714876" y="550070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100" name="Скругленный прямоугольник 99"/>
          <p:cNvSpPr/>
          <p:nvPr/>
        </p:nvSpPr>
        <p:spPr>
          <a:xfrm>
            <a:off x="3857620" y="585789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101" name="Скругленный прямоугольник 100"/>
          <p:cNvSpPr/>
          <p:nvPr/>
        </p:nvSpPr>
        <p:spPr>
          <a:xfrm>
            <a:off x="4286248" y="585789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102" name="Скругленный прямоугольник 101"/>
          <p:cNvSpPr/>
          <p:nvPr/>
        </p:nvSpPr>
        <p:spPr>
          <a:xfrm>
            <a:off x="4714876" y="585789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103" name="Скругленный прямоугольник 102"/>
          <p:cNvSpPr/>
          <p:nvPr/>
        </p:nvSpPr>
        <p:spPr>
          <a:xfrm>
            <a:off x="3000364" y="621508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104" name="Скругленный прямоугольник 103"/>
          <p:cNvSpPr/>
          <p:nvPr/>
        </p:nvSpPr>
        <p:spPr>
          <a:xfrm>
            <a:off x="2571736" y="621508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 smtClean="0">
                <a:solidFill>
                  <a:schemeClr val="tx1"/>
                </a:solidFill>
              </a:rPr>
              <a:t>12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105" name="Скругленный прямоугольник 104"/>
          <p:cNvSpPr/>
          <p:nvPr/>
        </p:nvSpPr>
        <p:spPr>
          <a:xfrm>
            <a:off x="3857620" y="621508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106" name="Скругленный прямоугольник 105"/>
          <p:cNvSpPr/>
          <p:nvPr/>
        </p:nvSpPr>
        <p:spPr>
          <a:xfrm>
            <a:off x="4286248" y="621508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107" name="Скругленный прямоугольник 106"/>
          <p:cNvSpPr/>
          <p:nvPr/>
        </p:nvSpPr>
        <p:spPr>
          <a:xfrm>
            <a:off x="2786050" y="857232"/>
            <a:ext cx="434984" cy="3571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1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08" name="Скругленный прямоугольник 107"/>
          <p:cNvSpPr/>
          <p:nvPr/>
        </p:nvSpPr>
        <p:spPr>
          <a:xfrm>
            <a:off x="4071934" y="857232"/>
            <a:ext cx="434984" cy="3571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2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Olga\Desktop\гитар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532" y="7884"/>
            <a:ext cx="9154532" cy="6850116"/>
          </a:xfrm>
          <a:prstGeom prst="rect">
            <a:avLst/>
          </a:prstGeom>
          <a:noFill/>
        </p:spPr>
      </p:pic>
      <p:sp>
        <p:nvSpPr>
          <p:cNvPr id="107" name="Скругленный прямоугольник 106"/>
          <p:cNvSpPr/>
          <p:nvPr/>
        </p:nvSpPr>
        <p:spPr>
          <a:xfrm>
            <a:off x="3214678" y="857256"/>
            <a:ext cx="434984" cy="35716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Л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08" name="Скругленный прямоугольник 107"/>
          <p:cNvSpPr/>
          <p:nvPr/>
        </p:nvSpPr>
        <p:spPr>
          <a:xfrm>
            <a:off x="3643306" y="85723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Т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09" name="Скругленный прямоугольник 108"/>
          <p:cNvSpPr/>
          <p:nvPr/>
        </p:nvSpPr>
        <p:spPr>
          <a:xfrm>
            <a:off x="3214678" y="121442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10" name="Скругленный прямоугольник 109"/>
          <p:cNvSpPr/>
          <p:nvPr/>
        </p:nvSpPr>
        <p:spPr>
          <a:xfrm>
            <a:off x="3643306" y="121442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11" name="Скругленный прямоугольник 110"/>
          <p:cNvSpPr/>
          <p:nvPr/>
        </p:nvSpPr>
        <p:spPr>
          <a:xfrm>
            <a:off x="3214678" y="157161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Д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12" name="Скругленный прямоугольник 111"/>
          <p:cNvSpPr/>
          <p:nvPr/>
        </p:nvSpPr>
        <p:spPr>
          <a:xfrm>
            <a:off x="3643306" y="157161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Р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13" name="Скругленный прямоугольник 112"/>
          <p:cNvSpPr/>
          <p:nvPr/>
        </p:nvSpPr>
        <p:spPr>
          <a:xfrm>
            <a:off x="3428992" y="192880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114" name="Скругленный прямоугольник 113"/>
          <p:cNvSpPr/>
          <p:nvPr/>
        </p:nvSpPr>
        <p:spPr>
          <a:xfrm>
            <a:off x="3428992" y="228599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5" name="Скругленный прямоугольник 114"/>
          <p:cNvSpPr/>
          <p:nvPr/>
        </p:nvSpPr>
        <p:spPr>
          <a:xfrm>
            <a:off x="3428992" y="264318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16" name="Скругленный прямоугольник 115"/>
          <p:cNvSpPr/>
          <p:nvPr/>
        </p:nvSpPr>
        <p:spPr>
          <a:xfrm>
            <a:off x="3428992" y="300037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117" name="Скругленный прямоугольник 116"/>
          <p:cNvSpPr/>
          <p:nvPr/>
        </p:nvSpPr>
        <p:spPr>
          <a:xfrm>
            <a:off x="3428992" y="335756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 smtClean="0">
                <a:solidFill>
                  <a:schemeClr val="tx1"/>
                </a:solidFill>
              </a:rPr>
              <a:t>4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118" name="Скругленный прямоугольник 117"/>
          <p:cNvSpPr/>
          <p:nvPr/>
        </p:nvSpPr>
        <p:spPr>
          <a:xfrm>
            <a:off x="3428992" y="371475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119" name="Скругленный прямоугольник 118"/>
          <p:cNvSpPr/>
          <p:nvPr/>
        </p:nvSpPr>
        <p:spPr>
          <a:xfrm>
            <a:off x="3428992" y="407194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120" name="Скругленный прямоугольник 119"/>
          <p:cNvSpPr/>
          <p:nvPr/>
        </p:nvSpPr>
        <p:spPr>
          <a:xfrm>
            <a:off x="3428992" y="442913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121" name="Скругленный прямоугольник 120"/>
          <p:cNvSpPr/>
          <p:nvPr/>
        </p:nvSpPr>
        <p:spPr>
          <a:xfrm>
            <a:off x="3428992" y="478632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122" name="Скругленный прямоугольник 121"/>
          <p:cNvSpPr/>
          <p:nvPr/>
        </p:nvSpPr>
        <p:spPr>
          <a:xfrm>
            <a:off x="3428992" y="514351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123" name="Скругленный прямоугольник 122"/>
          <p:cNvSpPr/>
          <p:nvPr/>
        </p:nvSpPr>
        <p:spPr>
          <a:xfrm>
            <a:off x="3428992" y="550070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124" name="Скругленный прямоугольник 123"/>
          <p:cNvSpPr/>
          <p:nvPr/>
        </p:nvSpPr>
        <p:spPr>
          <a:xfrm>
            <a:off x="3428992" y="585789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125" name="Скругленный прямоугольник 124"/>
          <p:cNvSpPr/>
          <p:nvPr/>
        </p:nvSpPr>
        <p:spPr>
          <a:xfrm>
            <a:off x="3428992" y="621508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126" name="Скругленный прямоугольник 125"/>
          <p:cNvSpPr/>
          <p:nvPr/>
        </p:nvSpPr>
        <p:spPr>
          <a:xfrm>
            <a:off x="3857620" y="3714752"/>
            <a:ext cx="434984" cy="357165"/>
          </a:xfrm>
          <a:prstGeom prst="roundRect">
            <a:avLst>
              <a:gd name="adj" fmla="val 44238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127" name="Скругленный прямоугольник 126"/>
          <p:cNvSpPr/>
          <p:nvPr/>
        </p:nvSpPr>
        <p:spPr>
          <a:xfrm>
            <a:off x="3000364" y="371475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 smtClean="0">
                <a:solidFill>
                  <a:schemeClr val="tx1"/>
                </a:solidFill>
              </a:rPr>
              <a:t>5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128" name="Скругленный прямоугольник 127"/>
          <p:cNvSpPr/>
          <p:nvPr/>
        </p:nvSpPr>
        <p:spPr>
          <a:xfrm>
            <a:off x="3857620" y="407194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129" name="Скругленный прямоугольник 128"/>
          <p:cNvSpPr/>
          <p:nvPr/>
        </p:nvSpPr>
        <p:spPr>
          <a:xfrm>
            <a:off x="4286248" y="407194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130" name="Скругленный прямоугольник 129"/>
          <p:cNvSpPr/>
          <p:nvPr/>
        </p:nvSpPr>
        <p:spPr>
          <a:xfrm>
            <a:off x="3000364" y="407194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131" name="Скругленный прямоугольник 130"/>
          <p:cNvSpPr/>
          <p:nvPr/>
        </p:nvSpPr>
        <p:spPr>
          <a:xfrm>
            <a:off x="2571736" y="407194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 smtClean="0">
                <a:solidFill>
                  <a:schemeClr val="tx1"/>
                </a:solidFill>
              </a:rPr>
              <a:t>6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132" name="Скругленный прямоугольник 131"/>
          <p:cNvSpPr/>
          <p:nvPr/>
        </p:nvSpPr>
        <p:spPr>
          <a:xfrm>
            <a:off x="3857620" y="442913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133" name="Скругленный прямоугольник 132"/>
          <p:cNvSpPr/>
          <p:nvPr/>
        </p:nvSpPr>
        <p:spPr>
          <a:xfrm>
            <a:off x="3857620" y="478632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134" name="Скругленный прямоугольник 133"/>
          <p:cNvSpPr/>
          <p:nvPr/>
        </p:nvSpPr>
        <p:spPr>
          <a:xfrm>
            <a:off x="3000364" y="442913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 smtClean="0">
                <a:solidFill>
                  <a:schemeClr val="tx1"/>
                </a:solidFill>
              </a:rPr>
              <a:t>7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135" name="Скругленный прямоугольник 134"/>
          <p:cNvSpPr/>
          <p:nvPr/>
        </p:nvSpPr>
        <p:spPr>
          <a:xfrm>
            <a:off x="3000364" y="478632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 smtClean="0">
                <a:solidFill>
                  <a:schemeClr val="tx1"/>
                </a:solidFill>
              </a:rPr>
              <a:t>8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136" name="Скругленный прямоугольник 135"/>
          <p:cNvSpPr/>
          <p:nvPr/>
        </p:nvSpPr>
        <p:spPr>
          <a:xfrm>
            <a:off x="3000364" y="514351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137" name="Скругленный прямоугольник 136"/>
          <p:cNvSpPr/>
          <p:nvPr/>
        </p:nvSpPr>
        <p:spPr>
          <a:xfrm>
            <a:off x="2571736" y="514351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138" name="Скругленный прямоугольник 137"/>
          <p:cNvSpPr/>
          <p:nvPr/>
        </p:nvSpPr>
        <p:spPr>
          <a:xfrm>
            <a:off x="2143108" y="514351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 smtClean="0">
                <a:solidFill>
                  <a:schemeClr val="tx1"/>
                </a:solidFill>
              </a:rPr>
              <a:t>9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139" name="Скругленный прямоугольник 138"/>
          <p:cNvSpPr/>
          <p:nvPr/>
        </p:nvSpPr>
        <p:spPr>
          <a:xfrm>
            <a:off x="3857620" y="514351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140" name="Скругленный прямоугольник 139"/>
          <p:cNvSpPr/>
          <p:nvPr/>
        </p:nvSpPr>
        <p:spPr>
          <a:xfrm>
            <a:off x="4286248" y="514351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141" name="Скругленный прямоугольник 140"/>
          <p:cNvSpPr/>
          <p:nvPr/>
        </p:nvSpPr>
        <p:spPr>
          <a:xfrm>
            <a:off x="4714876" y="514351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142" name="Скругленный прямоугольник 141"/>
          <p:cNvSpPr/>
          <p:nvPr/>
        </p:nvSpPr>
        <p:spPr>
          <a:xfrm>
            <a:off x="2143108" y="550070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 smtClean="0">
                <a:solidFill>
                  <a:schemeClr val="tx1"/>
                </a:solidFill>
              </a:rPr>
              <a:t>10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143" name="Скругленный прямоугольник 142"/>
          <p:cNvSpPr/>
          <p:nvPr/>
        </p:nvSpPr>
        <p:spPr>
          <a:xfrm>
            <a:off x="2571736" y="550070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144" name="Скругленный прямоугольник 143"/>
          <p:cNvSpPr/>
          <p:nvPr/>
        </p:nvSpPr>
        <p:spPr>
          <a:xfrm>
            <a:off x="3000364" y="550070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145" name="Скругленный прямоугольник 144"/>
          <p:cNvSpPr/>
          <p:nvPr/>
        </p:nvSpPr>
        <p:spPr>
          <a:xfrm>
            <a:off x="2143108" y="585789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 smtClean="0">
                <a:solidFill>
                  <a:schemeClr val="tx1"/>
                </a:solidFill>
              </a:rPr>
              <a:t>11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146" name="Скругленный прямоугольник 145"/>
          <p:cNvSpPr/>
          <p:nvPr/>
        </p:nvSpPr>
        <p:spPr>
          <a:xfrm>
            <a:off x="2571736" y="585789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147" name="Скругленный прямоугольник 146"/>
          <p:cNvSpPr/>
          <p:nvPr/>
        </p:nvSpPr>
        <p:spPr>
          <a:xfrm>
            <a:off x="3000364" y="585789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148" name="Скругленный прямоугольник 147"/>
          <p:cNvSpPr/>
          <p:nvPr/>
        </p:nvSpPr>
        <p:spPr>
          <a:xfrm>
            <a:off x="3857620" y="550070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149" name="Скругленный прямоугольник 148"/>
          <p:cNvSpPr/>
          <p:nvPr/>
        </p:nvSpPr>
        <p:spPr>
          <a:xfrm>
            <a:off x="4286248" y="550070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150" name="Скругленный прямоугольник 149"/>
          <p:cNvSpPr/>
          <p:nvPr/>
        </p:nvSpPr>
        <p:spPr>
          <a:xfrm>
            <a:off x="4714876" y="550070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151" name="Скругленный прямоугольник 150"/>
          <p:cNvSpPr/>
          <p:nvPr/>
        </p:nvSpPr>
        <p:spPr>
          <a:xfrm>
            <a:off x="3857620" y="585789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152" name="Скругленный прямоугольник 151"/>
          <p:cNvSpPr/>
          <p:nvPr/>
        </p:nvSpPr>
        <p:spPr>
          <a:xfrm>
            <a:off x="4286248" y="585789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153" name="Скругленный прямоугольник 152"/>
          <p:cNvSpPr/>
          <p:nvPr/>
        </p:nvSpPr>
        <p:spPr>
          <a:xfrm>
            <a:off x="4714876" y="585789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154" name="Скругленный прямоугольник 153"/>
          <p:cNvSpPr/>
          <p:nvPr/>
        </p:nvSpPr>
        <p:spPr>
          <a:xfrm>
            <a:off x="3000364" y="621508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155" name="Скругленный прямоугольник 154"/>
          <p:cNvSpPr/>
          <p:nvPr/>
        </p:nvSpPr>
        <p:spPr>
          <a:xfrm>
            <a:off x="2571736" y="621508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 smtClean="0">
                <a:solidFill>
                  <a:schemeClr val="tx1"/>
                </a:solidFill>
              </a:rPr>
              <a:t>12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156" name="Скругленный прямоугольник 155"/>
          <p:cNvSpPr/>
          <p:nvPr/>
        </p:nvSpPr>
        <p:spPr>
          <a:xfrm>
            <a:off x="3857620" y="621508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157" name="Скругленный прямоугольник 156"/>
          <p:cNvSpPr/>
          <p:nvPr/>
        </p:nvSpPr>
        <p:spPr>
          <a:xfrm>
            <a:off x="4286248" y="621508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158" name="Скругленный прямоугольник 157"/>
          <p:cNvSpPr/>
          <p:nvPr/>
        </p:nvSpPr>
        <p:spPr>
          <a:xfrm>
            <a:off x="2786050" y="857232"/>
            <a:ext cx="434984" cy="3571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1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59" name="Скругленный прямоугольник 158"/>
          <p:cNvSpPr/>
          <p:nvPr/>
        </p:nvSpPr>
        <p:spPr>
          <a:xfrm>
            <a:off x="4071934" y="857232"/>
            <a:ext cx="434984" cy="3571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2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60" name="Прямоугольник 159"/>
          <p:cNvSpPr/>
          <p:nvPr/>
        </p:nvSpPr>
        <p:spPr>
          <a:xfrm>
            <a:off x="1571604" y="0"/>
            <a:ext cx="75723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3. Духовой мундштучный медный музыкальный инструмент. </a:t>
            </a:r>
            <a:endParaRPr lang="ru-RU" sz="2400" b="1" dirty="0"/>
          </a:p>
        </p:txBody>
      </p:sp>
      <p:sp>
        <p:nvSpPr>
          <p:cNvPr id="161" name="Скругленный прямоугольник 160"/>
          <p:cNvSpPr/>
          <p:nvPr/>
        </p:nvSpPr>
        <p:spPr>
          <a:xfrm>
            <a:off x="3000364" y="1928802"/>
            <a:ext cx="434984" cy="3571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3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Olga\Desktop\гитар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4532" cy="6850116"/>
          </a:xfrm>
          <a:prstGeom prst="rect">
            <a:avLst/>
          </a:prstGeom>
          <a:noFill/>
        </p:spPr>
      </p:pic>
      <p:sp>
        <p:nvSpPr>
          <p:cNvPr id="107" name="Скругленный прямоугольник 106"/>
          <p:cNvSpPr/>
          <p:nvPr/>
        </p:nvSpPr>
        <p:spPr>
          <a:xfrm>
            <a:off x="3214678" y="857256"/>
            <a:ext cx="434984" cy="35716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Л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08" name="Скругленный прямоугольник 107"/>
          <p:cNvSpPr/>
          <p:nvPr/>
        </p:nvSpPr>
        <p:spPr>
          <a:xfrm>
            <a:off x="3643306" y="85723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Т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09" name="Скругленный прямоугольник 108"/>
          <p:cNvSpPr/>
          <p:nvPr/>
        </p:nvSpPr>
        <p:spPr>
          <a:xfrm>
            <a:off x="3214678" y="121442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10" name="Скругленный прямоугольник 109"/>
          <p:cNvSpPr/>
          <p:nvPr/>
        </p:nvSpPr>
        <p:spPr>
          <a:xfrm>
            <a:off x="3643306" y="121442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11" name="Скругленный прямоугольник 110"/>
          <p:cNvSpPr/>
          <p:nvPr/>
        </p:nvSpPr>
        <p:spPr>
          <a:xfrm>
            <a:off x="3214678" y="157161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Д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12" name="Скругленный прямоугольник 111"/>
          <p:cNvSpPr/>
          <p:nvPr/>
        </p:nvSpPr>
        <p:spPr>
          <a:xfrm>
            <a:off x="3643306" y="157161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Р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13" name="Скругленный прямоугольник 112"/>
          <p:cNvSpPr/>
          <p:nvPr/>
        </p:nvSpPr>
        <p:spPr>
          <a:xfrm>
            <a:off x="3428992" y="192880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Т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14" name="Скругленный прямоугольник 113"/>
          <p:cNvSpPr/>
          <p:nvPr/>
        </p:nvSpPr>
        <p:spPr>
          <a:xfrm>
            <a:off x="3428992" y="228599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Р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5" name="Скругленный прямоугольник 114"/>
          <p:cNvSpPr/>
          <p:nvPr/>
        </p:nvSpPr>
        <p:spPr>
          <a:xfrm>
            <a:off x="3428992" y="264318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У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6" name="Скругленный прямоугольник 115"/>
          <p:cNvSpPr/>
          <p:nvPr/>
        </p:nvSpPr>
        <p:spPr>
          <a:xfrm>
            <a:off x="3428992" y="300037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Б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17" name="Скругленный прямоугольник 116"/>
          <p:cNvSpPr/>
          <p:nvPr/>
        </p:nvSpPr>
        <p:spPr>
          <a:xfrm>
            <a:off x="3428992" y="335756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18" name="Скругленный прямоугольник 117"/>
          <p:cNvSpPr/>
          <p:nvPr/>
        </p:nvSpPr>
        <p:spPr>
          <a:xfrm>
            <a:off x="3428992" y="371475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119" name="Скругленный прямоугольник 118"/>
          <p:cNvSpPr/>
          <p:nvPr/>
        </p:nvSpPr>
        <p:spPr>
          <a:xfrm>
            <a:off x="3428992" y="407194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120" name="Скругленный прямоугольник 119"/>
          <p:cNvSpPr/>
          <p:nvPr/>
        </p:nvSpPr>
        <p:spPr>
          <a:xfrm>
            <a:off x="3428992" y="442913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121" name="Скругленный прямоугольник 120"/>
          <p:cNvSpPr/>
          <p:nvPr/>
        </p:nvSpPr>
        <p:spPr>
          <a:xfrm>
            <a:off x="3428992" y="478632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122" name="Скругленный прямоугольник 121"/>
          <p:cNvSpPr/>
          <p:nvPr/>
        </p:nvSpPr>
        <p:spPr>
          <a:xfrm>
            <a:off x="3428992" y="514351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123" name="Скругленный прямоугольник 122"/>
          <p:cNvSpPr/>
          <p:nvPr/>
        </p:nvSpPr>
        <p:spPr>
          <a:xfrm>
            <a:off x="3428992" y="550070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124" name="Скругленный прямоугольник 123"/>
          <p:cNvSpPr/>
          <p:nvPr/>
        </p:nvSpPr>
        <p:spPr>
          <a:xfrm>
            <a:off x="3428992" y="585789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125" name="Скругленный прямоугольник 124"/>
          <p:cNvSpPr/>
          <p:nvPr/>
        </p:nvSpPr>
        <p:spPr>
          <a:xfrm>
            <a:off x="3428992" y="621508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126" name="Скругленный прямоугольник 125"/>
          <p:cNvSpPr/>
          <p:nvPr/>
        </p:nvSpPr>
        <p:spPr>
          <a:xfrm>
            <a:off x="3857620" y="3714752"/>
            <a:ext cx="434984" cy="357165"/>
          </a:xfrm>
          <a:prstGeom prst="roundRect">
            <a:avLst>
              <a:gd name="adj" fmla="val 44238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127" name="Скругленный прямоугольник 126"/>
          <p:cNvSpPr/>
          <p:nvPr/>
        </p:nvSpPr>
        <p:spPr>
          <a:xfrm>
            <a:off x="3000364" y="371475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 smtClean="0">
                <a:solidFill>
                  <a:schemeClr val="tx1"/>
                </a:solidFill>
              </a:rPr>
              <a:t>5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128" name="Скругленный прямоугольник 127"/>
          <p:cNvSpPr/>
          <p:nvPr/>
        </p:nvSpPr>
        <p:spPr>
          <a:xfrm>
            <a:off x="3857620" y="407194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129" name="Скругленный прямоугольник 128"/>
          <p:cNvSpPr/>
          <p:nvPr/>
        </p:nvSpPr>
        <p:spPr>
          <a:xfrm>
            <a:off x="4286248" y="407194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130" name="Скругленный прямоугольник 129"/>
          <p:cNvSpPr/>
          <p:nvPr/>
        </p:nvSpPr>
        <p:spPr>
          <a:xfrm>
            <a:off x="3000364" y="407194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131" name="Скругленный прямоугольник 130"/>
          <p:cNvSpPr/>
          <p:nvPr/>
        </p:nvSpPr>
        <p:spPr>
          <a:xfrm>
            <a:off x="2571736" y="407194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 smtClean="0">
                <a:solidFill>
                  <a:schemeClr val="tx1"/>
                </a:solidFill>
              </a:rPr>
              <a:t>6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132" name="Скругленный прямоугольник 131"/>
          <p:cNvSpPr/>
          <p:nvPr/>
        </p:nvSpPr>
        <p:spPr>
          <a:xfrm>
            <a:off x="3857620" y="442913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133" name="Скругленный прямоугольник 132"/>
          <p:cNvSpPr/>
          <p:nvPr/>
        </p:nvSpPr>
        <p:spPr>
          <a:xfrm>
            <a:off x="3857620" y="478632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134" name="Скругленный прямоугольник 133"/>
          <p:cNvSpPr/>
          <p:nvPr/>
        </p:nvSpPr>
        <p:spPr>
          <a:xfrm>
            <a:off x="3000364" y="442913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 smtClean="0">
                <a:solidFill>
                  <a:schemeClr val="tx1"/>
                </a:solidFill>
              </a:rPr>
              <a:t>7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135" name="Скругленный прямоугольник 134"/>
          <p:cNvSpPr/>
          <p:nvPr/>
        </p:nvSpPr>
        <p:spPr>
          <a:xfrm>
            <a:off x="3000364" y="478632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 smtClean="0">
                <a:solidFill>
                  <a:schemeClr val="tx1"/>
                </a:solidFill>
              </a:rPr>
              <a:t>8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136" name="Скругленный прямоугольник 135"/>
          <p:cNvSpPr/>
          <p:nvPr/>
        </p:nvSpPr>
        <p:spPr>
          <a:xfrm>
            <a:off x="3000364" y="514351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137" name="Скругленный прямоугольник 136"/>
          <p:cNvSpPr/>
          <p:nvPr/>
        </p:nvSpPr>
        <p:spPr>
          <a:xfrm>
            <a:off x="2571736" y="514351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138" name="Скругленный прямоугольник 137"/>
          <p:cNvSpPr/>
          <p:nvPr/>
        </p:nvSpPr>
        <p:spPr>
          <a:xfrm>
            <a:off x="2143108" y="514351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 smtClean="0">
                <a:solidFill>
                  <a:schemeClr val="tx1"/>
                </a:solidFill>
              </a:rPr>
              <a:t>9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139" name="Скругленный прямоугольник 138"/>
          <p:cNvSpPr/>
          <p:nvPr/>
        </p:nvSpPr>
        <p:spPr>
          <a:xfrm>
            <a:off x="3857620" y="514351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140" name="Скругленный прямоугольник 139"/>
          <p:cNvSpPr/>
          <p:nvPr/>
        </p:nvSpPr>
        <p:spPr>
          <a:xfrm>
            <a:off x="4286248" y="514351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141" name="Скругленный прямоугольник 140"/>
          <p:cNvSpPr/>
          <p:nvPr/>
        </p:nvSpPr>
        <p:spPr>
          <a:xfrm>
            <a:off x="4714876" y="514351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142" name="Скругленный прямоугольник 141"/>
          <p:cNvSpPr/>
          <p:nvPr/>
        </p:nvSpPr>
        <p:spPr>
          <a:xfrm>
            <a:off x="2143108" y="550070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 smtClean="0">
                <a:solidFill>
                  <a:schemeClr val="tx1"/>
                </a:solidFill>
              </a:rPr>
              <a:t>10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143" name="Скругленный прямоугольник 142"/>
          <p:cNvSpPr/>
          <p:nvPr/>
        </p:nvSpPr>
        <p:spPr>
          <a:xfrm>
            <a:off x="2571736" y="550070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144" name="Скругленный прямоугольник 143"/>
          <p:cNvSpPr/>
          <p:nvPr/>
        </p:nvSpPr>
        <p:spPr>
          <a:xfrm>
            <a:off x="3000364" y="550070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145" name="Скругленный прямоугольник 144"/>
          <p:cNvSpPr/>
          <p:nvPr/>
        </p:nvSpPr>
        <p:spPr>
          <a:xfrm>
            <a:off x="2143108" y="585789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 smtClean="0">
                <a:solidFill>
                  <a:schemeClr val="tx1"/>
                </a:solidFill>
              </a:rPr>
              <a:t>11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146" name="Скругленный прямоугольник 145"/>
          <p:cNvSpPr/>
          <p:nvPr/>
        </p:nvSpPr>
        <p:spPr>
          <a:xfrm>
            <a:off x="2571736" y="585789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147" name="Скругленный прямоугольник 146"/>
          <p:cNvSpPr/>
          <p:nvPr/>
        </p:nvSpPr>
        <p:spPr>
          <a:xfrm>
            <a:off x="3000364" y="585789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148" name="Скругленный прямоугольник 147"/>
          <p:cNvSpPr/>
          <p:nvPr/>
        </p:nvSpPr>
        <p:spPr>
          <a:xfrm>
            <a:off x="3857620" y="550070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149" name="Скругленный прямоугольник 148"/>
          <p:cNvSpPr/>
          <p:nvPr/>
        </p:nvSpPr>
        <p:spPr>
          <a:xfrm>
            <a:off x="4286248" y="550070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150" name="Скругленный прямоугольник 149"/>
          <p:cNvSpPr/>
          <p:nvPr/>
        </p:nvSpPr>
        <p:spPr>
          <a:xfrm>
            <a:off x="4714876" y="550070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151" name="Скругленный прямоугольник 150"/>
          <p:cNvSpPr/>
          <p:nvPr/>
        </p:nvSpPr>
        <p:spPr>
          <a:xfrm>
            <a:off x="3857620" y="585789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152" name="Скругленный прямоугольник 151"/>
          <p:cNvSpPr/>
          <p:nvPr/>
        </p:nvSpPr>
        <p:spPr>
          <a:xfrm>
            <a:off x="4286248" y="585789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153" name="Скругленный прямоугольник 152"/>
          <p:cNvSpPr/>
          <p:nvPr/>
        </p:nvSpPr>
        <p:spPr>
          <a:xfrm>
            <a:off x="4714876" y="585789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154" name="Скругленный прямоугольник 153"/>
          <p:cNvSpPr/>
          <p:nvPr/>
        </p:nvSpPr>
        <p:spPr>
          <a:xfrm>
            <a:off x="3000364" y="621508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155" name="Скругленный прямоугольник 154"/>
          <p:cNvSpPr/>
          <p:nvPr/>
        </p:nvSpPr>
        <p:spPr>
          <a:xfrm>
            <a:off x="2571736" y="621508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 smtClean="0">
                <a:solidFill>
                  <a:schemeClr val="tx1"/>
                </a:solidFill>
              </a:rPr>
              <a:t>12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156" name="Скругленный прямоугольник 155"/>
          <p:cNvSpPr/>
          <p:nvPr/>
        </p:nvSpPr>
        <p:spPr>
          <a:xfrm>
            <a:off x="3857620" y="621508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157" name="Скругленный прямоугольник 156"/>
          <p:cNvSpPr/>
          <p:nvPr/>
        </p:nvSpPr>
        <p:spPr>
          <a:xfrm>
            <a:off x="4286248" y="621508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tx1"/>
              </a:solidFill>
            </a:endParaRPr>
          </a:p>
        </p:txBody>
      </p:sp>
      <p:sp>
        <p:nvSpPr>
          <p:cNvPr id="158" name="Скругленный прямоугольник 157"/>
          <p:cNvSpPr/>
          <p:nvPr/>
        </p:nvSpPr>
        <p:spPr>
          <a:xfrm>
            <a:off x="2786050" y="857232"/>
            <a:ext cx="434984" cy="3571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1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59" name="Скругленный прямоугольник 158"/>
          <p:cNvSpPr/>
          <p:nvPr/>
        </p:nvSpPr>
        <p:spPr>
          <a:xfrm>
            <a:off x="4071934" y="857232"/>
            <a:ext cx="434984" cy="3571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2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60" name="Скругленный прямоугольник 159"/>
          <p:cNvSpPr/>
          <p:nvPr/>
        </p:nvSpPr>
        <p:spPr>
          <a:xfrm>
            <a:off x="3000364" y="1928802"/>
            <a:ext cx="434984" cy="3571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3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61" name="Прямоугольник 160"/>
          <p:cNvSpPr/>
          <p:nvPr/>
        </p:nvSpPr>
        <p:spPr>
          <a:xfrm>
            <a:off x="1571604" y="0"/>
            <a:ext cx="73581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4.Музыкальный инструмент, похожий </a:t>
            </a:r>
            <a:r>
              <a:rPr lang="ru-RU" sz="2400" b="1" dirty="0" smtClean="0"/>
              <a:t>на баян</a:t>
            </a:r>
            <a:r>
              <a:rPr lang="ru-RU" sz="2400" b="1" dirty="0" smtClean="0"/>
              <a:t>, с фортепианной клавиатурой.</a:t>
            </a:r>
            <a:endParaRPr lang="ru-RU" sz="2400" b="1" dirty="0"/>
          </a:p>
        </p:txBody>
      </p:sp>
      <p:sp>
        <p:nvSpPr>
          <p:cNvPr id="162" name="Скругленный прямоугольник 161"/>
          <p:cNvSpPr/>
          <p:nvPr/>
        </p:nvSpPr>
        <p:spPr>
          <a:xfrm>
            <a:off x="3000364" y="3357562"/>
            <a:ext cx="434984" cy="3571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4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Olga\Desktop\гитар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532" y="7884"/>
            <a:ext cx="9154532" cy="6850116"/>
          </a:xfrm>
          <a:prstGeom prst="rect">
            <a:avLst/>
          </a:prstGeom>
          <a:noFill/>
        </p:spPr>
      </p:pic>
      <p:sp>
        <p:nvSpPr>
          <p:cNvPr id="54" name="Скругленный прямоугольник 53"/>
          <p:cNvSpPr/>
          <p:nvPr/>
        </p:nvSpPr>
        <p:spPr>
          <a:xfrm>
            <a:off x="3214678" y="121442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3643306" y="121442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3214678" y="157161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Д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3643306" y="157161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Р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3428992" y="192880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Т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3428992" y="228599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Р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3428992" y="264318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У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3428992" y="300037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Б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3428992" y="335756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3428992" y="371475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К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3428992" y="407194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К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3428992" y="442913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О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3428992" y="478632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Р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3428992" y="514351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Д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3428992" y="550070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Е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3428992" y="585789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О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3428992" y="621508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Н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3857620" y="3714752"/>
            <a:ext cx="434984" cy="357165"/>
          </a:xfrm>
          <a:prstGeom prst="roundRect">
            <a:avLst>
              <a:gd name="adj" fmla="val 44238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72" name="Скругленный прямоугольник 71"/>
          <p:cNvSpPr/>
          <p:nvPr/>
        </p:nvSpPr>
        <p:spPr>
          <a:xfrm>
            <a:off x="3000364" y="371475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3857620" y="407194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74" name="Скругленный прямоугольник 73"/>
          <p:cNvSpPr/>
          <p:nvPr/>
        </p:nvSpPr>
        <p:spPr>
          <a:xfrm>
            <a:off x="4286248" y="407194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75" name="Скругленный прямоугольник 74"/>
          <p:cNvSpPr/>
          <p:nvPr/>
        </p:nvSpPr>
        <p:spPr>
          <a:xfrm>
            <a:off x="3000364" y="407194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76" name="Скругленный прямоугольник 75"/>
          <p:cNvSpPr/>
          <p:nvPr/>
        </p:nvSpPr>
        <p:spPr>
          <a:xfrm>
            <a:off x="2571736" y="407194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77" name="Скругленный прямоугольник 76"/>
          <p:cNvSpPr/>
          <p:nvPr/>
        </p:nvSpPr>
        <p:spPr>
          <a:xfrm>
            <a:off x="3857620" y="442913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78" name="Скругленный прямоугольник 77"/>
          <p:cNvSpPr/>
          <p:nvPr/>
        </p:nvSpPr>
        <p:spPr>
          <a:xfrm>
            <a:off x="3857620" y="478632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79" name="Скругленный прямоугольник 78"/>
          <p:cNvSpPr/>
          <p:nvPr/>
        </p:nvSpPr>
        <p:spPr>
          <a:xfrm>
            <a:off x="3000364" y="442913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7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80" name="Скругленный прямоугольник 79"/>
          <p:cNvSpPr/>
          <p:nvPr/>
        </p:nvSpPr>
        <p:spPr>
          <a:xfrm>
            <a:off x="3000364" y="478632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8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81" name="Скругленный прямоугольник 80"/>
          <p:cNvSpPr/>
          <p:nvPr/>
        </p:nvSpPr>
        <p:spPr>
          <a:xfrm>
            <a:off x="3000364" y="514351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82" name="Скругленный прямоугольник 81"/>
          <p:cNvSpPr/>
          <p:nvPr/>
        </p:nvSpPr>
        <p:spPr>
          <a:xfrm>
            <a:off x="2571736" y="514351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83" name="Скругленный прямоугольник 82"/>
          <p:cNvSpPr/>
          <p:nvPr/>
        </p:nvSpPr>
        <p:spPr>
          <a:xfrm>
            <a:off x="2143108" y="514351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84" name="Скругленный прямоугольник 83"/>
          <p:cNvSpPr/>
          <p:nvPr/>
        </p:nvSpPr>
        <p:spPr>
          <a:xfrm>
            <a:off x="3857620" y="514351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85" name="Скругленный прямоугольник 84"/>
          <p:cNvSpPr/>
          <p:nvPr/>
        </p:nvSpPr>
        <p:spPr>
          <a:xfrm>
            <a:off x="4286248" y="514351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86" name="Скругленный прямоугольник 85"/>
          <p:cNvSpPr/>
          <p:nvPr/>
        </p:nvSpPr>
        <p:spPr>
          <a:xfrm>
            <a:off x="4714876" y="514351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87" name="Скругленный прямоугольник 86"/>
          <p:cNvSpPr/>
          <p:nvPr/>
        </p:nvSpPr>
        <p:spPr>
          <a:xfrm>
            <a:off x="2143108" y="550070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88" name="Скругленный прямоугольник 87"/>
          <p:cNvSpPr/>
          <p:nvPr/>
        </p:nvSpPr>
        <p:spPr>
          <a:xfrm>
            <a:off x="2571736" y="550070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89" name="Скругленный прямоугольник 88"/>
          <p:cNvSpPr/>
          <p:nvPr/>
        </p:nvSpPr>
        <p:spPr>
          <a:xfrm>
            <a:off x="3000364" y="550070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90" name="Скругленный прямоугольник 89"/>
          <p:cNvSpPr/>
          <p:nvPr/>
        </p:nvSpPr>
        <p:spPr>
          <a:xfrm>
            <a:off x="2143108" y="585789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91" name="Скругленный прямоугольник 90"/>
          <p:cNvSpPr/>
          <p:nvPr/>
        </p:nvSpPr>
        <p:spPr>
          <a:xfrm>
            <a:off x="2571736" y="585789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92" name="Скругленный прямоугольник 91"/>
          <p:cNvSpPr/>
          <p:nvPr/>
        </p:nvSpPr>
        <p:spPr>
          <a:xfrm>
            <a:off x="3000364" y="585789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93" name="Скругленный прямоугольник 92"/>
          <p:cNvSpPr/>
          <p:nvPr/>
        </p:nvSpPr>
        <p:spPr>
          <a:xfrm>
            <a:off x="3857620" y="550070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94" name="Скругленный прямоугольник 93"/>
          <p:cNvSpPr/>
          <p:nvPr/>
        </p:nvSpPr>
        <p:spPr>
          <a:xfrm>
            <a:off x="4286248" y="550070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95" name="Скругленный прямоугольник 94"/>
          <p:cNvSpPr/>
          <p:nvPr/>
        </p:nvSpPr>
        <p:spPr>
          <a:xfrm>
            <a:off x="4714876" y="550070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96" name="Скругленный прямоугольник 95"/>
          <p:cNvSpPr/>
          <p:nvPr/>
        </p:nvSpPr>
        <p:spPr>
          <a:xfrm>
            <a:off x="3857620" y="585789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97" name="Скругленный прямоугольник 96"/>
          <p:cNvSpPr/>
          <p:nvPr/>
        </p:nvSpPr>
        <p:spPr>
          <a:xfrm>
            <a:off x="4286248" y="585789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98" name="Скругленный прямоугольник 97"/>
          <p:cNvSpPr/>
          <p:nvPr/>
        </p:nvSpPr>
        <p:spPr>
          <a:xfrm>
            <a:off x="4714876" y="585789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99" name="Скругленный прямоугольник 98"/>
          <p:cNvSpPr/>
          <p:nvPr/>
        </p:nvSpPr>
        <p:spPr>
          <a:xfrm>
            <a:off x="3000364" y="621508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100" name="Скругленный прямоугольник 99"/>
          <p:cNvSpPr/>
          <p:nvPr/>
        </p:nvSpPr>
        <p:spPr>
          <a:xfrm>
            <a:off x="2571736" y="621508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01" name="Скругленный прямоугольник 100"/>
          <p:cNvSpPr/>
          <p:nvPr/>
        </p:nvSpPr>
        <p:spPr>
          <a:xfrm>
            <a:off x="3857620" y="621508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102" name="Скругленный прямоугольник 101"/>
          <p:cNvSpPr/>
          <p:nvPr/>
        </p:nvSpPr>
        <p:spPr>
          <a:xfrm>
            <a:off x="4286248" y="621508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103" name="Скругленный прямоугольник 102"/>
          <p:cNvSpPr/>
          <p:nvPr/>
        </p:nvSpPr>
        <p:spPr>
          <a:xfrm>
            <a:off x="3000364" y="1928802"/>
            <a:ext cx="434984" cy="3571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3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04" name="Скругленный прямоугольник 103"/>
          <p:cNvSpPr/>
          <p:nvPr/>
        </p:nvSpPr>
        <p:spPr>
          <a:xfrm>
            <a:off x="3000364" y="3357562"/>
            <a:ext cx="434984" cy="3571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4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0" y="0"/>
            <a:ext cx="89297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5.Часть оперы. </a:t>
            </a:r>
            <a:endParaRPr lang="ru-RU" sz="2400" b="1" dirty="0"/>
          </a:p>
        </p:txBody>
      </p:sp>
      <p:sp>
        <p:nvSpPr>
          <p:cNvPr id="106" name="Скругленный прямоугольник 105"/>
          <p:cNvSpPr/>
          <p:nvPr/>
        </p:nvSpPr>
        <p:spPr>
          <a:xfrm>
            <a:off x="2571736" y="371475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5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07" name="Скругленный прямоугольник 106"/>
          <p:cNvSpPr/>
          <p:nvPr/>
        </p:nvSpPr>
        <p:spPr>
          <a:xfrm>
            <a:off x="2786050" y="857232"/>
            <a:ext cx="434984" cy="357165"/>
          </a:xfrm>
          <a:prstGeom prst="roundRect">
            <a:avLst>
              <a:gd name="adj" fmla="val 1575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1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08" name="Скругленный прямоугольник 107"/>
          <p:cNvSpPr/>
          <p:nvPr/>
        </p:nvSpPr>
        <p:spPr>
          <a:xfrm>
            <a:off x="4071934" y="857232"/>
            <a:ext cx="434984" cy="357165"/>
          </a:xfrm>
          <a:prstGeom prst="roundRect">
            <a:avLst>
              <a:gd name="adj" fmla="val 1575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2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09" name="Скругленный прямоугольник 108"/>
          <p:cNvSpPr/>
          <p:nvPr/>
        </p:nvSpPr>
        <p:spPr>
          <a:xfrm>
            <a:off x="2143108" y="407194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6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11" name="Скругленный прямоугольник 110"/>
          <p:cNvSpPr/>
          <p:nvPr/>
        </p:nvSpPr>
        <p:spPr>
          <a:xfrm>
            <a:off x="3214678" y="857256"/>
            <a:ext cx="434984" cy="35716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Л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12" name="Скругленный прямоугольник 111"/>
          <p:cNvSpPr/>
          <p:nvPr/>
        </p:nvSpPr>
        <p:spPr>
          <a:xfrm>
            <a:off x="3643306" y="85723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Т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Olga\Desktop\гитар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4532" cy="6850116"/>
          </a:xfrm>
          <a:prstGeom prst="rect">
            <a:avLst/>
          </a:prstGeom>
          <a:noFill/>
        </p:spPr>
      </p:pic>
      <p:sp>
        <p:nvSpPr>
          <p:cNvPr id="3" name="Скругленный прямоугольник 2"/>
          <p:cNvSpPr/>
          <p:nvPr/>
        </p:nvSpPr>
        <p:spPr>
          <a:xfrm>
            <a:off x="3214678" y="121442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643306" y="121442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14678" y="157161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Д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643306" y="157161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Р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428992" y="192880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Т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428992" y="228599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Р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428992" y="264318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У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428992" y="300037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Б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428992" y="335756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428992" y="371475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К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428992" y="407194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К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428992" y="442913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О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428992" y="478632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Р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428992" y="514351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Д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428992" y="550070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Е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428992" y="585789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О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428992" y="621508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Н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857620" y="3714752"/>
            <a:ext cx="434984" cy="357165"/>
          </a:xfrm>
          <a:prstGeom prst="roundRect">
            <a:avLst>
              <a:gd name="adj" fmla="val 12729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Т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000364" y="3714752"/>
            <a:ext cx="434984" cy="357165"/>
          </a:xfrm>
          <a:prstGeom prst="roundRect">
            <a:avLst>
              <a:gd name="adj" fmla="val 26368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857620" y="407194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286248" y="407194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000364" y="407194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571736" y="407194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857620" y="442913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857620" y="478632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3000364" y="442913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7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000364" y="478632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8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3000364" y="514351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2571736" y="514351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2143108" y="514351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3857620" y="514351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4286248" y="514351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4714876" y="514351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2143108" y="550070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2571736" y="550070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3000364" y="550070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2143108" y="585789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2571736" y="585789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3000364" y="585789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3857620" y="550070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4286248" y="550070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4714876" y="550070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3857620" y="585789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4286248" y="585789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4714876" y="585789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3000364" y="621508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2571736" y="621508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3857620" y="621508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4286248" y="621508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3000364" y="1928802"/>
            <a:ext cx="434984" cy="3571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3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3000364" y="3357562"/>
            <a:ext cx="434984" cy="3571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4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2571736" y="371475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5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2786050" y="857232"/>
            <a:ext cx="434984" cy="357165"/>
          </a:xfrm>
          <a:prstGeom prst="roundRect">
            <a:avLst>
              <a:gd name="adj" fmla="val 1575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1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4071934" y="857232"/>
            <a:ext cx="434984" cy="357165"/>
          </a:xfrm>
          <a:prstGeom prst="roundRect">
            <a:avLst>
              <a:gd name="adj" fmla="val 1575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2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2143108" y="407194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6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1643042" y="0"/>
            <a:ext cx="72866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6. Части нотного текста, отделяемые друг от друга вертикальными чертами.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3214678" y="857256"/>
            <a:ext cx="434984" cy="35716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Л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3643306" y="85723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Т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Olga\Desktop\гитар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4532" cy="6850116"/>
          </a:xfrm>
          <a:prstGeom prst="rect">
            <a:avLst/>
          </a:prstGeom>
          <a:noFill/>
        </p:spPr>
      </p:pic>
      <p:sp>
        <p:nvSpPr>
          <p:cNvPr id="3" name="Скругленный прямоугольник 2"/>
          <p:cNvSpPr/>
          <p:nvPr/>
        </p:nvSpPr>
        <p:spPr>
          <a:xfrm>
            <a:off x="3214678" y="121442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643306" y="121442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14678" y="157161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Д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643306" y="157161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Р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428992" y="192880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Т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428992" y="228599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Р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428992" y="264318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У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428992" y="300037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Б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428992" y="335756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428992" y="371475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К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428992" y="407194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К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428992" y="442913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О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428992" y="478632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Р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428992" y="514351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Д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428992" y="550070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Е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428992" y="585789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О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428992" y="621508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Н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857620" y="3714752"/>
            <a:ext cx="434984" cy="357165"/>
          </a:xfrm>
          <a:prstGeom prst="roundRect">
            <a:avLst>
              <a:gd name="adj" fmla="val 12729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Т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000364" y="3714752"/>
            <a:ext cx="434984" cy="357165"/>
          </a:xfrm>
          <a:prstGeom prst="roundRect">
            <a:avLst>
              <a:gd name="adj" fmla="val 26368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857620" y="407194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Т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286248" y="407194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Ы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000364" y="407194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571736" y="407194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Т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857620" y="442913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857620" y="478632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3000364" y="442913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000364" y="478632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3000364" y="514351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2571736" y="514351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2143108" y="514351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3857620" y="514351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4286248" y="514351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4714876" y="514351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2143108" y="550070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2571736" y="550070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3000364" y="550070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2143108" y="585789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2571736" y="585789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3000364" y="585789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3857620" y="550070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4286248" y="550070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4714876" y="550070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3857620" y="585789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4286248" y="585789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4714876" y="585789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3000364" y="621508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2571736" y="621508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3857620" y="621508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4286248" y="621508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3000364" y="1928802"/>
            <a:ext cx="434984" cy="3571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3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3000364" y="3357562"/>
            <a:ext cx="434984" cy="3571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4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2571736" y="371475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5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2143108" y="407194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6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1643042" y="0"/>
            <a:ext cx="72866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7. Расстояние между двумя знаками по </a:t>
            </a:r>
            <a:r>
              <a:rPr lang="ru-RU" sz="2400" b="1" dirty="0" smtClean="0"/>
              <a:t>        высоте </a:t>
            </a:r>
            <a:r>
              <a:rPr lang="ru-RU" sz="2400" b="1" dirty="0" smtClean="0"/>
              <a:t>звучания.</a:t>
            </a:r>
            <a:endParaRPr lang="ru-RU" sz="2400" b="1" dirty="0"/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3214678" y="857256"/>
            <a:ext cx="434984" cy="35716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Л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3643306" y="857232"/>
            <a:ext cx="434984" cy="3571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Т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2786050" y="857232"/>
            <a:ext cx="434984" cy="3571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1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4071934" y="857232"/>
            <a:ext cx="434984" cy="3571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2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2571736" y="442913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7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2571736" y="4786322"/>
            <a:ext cx="434984" cy="357165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8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</TotalTime>
  <Words>556</Words>
  <Application>Microsoft Office PowerPoint</Application>
  <PresentationFormat>Экран (4:3)</PresentationFormat>
  <Paragraphs>462</Paragraphs>
  <Slides>16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Эркер</vt:lpstr>
      <vt:lpstr>Кроссворд «Гитара»</vt:lpstr>
      <vt:lpstr>Слайд 2</vt:lpstr>
      <vt:lpstr>По вертикали 1. Часть грифа гитары.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11. Последовательность звуков, образующих напев</vt:lpstr>
      <vt:lpstr>12. Исполнение вокального произведения</vt:lpstr>
      <vt:lpstr>Слайд 15</vt:lpstr>
      <vt:lpstr>                                                       МОЛОДЦЫ!!!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Кроссворд «Гитара»</dc:title>
  <dc:creator>Olga</dc:creator>
  <cp:lastModifiedBy>Olga</cp:lastModifiedBy>
  <cp:revision>14</cp:revision>
  <dcterms:created xsi:type="dcterms:W3CDTF">2013-01-09T14:36:47Z</dcterms:created>
  <dcterms:modified xsi:type="dcterms:W3CDTF">2013-03-23T03:01:00Z</dcterms:modified>
</cp:coreProperties>
</file>