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961D9-2167-4DDD-9A1B-C75DE051950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D25146-52A1-458F-AA59-BA7B095F11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914400" y="0"/>
            <a:ext cx="7315200" cy="127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2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892029" y="669925"/>
            <a:ext cx="251992" cy="369332"/>
          </a:xfrm>
          <a:prstGeom prst="rect">
            <a:avLst/>
          </a:prstGeom>
          <a:solidFill>
            <a:srgbClr val="FFEFD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66675" algn="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Упрощение выражений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3" name="Picture 9" descr="видео уроки по математике, видео курс математики, видео обучение математика, математика д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85860"/>
            <a:ext cx="4786314" cy="50717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61426" y="6286520"/>
            <a:ext cx="4482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Составила: Гордеева Светлана Николаевна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28596" y="571480"/>
            <a:ext cx="8286808" cy="5643602"/>
          </a:xfrm>
        </p:spPr>
        <p:txBody>
          <a:bodyPr>
            <a:normAutofit fontScale="55000" lnSpcReduction="20000"/>
          </a:bodyPr>
          <a:lstStyle/>
          <a:p>
            <a:pPr fontAlgn="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4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ЗАПОМНИТЕ!!!</a:t>
            </a:r>
          </a:p>
          <a:p>
            <a:pPr fontAlgn="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перед буквой 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записано число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pPr fontAlgn="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подразумевается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что перед буквой стоит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числовой</a:t>
            </a:r>
          </a:p>
          <a:p>
            <a:pPr fontAlgn="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множитель </a:t>
            </a:r>
            <a:r>
              <a:rPr lang="ru-RU" sz="4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t">
              <a:buNone/>
            </a:pP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+ 4t = (1 + 4)</a:t>
            </a:r>
            <a:r>
              <a:rPr lang="ru-RU" sz="45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5t</a:t>
            </a:r>
          </a:p>
          <a:p>
            <a:pPr lvl="0" fontAlgn="t"/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Вынесение общего множителя за скобки</a:t>
            </a:r>
          </a:p>
          <a:p>
            <a:pPr fontAlgn="t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Поменяем местами правую и левую часть равенства:</a:t>
            </a:r>
          </a:p>
          <a:p>
            <a:pPr fontAlgn="t">
              <a:buNone/>
            </a:pP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)с =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lang="ru-RU" sz="45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Получим:</a:t>
            </a:r>
          </a:p>
          <a:p>
            <a:pPr fontAlgn="t">
              <a:buNone/>
            </a:pP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)с</a:t>
            </a:r>
          </a:p>
          <a:p>
            <a:pPr fontAlgn="t">
              <a:buNone/>
            </a:pP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В таких случаях говорят, что из 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5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4500" i="1" dirty="0">
                <a:latin typeface="Times New Roman" pitchFamily="18" charset="0"/>
                <a:cs typeface="Times New Roman" pitchFamily="18" charset="0"/>
              </a:rPr>
              <a:t>вынесен </a:t>
            </a: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общий</a:t>
            </a:r>
          </a:p>
          <a:p>
            <a:pPr fontAlgn="t">
              <a:buNone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множитель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"с"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за скобки.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28596" y="571480"/>
            <a:ext cx="8286808" cy="2357454"/>
          </a:xfrm>
        </p:spPr>
        <p:txBody>
          <a:bodyPr/>
          <a:lstStyle/>
          <a:p>
            <a:pPr fontAlgn="t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вынесения общего множителя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fontAlgn="t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скобки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 • 8 + 7 • 8 = (73 + 7) • 8 = 80 • 8 = 640</a:t>
            </a:r>
          </a:p>
          <a:p>
            <a:pPr lvl="0" fontAlgn="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7x -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- 6 = (7 - 1)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- 6 = 6x - 6 = 6(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- 1)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14282" y="357166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Упростить выражения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www.valeryzykin.ru/img_journal/vyp02/smena_sla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929354" cy="4756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3500462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>
            <a:noAutofit/>
          </a:bodyPr>
          <a:lstStyle/>
          <a:p>
            <a:pPr algn="ctr">
              <a:buClrTx/>
              <a:buSzTx/>
              <a:defRPr/>
            </a:pPr>
            <a:r>
              <a:rPr lang="ru-RU" sz="6000" i="1" dirty="0" err="1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х</a:t>
            </a: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 9· 4· у</a:t>
            </a:r>
            <a:endParaRPr lang="ru-RU" sz="6000" i="1" dirty="0">
              <a:solidFill>
                <a:schemeClr val="tx1">
                  <a:tint val="75000"/>
                </a:schemeClr>
              </a:solidFill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2928934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" tIns="45720" rIns="3600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3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· в· 12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71472" y="4643446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" tIns="45720" rIns="3600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с</a:t>
            </a:r>
            <a:r>
              <a:rPr lang="ru-RU" sz="6000" i="1" dirty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</a:t>
            </a: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 18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· </a:t>
            </a: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d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· 3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143504" y="1214422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36· в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43504" y="2928934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36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· </a:t>
            </a:r>
            <a:r>
              <a:rPr kumimoji="0" lang="ru-RU" sz="6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х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· у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43504" y="4643446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54· с· </a:t>
            </a: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d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cxnSp>
        <p:nvCxnSpPr>
          <p:cNvPr id="19" name="Прямая со стрелкой 18"/>
          <p:cNvCxnSpPr>
            <a:stCxn id="3" idx="3"/>
            <a:endCxn id="7" idx="1"/>
          </p:cNvCxnSpPr>
          <p:nvPr/>
        </p:nvCxnSpPr>
        <p:spPr>
          <a:xfrm>
            <a:off x="4071934" y="1714488"/>
            <a:ext cx="1071570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6" idx="1"/>
          </p:cNvCxnSpPr>
          <p:nvPr/>
        </p:nvCxnSpPr>
        <p:spPr>
          <a:xfrm flipV="1">
            <a:off x="4071934" y="1714488"/>
            <a:ext cx="1071570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  <a:endCxn id="8" idx="1"/>
          </p:cNvCxnSpPr>
          <p:nvPr/>
        </p:nvCxnSpPr>
        <p:spPr>
          <a:xfrm>
            <a:off x="4071934" y="514351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3500462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>
            <a:noAutofit/>
          </a:bodyPr>
          <a:lstStyle/>
          <a:p>
            <a:pPr algn="ctr">
              <a:buClrTx/>
              <a:buSzTx/>
              <a:defRPr/>
            </a:pPr>
            <a:r>
              <a:rPr lang="ru-RU" sz="6000" i="1" dirty="0" err="1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х</a:t>
            </a: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 </a:t>
            </a:r>
            <a:r>
              <a:rPr lang="en-US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4</a:t>
            </a: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 </a:t>
            </a:r>
            <a:r>
              <a:rPr lang="en-US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8</a:t>
            </a: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 у</a:t>
            </a:r>
            <a:endParaRPr lang="ru-RU" sz="6000" i="1" dirty="0">
              <a:solidFill>
                <a:schemeClr val="tx1">
                  <a:tint val="75000"/>
                </a:schemeClr>
              </a:solidFill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1472" y="2143116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" tIns="45720" rIns="3600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12y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 – 3y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71472" y="3857628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" tIns="45720" rIns="36000" bIns="45720" rtlCol="0" anchor="ctr" anchorCtr="1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5x + 6x +8y -</a:t>
            </a:r>
            <a:r>
              <a:rPr lang="ru-RU" sz="36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·</a:t>
            </a:r>
            <a:r>
              <a:rPr lang="en-US" sz="36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2y</a:t>
            </a:r>
            <a:endParaRPr kumimoji="0" lang="ru-RU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143504" y="428604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9</a:t>
            </a:r>
            <a:r>
              <a:rPr lang="en-US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y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143504" y="2143116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11</a:t>
            </a: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в + 3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43504" y="3857628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32</a:t>
            </a:r>
            <a:r>
              <a:rPr lang="en-US" sz="6000" i="1" dirty="0" err="1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xy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cxnSp>
        <p:nvCxnSpPr>
          <p:cNvPr id="19" name="Прямая со стрелкой 18"/>
          <p:cNvCxnSpPr>
            <a:stCxn id="3" idx="3"/>
            <a:endCxn id="8" idx="1"/>
          </p:cNvCxnSpPr>
          <p:nvPr/>
        </p:nvCxnSpPr>
        <p:spPr>
          <a:xfrm>
            <a:off x="4071934" y="928670"/>
            <a:ext cx="1071570" cy="3429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6" idx="1"/>
          </p:cNvCxnSpPr>
          <p:nvPr/>
        </p:nvCxnSpPr>
        <p:spPr>
          <a:xfrm flipV="1">
            <a:off x="4071934" y="928670"/>
            <a:ext cx="1071570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  <a:endCxn id="12" idx="1"/>
          </p:cNvCxnSpPr>
          <p:nvPr/>
        </p:nvCxnSpPr>
        <p:spPr>
          <a:xfrm>
            <a:off x="4071934" y="4357694"/>
            <a:ext cx="1071570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Подзаголовок 2"/>
          <p:cNvSpPr txBox="1">
            <a:spLocks/>
          </p:cNvSpPr>
          <p:nvPr/>
        </p:nvSpPr>
        <p:spPr>
          <a:xfrm>
            <a:off x="571472" y="5500702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" tIns="45720" rIns="36000" bIns="45720" rtlCol="0" anchor="ctr" anchorCtr="1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18в – 7в + </a:t>
            </a:r>
            <a:r>
              <a:rPr kumimoji="0" lang="ru-RU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 Antiqua" pitchFamily="18" charset="0"/>
                <a:ea typeface="Cambria Math" pitchFamily="18" charset="0"/>
                <a:cs typeface="Aparajita" pitchFamily="34" charset="0"/>
              </a:rPr>
              <a:t>3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143504" y="5500702"/>
            <a:ext cx="3500462" cy="10001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6000" i="1" dirty="0" smtClean="0">
                <a:solidFill>
                  <a:schemeClr val="tx1">
                    <a:tint val="75000"/>
                  </a:schemeClr>
                </a:solidFill>
                <a:latin typeface="Book Antiqua" pitchFamily="18" charset="0"/>
                <a:ea typeface="Cambria Math" pitchFamily="18" charset="0"/>
                <a:cs typeface="Aparajita" pitchFamily="34" charset="0"/>
              </a:rPr>
              <a:t>11x + 6y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 Antiqua" pitchFamily="18" charset="0"/>
              <a:ea typeface="Cambria Math" pitchFamily="18" charset="0"/>
              <a:cs typeface="Aparajita" pitchFamily="34" charset="0"/>
            </a:endParaRPr>
          </a:p>
        </p:txBody>
      </p:sp>
      <p:cxnSp>
        <p:nvCxnSpPr>
          <p:cNvPr id="13" name="Прямая со стрелкой 12"/>
          <p:cNvCxnSpPr>
            <a:stCxn id="11" idx="3"/>
            <a:endCxn id="7" idx="1"/>
          </p:cNvCxnSpPr>
          <p:nvPr/>
        </p:nvCxnSpPr>
        <p:spPr>
          <a:xfrm flipV="1">
            <a:off x="4071934" y="2643182"/>
            <a:ext cx="1071570" cy="3357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edu54.ru/sites/default/files/resize/userfiles/image/romashka_fioletovaya-250x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8673"/>
            <a:ext cx="4286280" cy="570932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Спасибо, за внимание!!!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0"/>
            <a:ext cx="8686800" cy="114300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Математику нельзя изучать, наблюдая, как это делает сосед.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Нивен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fantik47.rusedu.net/gallery/3117/uchim_matemati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71724"/>
            <a:ext cx="6210300" cy="4486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1357298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 сложения, вычитания, умножения и деления полезны тем,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позволяют преобразовывать суммы и</a:t>
            </a:r>
          </a:p>
          <a:p>
            <a:pPr marL="0" marR="0" lvl="0" indent="5715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произведения в удобные выражения</a:t>
            </a:r>
          </a:p>
          <a:p>
            <a:pPr marL="0" marR="0" lvl="0" indent="5715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вычислений. </a:t>
            </a:r>
          </a:p>
          <a:p>
            <a:pPr marL="0" marR="0" lvl="0" indent="5715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Научимся, как можно с помощью этих свойств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упрощать выражения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7150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57422" y="642918"/>
            <a:ext cx="421481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Вычислим сумму: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 + 287 + 48 + 13 =</a:t>
            </a:r>
          </a:p>
          <a:p>
            <a:pPr marL="0" marR="0" lvl="0" indent="5715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5715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715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71600" y="3714750"/>
            <a:ext cx="7772400" cy="2005013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571472" y="2857496"/>
            <a:ext cx="7637493" cy="30003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этом выражении есть числа, при сложении которых получаются "круглые" числа. Заметив это, легко провести вычисления устно. Воспользуемся переместительным законом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сложения: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в =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прощение сумму переместительным закон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85800" y="1428750"/>
            <a:ext cx="8029604" cy="3429010"/>
          </a:xfrm>
        </p:spPr>
        <p:txBody>
          <a:bodyPr>
            <a:normAutofit fontScale="40000" lnSpcReduction="20000"/>
          </a:bodyPr>
          <a:lstStyle/>
          <a:p>
            <a:pPr fontAlgn="t">
              <a:buNone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  Также </a:t>
            </a:r>
            <a:r>
              <a:rPr lang="ru-RU" sz="6700" dirty="0">
                <a:latin typeface="Times New Roman" pitchFamily="18" charset="0"/>
                <a:cs typeface="Times New Roman" pitchFamily="18" charset="0"/>
              </a:rPr>
              <a:t>для упрощения 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вычисления произведений </a:t>
            </a:r>
            <a:r>
              <a:rPr lang="ru-RU" sz="6700" dirty="0">
                <a:latin typeface="Times New Roman" pitchFamily="18" charset="0"/>
                <a:cs typeface="Times New Roman" pitchFamily="18" charset="0"/>
              </a:rPr>
              <a:t>можно использовать переместительный закон 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умножения</a:t>
            </a:r>
            <a:r>
              <a:rPr lang="ru-RU" sz="67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67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sz="8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·в = </a:t>
            </a:r>
            <a:r>
              <a:rPr lang="ru-RU" sz="8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а</a:t>
            </a:r>
          </a:p>
          <a:p>
            <a:pPr fontAlgn="t"/>
            <a:endParaRPr lang="ru-RU" sz="67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8400" dirty="0">
                <a:latin typeface="Times New Roman" pitchFamily="18" charset="0"/>
                <a:cs typeface="Times New Roman" pitchFamily="18" charset="0"/>
              </a:rPr>
              <a:t>7 • 2 • 9 • 5 = (2 • 5) • (7 • 9) = 10 • 63 =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630</a:t>
            </a:r>
            <a:endParaRPr lang="ru-RU" sz="8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57224" y="1214422"/>
            <a:ext cx="7715250" cy="4214813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Сочетательные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(а·в)·с = а·(в·с)</a:t>
            </a:r>
          </a:p>
          <a:p>
            <a:pPr fontAlgn="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переместительные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·в =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 а</a:t>
            </a:r>
          </a:p>
          <a:p>
            <a:pPr fontAlgn="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свойства умножения используются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при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упрощении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буквенных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выражений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fontAlgn="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• 2 = 6 • 2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12a</a:t>
            </a:r>
          </a:p>
          <a:p>
            <a:pPr lvl="0" fontAlgn="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• 4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2 • 4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8ab</a:t>
            </a:r>
          </a:p>
          <a:p>
            <a:pPr lvl="0" fontAlgn="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5b + 8b = (5 + 8)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13b</a:t>
            </a:r>
          </a:p>
          <a:p>
            <a:pPr lvl="0" fontAlgn="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14y - 12y = (14 - 12) •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2y</a:t>
            </a:r>
          </a:p>
          <a:p>
            <a:pPr lvl="0" fontAlgn="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14348" y="500042"/>
            <a:ext cx="7708900" cy="3335337"/>
          </a:xfrm>
        </p:spPr>
        <p:txBody>
          <a:bodyPr/>
          <a:lstStyle/>
          <a:p>
            <a:pPr fontAlgn="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Распределительный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умножения</a:t>
            </a: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упрощения</a:t>
            </a: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вычислений.</a:t>
            </a:r>
          </a:p>
          <a:p>
            <a:pPr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аспределительный закон умножен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642941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аспределительный закон умножения относительно вычитан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57694"/>
            <a:ext cx="64294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428596" y="857250"/>
            <a:ext cx="8286808" cy="5286394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распределительное свойство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умножения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относительно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сложения или вычитания к выражению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•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мы получаем выражение,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содержащее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скобки. В этом случае говорят,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</a:t>
            </a:r>
          </a:p>
          <a:p>
            <a:pPr fontAlgn="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раскрыли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(опустили) скобки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Для применения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свойств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имеет значения, где записан множитель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перед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скобками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после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Раскроем скобки в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выражениях: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+ 8) = 2t + 16</a:t>
            </a:r>
          </a:p>
          <a:p>
            <a:pPr lvl="0" fontAlgn="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(3b - 5)4 = 4 • 3b - 4 • 5 = 12b - 20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517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Упрощение выражений 5 класс</vt:lpstr>
      <vt:lpstr>   Математику нельзя изучать, наблюдая, как это делает сосед.  А. Нивен</vt:lpstr>
      <vt:lpstr>Слайд 3</vt:lpstr>
      <vt:lpstr>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Упростить выражения </vt:lpstr>
      <vt:lpstr>Слайд 13</vt:lpstr>
      <vt:lpstr>Слайд 14</vt:lpstr>
      <vt:lpstr>Спасибо,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 5 класс</dc:title>
  <dc:creator>Общий доступ</dc:creator>
  <cp:lastModifiedBy>Общий доступ</cp:lastModifiedBy>
  <cp:revision>16</cp:revision>
  <dcterms:created xsi:type="dcterms:W3CDTF">2012-10-30T14:35:36Z</dcterms:created>
  <dcterms:modified xsi:type="dcterms:W3CDTF">2012-10-30T17:08:51Z</dcterms:modified>
</cp:coreProperties>
</file>