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97" r:id="rId2"/>
  </p:sldMasterIdLst>
  <p:notesMasterIdLst>
    <p:notesMasterId r:id="rId17"/>
  </p:notesMasterIdLst>
  <p:sldIdLst>
    <p:sldId id="317" r:id="rId3"/>
    <p:sldId id="300" r:id="rId4"/>
    <p:sldId id="311" r:id="rId5"/>
    <p:sldId id="303" r:id="rId6"/>
    <p:sldId id="312" r:id="rId7"/>
    <p:sldId id="259" r:id="rId8"/>
    <p:sldId id="301" r:id="rId9"/>
    <p:sldId id="278" r:id="rId10"/>
    <p:sldId id="279" r:id="rId11"/>
    <p:sldId id="306" r:id="rId12"/>
    <p:sldId id="307" r:id="rId13"/>
    <p:sldId id="313" r:id="rId14"/>
    <p:sldId id="315" r:id="rId15"/>
    <p:sldId id="31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D20000"/>
    <a:srgbClr val="33CCFF"/>
    <a:srgbClr val="FFFF00"/>
    <a:srgbClr val="FF9933"/>
    <a:srgbClr val="6600CC"/>
    <a:srgbClr val="FF3300"/>
    <a:srgbClr val="4D009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A5E5A-71D2-47B1-BE70-7B1283B26ADF}" type="datetimeFigureOut">
              <a:rPr lang="ru-RU" smtClean="0"/>
              <a:t>21.10.2012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34084-AAF5-4EDA-AF63-A4EA3785587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F9A35-F1CF-49EF-AFC7-7EDC385F1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2A66C2-F579-49F6-86EF-E0942AEAC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A946EF-1B23-48E8-B70F-061249470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944FB-A498-4A72-88F4-68BBD4F729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E1F9A35-F1CF-49EF-AFC7-7EDC385F16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529C4A-1DE7-42B4-BBB2-8400E582F6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879594A-2BA8-4209-90BF-57C6B2FA2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96414A-AB73-4F23-BFEF-F5A42B820BA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6DD3E8-AECF-454F-B090-21428070D6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BCEBE5-1322-4FF8-B19B-DB85B861F7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CCA073C-97D2-4428-8204-8FD178061D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29C4A-1DE7-42B4-BBB2-8400E582F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B8DED44-B276-4BA7-92A9-F358F9E55C8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7B3C5FB-5853-4FF3-98CB-85DFBDDCA7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2A66C2-F579-49F6-86EF-E0942AEAC0F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A946EF-1B23-48E8-B70F-061249470C1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9594A-2BA8-4209-90BF-57C6B2FA2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6414A-AB73-4F23-BFEF-F5A42B820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DD3E8-AECF-454F-B090-21428070D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CEBE5-1322-4FF8-B19B-DB85B861F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CA073C-97D2-4428-8204-8FD178061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DED44-B276-4BA7-92A9-F358F9E55C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3C5FB-5853-4FF3-98CB-85DFBDDCA7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1DD5AD2-BDBB-4FD5-AF1C-B8E653B70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>
    <p:blinds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1DD5AD2-BDBB-4FD5-AF1C-B8E653B70E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blinds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byr\Desktop\&#1054;&#1090;&#1082;&#1088;&#1099;&#1090;&#1099;&#1081;%20&#1091;&#1088;&#1086;&#1082;.%2029.03.10\&#1050;&#1086;&#1085;&#1077;&#1094;%20&#1091;&#1088;&#1086;&#1082;&#1072;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3857652"/>
          </a:xfrm>
        </p:spPr>
        <p:txBody>
          <a:bodyPr/>
          <a:lstStyle/>
          <a:p>
            <a:r>
              <a:rPr lang="ru-RU" sz="6000" b="1" i="1" u="sng" dirty="0" smtClean="0"/>
              <a:t>Положительные </a:t>
            </a:r>
            <a:br>
              <a:rPr lang="ru-RU" sz="6000" b="1" i="1" u="sng" dirty="0" smtClean="0"/>
            </a:br>
            <a:r>
              <a:rPr lang="ru-RU" sz="6000" b="1" i="1" u="sng" dirty="0" smtClean="0"/>
              <a:t>и </a:t>
            </a:r>
            <a:br>
              <a:rPr lang="ru-RU" sz="6000" b="1" i="1" u="sng" dirty="0" smtClean="0"/>
            </a:br>
            <a:r>
              <a:rPr lang="ru-RU" sz="6000" b="1" i="1" u="sng" dirty="0" smtClean="0"/>
              <a:t>отрицательные </a:t>
            </a:r>
            <a:br>
              <a:rPr lang="ru-RU" sz="6000" b="1" i="1" u="sng" dirty="0" smtClean="0"/>
            </a:br>
            <a:r>
              <a:rPr lang="ru-RU" sz="6000" b="1" i="1" u="sng" dirty="0" smtClean="0"/>
              <a:t>числа</a:t>
            </a:r>
            <a:endParaRPr lang="ru-RU" sz="60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357818" y="3929066"/>
            <a:ext cx="3057524" cy="2114568"/>
          </a:xfrm>
        </p:spPr>
        <p:txBody>
          <a:bodyPr/>
          <a:lstStyle/>
          <a:p>
            <a:r>
              <a:rPr lang="ru-RU" sz="2800" dirty="0" smtClean="0"/>
              <a:t>Подготовил:</a:t>
            </a:r>
          </a:p>
          <a:p>
            <a:r>
              <a:rPr lang="ru-RU" sz="2800" dirty="0" smtClean="0"/>
              <a:t>Учитель физики и математики</a:t>
            </a:r>
          </a:p>
          <a:p>
            <a:r>
              <a:rPr lang="ru-RU" sz="2800" dirty="0" smtClean="0"/>
              <a:t>Ковалева А.Г.</a:t>
            </a:r>
            <a:endParaRPr lang="ru-RU" sz="2800" dirty="0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500063" y="2214563"/>
            <a:ext cx="8001000" cy="42148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" name="Рисунок 1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14289"/>
            <a:ext cx="2928958" cy="2625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220" name="Прямоугольник 2"/>
          <p:cNvSpPr>
            <a:spLocks noChangeArrowheads="1"/>
          </p:cNvSpPr>
          <p:nvPr/>
        </p:nvSpPr>
        <p:spPr bwMode="auto">
          <a:xfrm>
            <a:off x="571500" y="2428875"/>
            <a:ext cx="7929563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u="sng" dirty="0">
                <a:latin typeface="Times New Roman" pitchFamily="18" charset="0"/>
              </a:rPr>
              <a:t>Задача 1</a:t>
            </a:r>
            <a:r>
              <a:rPr lang="ru-RU" sz="3200" b="1" dirty="0">
                <a:latin typeface="Times New Roman" pitchFamily="18" charset="0"/>
              </a:rPr>
              <a:t> </a:t>
            </a:r>
          </a:p>
          <a:p>
            <a:pPr algn="ctr"/>
            <a:endParaRPr lang="ru-RU" sz="3200" b="1" dirty="0">
              <a:latin typeface="Times New Roman" pitchFamily="18" charset="0"/>
            </a:endParaRPr>
          </a:p>
          <a:p>
            <a:pPr algn="just"/>
            <a:r>
              <a:rPr lang="en-US" sz="3200" b="1" dirty="0">
                <a:latin typeface="Book Antiqua" pitchFamily="18" charset="0"/>
              </a:rPr>
              <a:t> </a:t>
            </a:r>
            <a:r>
              <a:rPr lang="ru-RU" sz="3200" b="1" dirty="0">
                <a:latin typeface="Times New Roman" pitchFamily="18" charset="0"/>
              </a:rPr>
              <a:t>Птица </a:t>
            </a:r>
            <a:r>
              <a:rPr lang="ru-RU" sz="3200" b="1" dirty="0" err="1">
                <a:latin typeface="Times New Roman" pitchFamily="18" charset="0"/>
              </a:rPr>
              <a:t>клест-еловик</a:t>
            </a:r>
            <a:r>
              <a:rPr lang="ru-RU" sz="3200" b="1" dirty="0">
                <a:latin typeface="Times New Roman" pitchFamily="18" charset="0"/>
              </a:rPr>
              <a:t> несет яйца и </a:t>
            </a:r>
            <a:endParaRPr lang="en-US" sz="3200" b="1" dirty="0">
              <a:latin typeface="Book Antiqua" pitchFamily="18" charset="0"/>
            </a:endParaRPr>
          </a:p>
          <a:p>
            <a:pPr algn="just"/>
            <a:r>
              <a:rPr lang="ru-RU" sz="3200" b="1" dirty="0">
                <a:latin typeface="Times New Roman" pitchFamily="18" charset="0"/>
              </a:rPr>
              <a:t>высиживает птенцов зимой. Даже при температуре воздуха – 35</a:t>
            </a:r>
            <a:r>
              <a:rPr lang="ru-RU" sz="3200" b="1" baseline="30000" dirty="0">
                <a:latin typeface="Times New Roman" pitchFamily="18" charset="0"/>
              </a:rPr>
              <a:t>0</a:t>
            </a:r>
            <a:r>
              <a:rPr lang="ru-RU" sz="3200" b="1" dirty="0">
                <a:latin typeface="Times New Roman" pitchFamily="18" charset="0"/>
              </a:rPr>
              <a:t>С в гнезде температура не ниже 14</a:t>
            </a:r>
            <a:r>
              <a:rPr lang="ru-RU" sz="3200" b="1" baseline="30000" dirty="0">
                <a:latin typeface="Times New Roman" pitchFamily="18" charset="0"/>
              </a:rPr>
              <a:t>0</a:t>
            </a:r>
            <a:r>
              <a:rPr lang="ru-RU" sz="3200" b="1" dirty="0">
                <a:latin typeface="Times New Roman" pitchFamily="18" charset="0"/>
              </a:rPr>
              <a:t>С. На сколько температура в гнезде выше температуры воздуха?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A073C-97D2-4428-8204-8FD178061D7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ChangeArrowheads="1"/>
          </p:cNvSpPr>
          <p:nvPr/>
        </p:nvSpPr>
        <p:spPr bwMode="auto">
          <a:xfrm>
            <a:off x="428625" y="3071813"/>
            <a:ext cx="8001000" cy="31432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3" name="Рисунок 2" descr="65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357166"/>
            <a:ext cx="3357586" cy="25159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 descr="w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357166"/>
            <a:ext cx="3429024" cy="25589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571500" y="3143250"/>
            <a:ext cx="7786688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u="sng">
                <a:latin typeface="Times New Roman" pitchFamily="18" charset="0"/>
              </a:rPr>
              <a:t>Задача 2</a:t>
            </a:r>
          </a:p>
          <a:p>
            <a:pPr algn="just"/>
            <a:endParaRPr lang="ru-RU" sz="3200">
              <a:latin typeface="Times New Roman" pitchFamily="18" charset="0"/>
            </a:endParaRPr>
          </a:p>
          <a:p>
            <a:pPr algn="just"/>
            <a:r>
              <a:rPr lang="ru-RU" sz="3200" b="1">
                <a:latin typeface="Times New Roman" pitchFamily="18" charset="0"/>
              </a:rPr>
              <a:t>Шмели выдерживают температуру до     - 7,8</a:t>
            </a:r>
            <a:r>
              <a:rPr lang="ru-RU" sz="3200" b="1" baseline="30000">
                <a:latin typeface="Times New Roman" pitchFamily="18" charset="0"/>
              </a:rPr>
              <a:t>0</a:t>
            </a:r>
            <a:r>
              <a:rPr lang="ru-RU" sz="3200" b="1">
                <a:latin typeface="Times New Roman" pitchFamily="18" charset="0"/>
              </a:rPr>
              <a:t>С, пчелы – выше этой на 1,4</a:t>
            </a:r>
            <a:r>
              <a:rPr lang="ru-RU" sz="3200" b="1" baseline="30000">
                <a:latin typeface="Times New Roman" pitchFamily="18" charset="0"/>
              </a:rPr>
              <a:t>0</a:t>
            </a:r>
            <a:r>
              <a:rPr lang="ru-RU" sz="3200" b="1">
                <a:latin typeface="Times New Roman" pitchFamily="18" charset="0"/>
              </a:rPr>
              <a:t>С. Какую температуру выдерживают пчелы?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A073C-97D2-4428-8204-8FD178061D7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179388" y="549275"/>
            <a:ext cx="8713787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dirty="0" smtClean="0">
                <a:solidFill>
                  <a:srgbClr val="925700"/>
                </a:solidFill>
                <a:latin typeface="Times New Roman" pitchFamily="18" charset="0"/>
              </a:rPr>
              <a:t>Тестовое задание. Математика </a:t>
            </a:r>
            <a:r>
              <a:rPr lang="ru-RU" sz="2000" b="1" dirty="0">
                <a:solidFill>
                  <a:srgbClr val="925700"/>
                </a:solidFill>
                <a:latin typeface="Times New Roman" pitchFamily="18" charset="0"/>
              </a:rPr>
              <a:t>– 6. </a:t>
            </a:r>
            <a:r>
              <a:rPr lang="ru-RU" sz="2000" b="1" dirty="0">
                <a:solidFill>
                  <a:srgbClr val="BC7000"/>
                </a:solidFill>
                <a:latin typeface="Times New Roman" pitchFamily="18" charset="0"/>
              </a:rPr>
              <a:t>Положительные и отрицательные числа</a:t>
            </a:r>
            <a:r>
              <a:rPr lang="ru-RU" sz="2000" b="1" dirty="0" smtClean="0">
                <a:solidFill>
                  <a:srgbClr val="BC7000"/>
                </a:solidFill>
                <a:latin typeface="Times New Roman" pitchFamily="18" charset="0"/>
              </a:rPr>
              <a:t>.</a:t>
            </a:r>
            <a:endParaRPr lang="ru-RU" sz="2000" b="1" dirty="0">
              <a:solidFill>
                <a:srgbClr val="E28700"/>
              </a:solidFill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50825" y="1340768"/>
            <a:ext cx="8893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 smtClean="0">
                <a:solidFill>
                  <a:srgbClr val="000099"/>
                </a:solidFill>
                <a:latin typeface="Times New Roman" pitchFamily="18" charset="0"/>
              </a:rPr>
              <a:t>2. 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</a:rPr>
              <a:t>Найдите значение выражения: </a:t>
            </a:r>
            <a:r>
              <a:rPr lang="en-US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</a:rPr>
              <a:t>–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sym typeface="Symbol" pitchFamily="18" charset="2"/>
              </a:rPr>
              <a:t>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–10</a:t>
            </a:r>
            <a:r>
              <a:rPr lang="en-US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</a:rPr>
              <a:t>+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</a:rPr>
              <a:t>3</a:t>
            </a:r>
            <a:r>
              <a:rPr lang="en-US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9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50825" y="3429000"/>
            <a:ext cx="8893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 smtClean="0">
                <a:solidFill>
                  <a:srgbClr val="000099"/>
                </a:solidFill>
                <a:latin typeface="Times New Roman" pitchFamily="18" charset="0"/>
              </a:rPr>
              <a:t>4. 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</a:rPr>
              <a:t>Сравните числа: – </a:t>
            </a:r>
            <a:r>
              <a:rPr lang="ru-RU" sz="1900" b="1" dirty="0" smtClean="0">
                <a:solidFill>
                  <a:srgbClr val="000099"/>
                </a:solidFill>
                <a:latin typeface="Times New Roman" pitchFamily="18" charset="0"/>
              </a:rPr>
              <a:t>7,1 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</a:rPr>
              <a:t>и – 6,02.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50825" y="2276872"/>
            <a:ext cx="8893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 smtClean="0">
                <a:solidFill>
                  <a:srgbClr val="000099"/>
                </a:solidFill>
                <a:latin typeface="Times New Roman" pitchFamily="18" charset="0"/>
              </a:rPr>
              <a:t>3. 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</a:rPr>
              <a:t>Сравните модули чисел – 43,5 и 18.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50825" y="4149725"/>
            <a:ext cx="8893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 smtClean="0">
                <a:solidFill>
                  <a:srgbClr val="000099"/>
                </a:solidFill>
                <a:latin typeface="Times New Roman" pitchFamily="18" charset="0"/>
              </a:rPr>
              <a:t>5. 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</a:rPr>
              <a:t>Какие натуральные числа расположены между числами </a:t>
            </a:r>
            <a:r>
              <a:rPr lang="ru-RU" sz="1900" b="1" dirty="0" smtClean="0">
                <a:solidFill>
                  <a:srgbClr val="000099"/>
                </a:solidFill>
                <a:latin typeface="Times New Roman" pitchFamily="18" charset="0"/>
              </a:rPr>
              <a:t>–4 и 6?</a:t>
            </a:r>
            <a:endParaRPr lang="ru-RU" sz="19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50825" y="4868863"/>
            <a:ext cx="889317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 smtClean="0">
                <a:solidFill>
                  <a:srgbClr val="000099"/>
                </a:solidFill>
                <a:latin typeface="Times New Roman" pitchFamily="18" charset="0"/>
              </a:rPr>
              <a:t>6. 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</a:rPr>
              <a:t>Какие цифры можно написать вместо «</a:t>
            </a:r>
            <a:r>
              <a:rPr lang="en-US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», чтобы получилось верное неравенство: – 4,54 </a:t>
            </a:r>
            <a:r>
              <a:rPr lang="en-US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– 4,</a:t>
            </a:r>
            <a:r>
              <a:rPr lang="en-US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</a:rPr>
              <a:t>?</a:t>
            </a:r>
            <a:endParaRPr lang="ru-RU" sz="1900" b="1" dirty="0">
              <a:solidFill>
                <a:srgbClr val="000099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489325" y="836613"/>
            <a:ext cx="20907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</a:rPr>
              <a:t>б)</a:t>
            </a:r>
            <a:r>
              <a:rPr lang="en-US" sz="1900" b="1" dirty="0">
                <a:latin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</a:rPr>
              <a:t>– 13; – 10; – 55;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491880" y="1844824"/>
            <a:ext cx="12969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</a:rPr>
              <a:t>б) 7;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51520" y="2780928"/>
            <a:ext cx="18732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</a:rPr>
              <a:t>а)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– 43,5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 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1900" b="1" dirty="0">
                <a:latin typeface="Times New Roman" pitchFamily="18" charset="0"/>
              </a:rPr>
              <a:t>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18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;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489325" y="3716338"/>
            <a:ext cx="2089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</a:rPr>
              <a:t>б) – </a:t>
            </a:r>
            <a:r>
              <a:rPr lang="ru-RU" sz="1900" b="1" dirty="0" smtClean="0">
                <a:latin typeface="Times New Roman" pitchFamily="18" charset="0"/>
              </a:rPr>
              <a:t>7,1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1900" b="1" dirty="0">
                <a:latin typeface="Times New Roman" pitchFamily="18" charset="0"/>
              </a:rPr>
              <a:t> – 6,02;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3489325" y="4437063"/>
            <a:ext cx="18748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</a:rPr>
              <a:t>б) 1; 2; 3; 4; 5;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250825" y="836613"/>
            <a:ext cx="1944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>
                <a:latin typeface="Times New Roman" pitchFamily="18" charset="0"/>
              </a:rPr>
              <a:t>а)</a:t>
            </a:r>
            <a:r>
              <a:rPr lang="en-US" sz="1900" b="1">
                <a:latin typeface="Times New Roman" pitchFamily="18" charset="0"/>
              </a:rPr>
              <a:t> </a:t>
            </a:r>
            <a:r>
              <a:rPr lang="ru-RU" sz="1900" b="1">
                <a:latin typeface="Times New Roman" pitchFamily="18" charset="0"/>
              </a:rPr>
              <a:t>– 4; – 3; – 3,5;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323528" y="1772816"/>
            <a:ext cx="12969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</a:rPr>
              <a:t>а) 13;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491880" y="2780928"/>
            <a:ext cx="18748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</a:rPr>
              <a:t>б) </a:t>
            </a:r>
            <a:r>
              <a:rPr lang="en-US" sz="1900" b="1" dirty="0">
                <a:latin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– 43,5</a:t>
            </a:r>
            <a:r>
              <a:rPr lang="en-US" sz="1900" b="1" dirty="0">
                <a:latin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900" b="1" dirty="0">
                <a:latin typeface="Times New Roman" pitchFamily="18" charset="0"/>
              </a:rPr>
              <a:t> </a:t>
            </a:r>
            <a:r>
              <a:rPr lang="en-US" sz="1900" b="1" dirty="0">
                <a:latin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18</a:t>
            </a:r>
            <a:r>
              <a:rPr lang="en-US" sz="1900" b="1" dirty="0">
                <a:latin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;</a:t>
            </a:r>
          </a:p>
        </p:txBody>
      </p:sp>
      <p:sp>
        <p:nvSpPr>
          <p:cNvPr id="7190" name="Text Box 22"/>
          <p:cNvSpPr txBox="1">
            <a:spLocks noChangeArrowheads="1"/>
          </p:cNvSpPr>
          <p:nvPr/>
        </p:nvSpPr>
        <p:spPr bwMode="auto">
          <a:xfrm>
            <a:off x="250825" y="3716338"/>
            <a:ext cx="20907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</a:rPr>
              <a:t>а) – </a:t>
            </a:r>
            <a:r>
              <a:rPr lang="ru-RU" sz="1900" b="1" dirty="0" smtClean="0">
                <a:latin typeface="Times New Roman" pitchFamily="18" charset="0"/>
              </a:rPr>
              <a:t>7,1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ru-RU" sz="1900" b="1" dirty="0">
                <a:latin typeface="Times New Roman" pitchFamily="18" charset="0"/>
              </a:rPr>
              <a:t> – 6,02;</a:t>
            </a:r>
          </a:p>
        </p:txBody>
      </p:sp>
      <p:sp>
        <p:nvSpPr>
          <p:cNvPr id="7191" name="Text Box 23"/>
          <p:cNvSpPr txBox="1">
            <a:spLocks noChangeArrowheads="1"/>
          </p:cNvSpPr>
          <p:nvPr/>
        </p:nvSpPr>
        <p:spPr bwMode="auto">
          <a:xfrm>
            <a:off x="6729413" y="4438650"/>
            <a:ext cx="209073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>
                <a:latin typeface="Times New Roman" pitchFamily="18" charset="0"/>
              </a:rPr>
              <a:t>в) 0; 1; 2; 3; 4; 5.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250825" y="5448300"/>
            <a:ext cx="19446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>
                <a:latin typeface="Times New Roman" pitchFamily="18" charset="0"/>
              </a:rPr>
              <a:t>а) 1; 2; 3; 4; 5;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6729413" y="836613"/>
            <a:ext cx="20558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>
                <a:latin typeface="Times New Roman" pitchFamily="18" charset="0"/>
              </a:rPr>
              <a:t>в)</a:t>
            </a:r>
            <a:r>
              <a:rPr lang="en-US" sz="1900" b="1">
                <a:latin typeface="Times New Roman" pitchFamily="18" charset="0"/>
              </a:rPr>
              <a:t> </a:t>
            </a:r>
            <a:r>
              <a:rPr lang="ru-RU" sz="1900" b="1">
                <a:latin typeface="Times New Roman" pitchFamily="18" charset="0"/>
              </a:rPr>
              <a:t>– 20; – 6; – 4,5.</a:t>
            </a:r>
          </a:p>
        </p:txBody>
      </p: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6732240" y="1916832"/>
            <a:ext cx="12969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</a:rPr>
              <a:t>в) 6,25.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729413" y="2780928"/>
            <a:ext cx="2414587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</a:rPr>
              <a:t>в) </a:t>
            </a:r>
            <a:r>
              <a:rPr lang="en-US" sz="1900" b="1" dirty="0">
                <a:latin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– 43,5</a:t>
            </a:r>
            <a:r>
              <a:rPr lang="en-US" sz="1900" b="1" dirty="0">
                <a:latin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 </a:t>
            </a:r>
            <a:r>
              <a:rPr lang="en-US" sz="1900" b="1" dirty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ru-RU" sz="1900" b="1" dirty="0">
                <a:latin typeface="Times New Roman" pitchFamily="18" charset="0"/>
              </a:rPr>
              <a:t> </a:t>
            </a:r>
            <a:r>
              <a:rPr lang="en-US" sz="1900" b="1" dirty="0">
                <a:latin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18</a:t>
            </a:r>
            <a:r>
              <a:rPr lang="en-US" sz="1900" b="1" dirty="0">
                <a:latin typeface="Times New Roman" pitchFamily="18" charset="0"/>
              </a:rPr>
              <a:t>|</a:t>
            </a:r>
            <a:r>
              <a:rPr lang="ru-RU" sz="1900" b="1" dirty="0">
                <a:latin typeface="Times New Roman" pitchFamily="18" charset="0"/>
              </a:rPr>
              <a:t>.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729413" y="3716338"/>
            <a:ext cx="20161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latin typeface="Times New Roman" pitchFamily="18" charset="0"/>
              </a:rPr>
              <a:t>в) – </a:t>
            </a:r>
            <a:r>
              <a:rPr lang="ru-RU" sz="1900" b="1" dirty="0" smtClean="0">
                <a:latin typeface="Times New Roman" pitchFamily="18" charset="0"/>
              </a:rPr>
              <a:t>7,1 </a:t>
            </a:r>
            <a:r>
              <a:rPr lang="ru-RU" sz="1900" b="1" dirty="0">
                <a:latin typeface="Times New Roman" pitchFamily="18" charset="0"/>
              </a:rPr>
              <a:t>= – 6,02.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50825" y="4438650"/>
            <a:ext cx="31686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>
                <a:latin typeface="Times New Roman" pitchFamily="18" charset="0"/>
              </a:rPr>
              <a:t>а) –3; –2; –1; 0; 1; 2; 3; 4; 5;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6729413" y="5446713"/>
            <a:ext cx="14414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>
                <a:latin typeface="Times New Roman" pitchFamily="18" charset="0"/>
              </a:rPr>
              <a:t>в) 6; 7; 8; 9.</a:t>
            </a:r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3489325" y="5448300"/>
            <a:ext cx="180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>
                <a:latin typeface="Times New Roman" pitchFamily="18" charset="0"/>
              </a:rPr>
              <a:t>б) 0; 1; 2; 3; 4;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250825" y="549275"/>
            <a:ext cx="88931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900" b="1" dirty="0">
                <a:solidFill>
                  <a:srgbClr val="000099"/>
                </a:solidFill>
                <a:latin typeface="Times New Roman" pitchFamily="18" charset="0"/>
              </a:rPr>
              <a:t>1. На координатной прямой левее числа – 5 расположены, например, числа:</a:t>
            </a:r>
            <a:endParaRPr lang="ru-RU" sz="1900" b="1" dirty="0">
              <a:solidFill>
                <a:srgbClr val="000099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250825" y="6524625"/>
            <a:ext cx="8713788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205" name="Text Box 37"/>
          <p:cNvSpPr txBox="1">
            <a:spLocks noChangeArrowheads="1"/>
          </p:cNvSpPr>
          <p:nvPr/>
        </p:nvSpPr>
        <p:spPr bwMode="auto">
          <a:xfrm>
            <a:off x="0" y="6477000"/>
            <a:ext cx="2339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solidFill>
                  <a:srgbClr val="E28700"/>
                </a:solidFill>
                <a:latin typeface="Times New Roman" pitchFamily="18" charset="0"/>
              </a:rPr>
              <a:t>:</a:t>
            </a:r>
            <a:endParaRPr lang="ru-RU" dirty="0">
              <a:solidFill>
                <a:srgbClr val="E28700"/>
              </a:solidFill>
              <a:latin typeface="Times New Roman" pitchFamily="18" charset="0"/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A073C-97D2-4428-8204-8FD178061D7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79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7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7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8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7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9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1"/>
                  </p:tgtEl>
                </p:cond>
              </p:nextCondLst>
            </p:seq>
          </p:childTnLst>
        </p:cTn>
      </p:par>
    </p:tnLst>
    <p:bldLst>
      <p:bldP spid="7179" grpId="0"/>
      <p:bldP spid="7184" grpId="0"/>
      <p:bldP spid="7188" grpId="0"/>
      <p:bldP spid="7190" grpId="0"/>
      <p:bldP spid="7195" grpId="0"/>
      <p:bldP spid="72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Домашнее задание.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п.26-п.30.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№885,№973,№994</a:t>
            </a:r>
          </a:p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Придумать кроссворд по теме «Положительные и отрицательные числа»</a:t>
            </a:r>
            <a:endParaRPr lang="ru-RU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9C4A-1DE7-42B4-BBB2-8400E582F660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онец уро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1063" y="621506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428728" y="2285992"/>
            <a:ext cx="6500858" cy="23083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7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урок!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A073C-97D2-4428-8204-8FD178061D7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4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214438" y="1071563"/>
            <a:ext cx="6786562" cy="5143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785813" y="1000125"/>
            <a:ext cx="7786687" cy="5214938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3600" b="1" i="1" u="sng" dirty="0" smtClean="0">
                <a:latin typeface="Constantia" pitchFamily="18" charset="0"/>
              </a:rPr>
              <a:t>В архиве нашего института</a:t>
            </a:r>
          </a:p>
          <a:p>
            <a:pPr algn="ctr">
              <a:buFontTx/>
              <a:buNone/>
            </a:pPr>
            <a:r>
              <a:rPr lang="ru-RU" sz="3600" b="1" i="1" u="sng" dirty="0" smtClean="0">
                <a:latin typeface="Constantia" pitchFamily="18" charset="0"/>
              </a:rPr>
              <a:t>произошел сбой системы. </a:t>
            </a:r>
          </a:p>
          <a:p>
            <a:pPr algn="ctr">
              <a:buFontTx/>
              <a:buNone/>
            </a:pPr>
            <a:r>
              <a:rPr lang="ru-RU" sz="3600" b="1" i="1" u="sng" dirty="0" smtClean="0">
                <a:latin typeface="Constantia" pitchFamily="18" charset="0"/>
              </a:rPr>
              <a:t>Потеряны многие сведения. </a:t>
            </a:r>
          </a:p>
          <a:p>
            <a:pPr algn="ctr">
              <a:buFontTx/>
              <a:buNone/>
            </a:pPr>
            <a:r>
              <a:rPr lang="ru-RU" sz="3600" b="1" i="1" u="sng" dirty="0" smtClean="0">
                <a:latin typeface="Constantia" pitchFamily="18" charset="0"/>
              </a:rPr>
              <a:t>Чтобы их восстановить, </a:t>
            </a:r>
          </a:p>
          <a:p>
            <a:pPr algn="ctr">
              <a:buFontTx/>
              <a:buNone/>
            </a:pPr>
            <a:r>
              <a:rPr lang="ru-RU" sz="3600" b="1" i="1" u="sng" dirty="0" smtClean="0">
                <a:latin typeface="Constantia" pitchFamily="18" charset="0"/>
              </a:rPr>
              <a:t>нужны специалисты в </a:t>
            </a:r>
          </a:p>
          <a:p>
            <a:pPr algn="ctr">
              <a:buFontTx/>
              <a:buNone/>
            </a:pPr>
            <a:r>
              <a:rPr lang="ru-RU" sz="3600" b="1" i="1" u="sng" dirty="0" smtClean="0">
                <a:latin typeface="Constantia" pitchFamily="18" charset="0"/>
              </a:rPr>
              <a:t>области положительных и </a:t>
            </a:r>
          </a:p>
          <a:p>
            <a:pPr algn="ctr">
              <a:buFontTx/>
              <a:buNone/>
            </a:pPr>
            <a:r>
              <a:rPr lang="ru-RU" sz="3600" b="1" i="1" u="sng" dirty="0" smtClean="0">
                <a:latin typeface="Constantia" pitchFamily="18" charset="0"/>
              </a:rPr>
              <a:t>отрицательных чисел. </a:t>
            </a:r>
          </a:p>
          <a:p>
            <a:pPr algn="ctr">
              <a:buFontTx/>
              <a:buNone/>
            </a:pPr>
            <a:r>
              <a:rPr lang="ru-RU" sz="3600" b="1" i="1" u="sng" dirty="0" smtClean="0">
                <a:latin typeface="Constantia" pitchFamily="18" charset="0"/>
              </a:rPr>
              <a:t>Помогите!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9C4A-1DE7-42B4-BBB2-8400E582F66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09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708920"/>
            <a:ext cx="4176464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rgbClr val="FF0000"/>
                </a:solidFill>
              </a:rPr>
              <a:t>-32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9C4A-1DE7-42B4-BBB2-8400E582F66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ChangeArrowheads="1"/>
          </p:cNvSpPr>
          <p:nvPr/>
        </p:nvSpPr>
        <p:spPr bwMode="auto">
          <a:xfrm>
            <a:off x="785813" y="1071563"/>
            <a:ext cx="7715250" cy="50720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813" y="1071563"/>
          <a:ext cx="7715304" cy="5045308"/>
        </p:xfrm>
        <a:graphic>
          <a:graphicData uri="http://schemas.openxmlformats.org/drawingml/2006/table">
            <a:tbl>
              <a:tblPr/>
              <a:tblGrid>
                <a:gridCol w="1785950"/>
                <a:gridCol w="1928826"/>
                <a:gridCol w="2000264"/>
                <a:gridCol w="2000264"/>
              </a:tblGrid>
              <a:tr h="1571636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5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2,3</a:t>
                      </a:r>
                      <a:endParaRPr lang="ru-RU" sz="55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5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5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0,1</a:t>
                      </a:r>
                      <a:endParaRPr lang="ru-RU" sz="55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5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55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50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5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- 7</a:t>
                      </a:r>
                      <a:endParaRPr lang="ru-RU" sz="55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5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- 8</a:t>
                      </a:r>
                      <a:endParaRPr lang="ru-RU" sz="55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5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- 3,5</a:t>
                      </a:r>
                      <a:endParaRPr lang="ru-RU" sz="55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7722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5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5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- 4,2</a:t>
                      </a:r>
                      <a:endParaRPr lang="ru-RU" sz="55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55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1,4</a:t>
                      </a:r>
                      <a:endParaRPr lang="ru-RU" sz="55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55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928926" y="1142984"/>
          <a:ext cx="1214446" cy="1505913"/>
        </p:xfrm>
        <a:graphic>
          <a:graphicData uri="http://schemas.openxmlformats.org/presentationml/2006/ole">
            <p:oleObj spid="_x0000_s1026" name="Equation" r:id="rId3" imgW="317160" imgH="393480" progId="Equation.DSMT4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143240" y="2786058"/>
          <a:ext cx="1071570" cy="1353353"/>
        </p:xfrm>
        <a:graphic>
          <a:graphicData uri="http://schemas.openxmlformats.org/presentationml/2006/ole">
            <p:oleObj spid="_x0000_s1027" name="Equation" r:id="rId4" imgW="228600" imgH="393480" progId="Equation.DSMT4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357290" y="4714883"/>
          <a:ext cx="785818" cy="1015015"/>
        </p:xfrm>
        <a:graphic>
          <a:graphicData uri="http://schemas.openxmlformats.org/presentationml/2006/ole">
            <p:oleObj spid="_x0000_s1028" name="Equation" r:id="rId5" imgW="304560" imgH="393480" progId="Equation.DSMT4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7000892" y="4643446"/>
          <a:ext cx="1000132" cy="1192465"/>
        </p:xfrm>
        <a:graphic>
          <a:graphicData uri="http://schemas.openxmlformats.org/presentationml/2006/ole">
            <p:oleObj spid="_x0000_s1029" name="Equation" r:id="rId6" imgW="330120" imgH="393480" progId="Equation.DSMT4">
              <p:embed/>
            </p:oleObj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9C4A-1DE7-42B4-BBB2-8400E582F66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68210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9C4A-1DE7-42B4-BBB2-8400E582F660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813" y="285750"/>
            <a:ext cx="7286625" cy="428625"/>
          </a:xfrm>
        </p:spPr>
        <p:txBody>
          <a:bodyPr/>
          <a:lstStyle/>
          <a:p>
            <a:pPr eaLnBrk="1" hangingPunct="1"/>
            <a:r>
              <a:rPr lang="ru-RU" smtClean="0"/>
              <a:t>Исторические сведения</a:t>
            </a:r>
          </a:p>
        </p:txBody>
      </p:sp>
      <p:pic>
        <p:nvPicPr>
          <p:cNvPr id="5123" name="Picture 5" descr="Свиток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71500" y="857250"/>
            <a:ext cx="8143875" cy="5554663"/>
          </a:xfrm>
          <a:noFill/>
        </p:spPr>
      </p:pic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827088" y="1412875"/>
            <a:ext cx="734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5" name="Text Box 7"/>
          <p:cNvSpPr txBox="1">
            <a:spLocks noChangeArrowheads="1"/>
          </p:cNvSpPr>
          <p:nvPr/>
        </p:nvSpPr>
        <p:spPr bwMode="auto">
          <a:xfrm>
            <a:off x="900113" y="141287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1357313" y="1928813"/>
            <a:ext cx="66436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 i="1"/>
              <a:t>Понятие об отрицательных числах возникло в практике очень давно, причем при решении таких заданий, где из меньшего числа приходилось вычитать большее число.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529C4A-1DE7-42B4-BBB2-8400E582F66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Свит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8135937" cy="581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857250" y="1000125"/>
            <a:ext cx="74295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500" i="1"/>
              <a:t>Египтяне, вавилоняне, а также древние греки не знали отрицательных чисел и для производства вычислений математики того времени пользовались счетной доской. А так как знаков «плюс» и «минус» не существовало, то они на этой доске положительные числа отмечали красными счетными палочками, а отрицательные – синими. И отрицательные числа долгое время назывались словами, которые означали долг, недостача, а положительные трактовались как имущество.</a:t>
            </a:r>
            <a:endParaRPr lang="ru-RU" sz="25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A073C-97D2-4428-8204-8FD178061D7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Свит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8135937" cy="581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928688" y="1000125"/>
            <a:ext cx="7358062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500" i="1"/>
              <a:t>Древнегреческий ученый Диофант вообще не признавал отрицательных чисел, и если при решении у него получался отрицательный корень, то он отбрасывал его как недоступный.</a:t>
            </a:r>
            <a:endParaRPr lang="ru-RU" sz="2500"/>
          </a:p>
          <a:p>
            <a:r>
              <a:rPr lang="ru-RU" sz="2500" i="1"/>
              <a:t>Совершенно по-другому относились к отрицательным числам древнеиндийские математики: они признавали существование отрицательных чисел, но относились к ним с некоторым недоверием, считая их своеобразными, не совсем реальными.</a:t>
            </a:r>
            <a:endParaRPr lang="ru-RU" sz="25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A073C-97D2-4428-8204-8FD178061D7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Свиток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357188"/>
            <a:ext cx="8135937" cy="581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071563" y="1000125"/>
            <a:ext cx="6956425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500" i="1"/>
              <a:t>Не одобряли их долго и европейцы, потому что истолкование имущество – долг вызывало недоумение и сомнение. Действительно, можно складывать и вычитать имущество – долг, а как умножать и делить? Это было непонятно и нереально. </a:t>
            </a:r>
            <a:endParaRPr lang="ru-RU" sz="2500"/>
          </a:p>
          <a:p>
            <a:r>
              <a:rPr lang="ru-RU" sz="2500" i="1"/>
              <a:t>Всеобщее признание отрицательные числа получили в первой половине </a:t>
            </a:r>
            <a:r>
              <a:rPr lang="en-US" sz="2500" i="1"/>
              <a:t>XIX</a:t>
            </a:r>
            <a:r>
              <a:rPr lang="ru-RU" sz="2500" i="1"/>
              <a:t> века. Была создана теория, по которой мы сейчас и изучаем отрицательные числа.</a:t>
            </a:r>
            <a:endParaRPr lang="ru-RU" sz="250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CA073C-97D2-4428-8204-8FD178061D7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ransition advClick="0">
    <p:blinds dir="vert"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</TotalTime>
  <Words>663</Words>
  <Application>Microsoft Office PowerPoint</Application>
  <PresentationFormat>Экран (4:3)</PresentationFormat>
  <Paragraphs>79</Paragraphs>
  <Slides>14</Slides>
  <Notes>0</Notes>
  <HiddenSlides>0</HiddenSlides>
  <MMClips>1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Оформление по умолчанию</vt:lpstr>
      <vt:lpstr>Солнцестояние</vt:lpstr>
      <vt:lpstr>MathType 6.0 Equation</vt:lpstr>
      <vt:lpstr>Положительные  и  отрицательные  числа</vt:lpstr>
      <vt:lpstr>Слайд 2</vt:lpstr>
      <vt:lpstr>Слайд 3</vt:lpstr>
      <vt:lpstr>Слайд 4</vt:lpstr>
      <vt:lpstr>Слайд 5</vt:lpstr>
      <vt:lpstr>Исторические сведения</vt:lpstr>
      <vt:lpstr>Слайд 7</vt:lpstr>
      <vt:lpstr>Слайд 8</vt:lpstr>
      <vt:lpstr>Слайд 9</vt:lpstr>
      <vt:lpstr>Слайд 10</vt:lpstr>
      <vt:lpstr>Слайд 11</vt:lpstr>
      <vt:lpstr>Слайд 12</vt:lpstr>
      <vt:lpstr>Домашнее задание.</vt:lpstr>
      <vt:lpstr>Слайд 14</vt:lpstr>
    </vt:vector>
  </TitlesOfParts>
  <Company>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с рациональными числами</dc:title>
  <dc:creator>User</dc:creator>
  <cp:lastModifiedBy>Сергей и Алеся</cp:lastModifiedBy>
  <cp:revision>40</cp:revision>
  <dcterms:created xsi:type="dcterms:W3CDTF">2008-03-10T06:25:07Z</dcterms:created>
  <dcterms:modified xsi:type="dcterms:W3CDTF">2012-10-21T10:30:44Z</dcterms:modified>
</cp:coreProperties>
</file>