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5" r:id="rId5"/>
    <p:sldId id="260" r:id="rId6"/>
    <p:sldId id="261" r:id="rId7"/>
    <p:sldId id="262" r:id="rId8"/>
    <p:sldId id="263" r:id="rId9"/>
    <p:sldId id="266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7" autoAdjust="0"/>
    <p:restoredTop sz="94660"/>
  </p:normalViewPr>
  <p:slideViewPr>
    <p:cSldViewPr>
      <p:cViewPr varScale="1">
        <p:scale>
          <a:sx n="70" d="100"/>
          <a:sy n="70" d="100"/>
        </p:scale>
        <p:origin x="-136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908EB-4A74-4F39-AF23-3C866556477C}" type="datetimeFigureOut">
              <a:rPr lang="ru-RU" smtClean="0"/>
              <a:t>01.04.2012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6B61F-E886-420A-B34D-362ECD39551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908EB-4A74-4F39-AF23-3C866556477C}" type="datetimeFigureOut">
              <a:rPr lang="ru-RU" smtClean="0"/>
              <a:t>01.04.2012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6B61F-E886-420A-B34D-362ECD3955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908EB-4A74-4F39-AF23-3C866556477C}" type="datetimeFigureOut">
              <a:rPr lang="ru-RU" smtClean="0"/>
              <a:t>01.04.2012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6B61F-E886-420A-B34D-362ECD3955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908EB-4A74-4F39-AF23-3C866556477C}" type="datetimeFigureOut">
              <a:rPr lang="ru-RU" smtClean="0"/>
              <a:t>01.04.2012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6B61F-E886-420A-B34D-362ECD3955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908EB-4A74-4F39-AF23-3C866556477C}" type="datetimeFigureOut">
              <a:rPr lang="ru-RU" smtClean="0"/>
              <a:t>01.04.2012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EC6B61F-E886-420A-B34D-362ECD39551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908EB-4A74-4F39-AF23-3C866556477C}" type="datetimeFigureOut">
              <a:rPr lang="ru-RU" smtClean="0"/>
              <a:t>01.04.2012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6B61F-E886-420A-B34D-362ECD3955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908EB-4A74-4F39-AF23-3C866556477C}" type="datetimeFigureOut">
              <a:rPr lang="ru-RU" smtClean="0"/>
              <a:t>01.04.2012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6B61F-E886-420A-B34D-362ECD3955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908EB-4A74-4F39-AF23-3C866556477C}" type="datetimeFigureOut">
              <a:rPr lang="ru-RU" smtClean="0"/>
              <a:t>01.04.2012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6B61F-E886-420A-B34D-362ECD3955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908EB-4A74-4F39-AF23-3C866556477C}" type="datetimeFigureOut">
              <a:rPr lang="ru-RU" smtClean="0"/>
              <a:t>01.04.2012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6B61F-E886-420A-B34D-362ECD3955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908EB-4A74-4F39-AF23-3C866556477C}" type="datetimeFigureOut">
              <a:rPr lang="ru-RU" smtClean="0"/>
              <a:t>01.04.2012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6B61F-E886-420A-B34D-362ECD3955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908EB-4A74-4F39-AF23-3C866556477C}" type="datetimeFigureOut">
              <a:rPr lang="ru-RU" smtClean="0"/>
              <a:t>01.04.2012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6B61F-E886-420A-B34D-362ECD3955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77908EB-4A74-4F39-AF23-3C866556477C}" type="datetimeFigureOut">
              <a:rPr lang="ru-RU" smtClean="0"/>
              <a:t>01.04.2012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EC6B61F-E886-420A-B34D-362ECD395517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 уроку русского языка «</a:t>
            </a:r>
            <a:r>
              <a:rPr lang="ru-RU" dirty="0"/>
              <a:t>М</a:t>
            </a:r>
            <a:r>
              <a:rPr lang="ru-RU" dirty="0" smtClean="0"/>
              <a:t>ягкий знак в середине слова», 2 класс.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b="1" dirty="0" err="1" smtClean="0">
                <a:solidFill>
                  <a:schemeClr val="bg1"/>
                </a:solidFill>
              </a:rPr>
              <a:t>Подлегаева</a:t>
            </a:r>
            <a:r>
              <a:rPr lang="ru-RU" b="1" dirty="0" smtClean="0">
                <a:solidFill>
                  <a:schemeClr val="bg1"/>
                </a:solidFill>
              </a:rPr>
              <a:t> Е.А.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МБОУ СОШ№2</a:t>
            </a:r>
          </a:p>
          <a:p>
            <a:r>
              <a:rPr lang="ru-RU" b="1" dirty="0">
                <a:solidFill>
                  <a:schemeClr val="bg1"/>
                </a:solidFill>
              </a:rPr>
              <a:t>г</a:t>
            </a:r>
            <a:r>
              <a:rPr lang="ru-RU" b="1" dirty="0" smtClean="0">
                <a:solidFill>
                  <a:schemeClr val="bg1"/>
                </a:solidFill>
              </a:rPr>
              <a:t>. </a:t>
            </a:r>
            <a:r>
              <a:rPr lang="ru-RU" b="1" dirty="0" smtClean="0">
                <a:solidFill>
                  <a:schemeClr val="bg1"/>
                </a:solidFill>
              </a:rPr>
              <a:t>Зверево Ростовской области.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3621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Итог урока.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rgbClr val="7030A0"/>
          </a:solidFill>
        </p:spPr>
        <p:txBody>
          <a:bodyPr/>
          <a:lstStyle/>
          <a:p>
            <a:r>
              <a:rPr lang="ru-RU" dirty="0" smtClean="0"/>
              <a:t>С какой темой мы познакомились на уроке?</a:t>
            </a:r>
          </a:p>
          <a:p>
            <a:r>
              <a:rPr lang="ru-RU" dirty="0" smtClean="0"/>
              <a:t>Какую роль выполняет ь в середине слова между согласными?</a:t>
            </a:r>
          </a:p>
          <a:p>
            <a:r>
              <a:rPr lang="ru-RU" dirty="0" smtClean="0"/>
              <a:t>Какая работа на уроке вызвала затруднение?</a:t>
            </a:r>
          </a:p>
          <a:p>
            <a:r>
              <a:rPr lang="ru-RU" dirty="0" smtClean="0"/>
              <a:t>Что было самым интересным?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9254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Мобилизационный момент.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Ь         Е   Ё   И   Ю  Я</a:t>
            </a:r>
          </a:p>
          <a:p>
            <a:endParaRPr lang="ru-RU" sz="6000" b="1" dirty="0" smtClean="0"/>
          </a:p>
          <a:p>
            <a:r>
              <a:rPr lang="ru-RU" sz="6000" b="1" dirty="0" smtClean="0">
                <a:solidFill>
                  <a:srgbClr val="C00000"/>
                </a:solidFill>
              </a:rPr>
              <a:t>Е          </a:t>
            </a:r>
            <a:r>
              <a:rPr lang="ru-RU" sz="6000" b="1" dirty="0" smtClean="0">
                <a:solidFill>
                  <a:srgbClr val="C00000"/>
                </a:solidFill>
              </a:rPr>
              <a:t>И  Ё   Ь   Ю  Я</a:t>
            </a:r>
            <a:endParaRPr lang="ru-RU" sz="6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252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Словарно-орфографическая работа.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Лошадь, лебедь, конь.</a:t>
            </a:r>
          </a:p>
          <a:p>
            <a:r>
              <a:rPr lang="ru-RU" sz="3600" b="1" dirty="0" smtClean="0">
                <a:solidFill>
                  <a:srgbClr val="7030A0"/>
                </a:solidFill>
              </a:rPr>
              <a:t>Два коня у меня,</a:t>
            </a:r>
          </a:p>
          <a:p>
            <a:r>
              <a:rPr lang="ru-RU" sz="3600" b="1" dirty="0" smtClean="0">
                <a:solidFill>
                  <a:srgbClr val="7030A0"/>
                </a:solidFill>
              </a:rPr>
              <a:t>Два коня.</a:t>
            </a:r>
          </a:p>
          <a:p>
            <a:r>
              <a:rPr lang="ru-RU" sz="3600" b="1" dirty="0" smtClean="0">
                <a:solidFill>
                  <a:srgbClr val="7030A0"/>
                </a:solidFill>
              </a:rPr>
              <a:t>По воде они возят меня.</a:t>
            </a:r>
          </a:p>
          <a:p>
            <a:r>
              <a:rPr lang="ru-RU" sz="3600" b="1" dirty="0" smtClean="0">
                <a:solidFill>
                  <a:srgbClr val="7030A0"/>
                </a:solidFill>
              </a:rPr>
              <a:t>А вода тверда, </a:t>
            </a:r>
          </a:p>
          <a:p>
            <a:r>
              <a:rPr lang="ru-RU" sz="3600" b="1" dirty="0" smtClean="0">
                <a:solidFill>
                  <a:srgbClr val="7030A0"/>
                </a:solidFill>
              </a:rPr>
              <a:t>Словно каменная.</a:t>
            </a:r>
          </a:p>
          <a:p>
            <a:r>
              <a:rPr lang="ru-RU" sz="3600" b="1" dirty="0">
                <a:solidFill>
                  <a:srgbClr val="00B0F0"/>
                </a:solidFill>
              </a:rPr>
              <a:t> </a:t>
            </a:r>
            <a:r>
              <a:rPr lang="ru-RU" sz="3600" b="1" dirty="0" smtClean="0">
                <a:solidFill>
                  <a:srgbClr val="00B0F0"/>
                </a:solidFill>
              </a:rPr>
              <a:t>                                                Коньки.</a:t>
            </a:r>
          </a:p>
          <a:p>
            <a:pPr marL="0" indent="0">
              <a:buNone/>
            </a:pP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val="2240368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dirty="0" smtClean="0">
                <a:solidFill>
                  <a:srgbClr val="0070C0"/>
                </a:solidFill>
              </a:rPr>
              <a:t>Коньки.</a:t>
            </a:r>
            <a:endParaRPr lang="ru-RU" sz="7200" dirty="0">
              <a:solidFill>
                <a:srgbClr val="0070C0"/>
              </a:solidFill>
            </a:endParaRPr>
          </a:p>
        </p:txBody>
      </p:sp>
      <p:pic>
        <p:nvPicPr>
          <p:cNvPr id="2051" name="Picture 3" descr="C:\Documents and Settings\Администратор\Рабочий стол\К конкурсу\iCA08SM0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560" y="1916832"/>
            <a:ext cx="3672408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Коньки – узкие стальные полозья, прикрепляемые к обуви для катания на льду. Металлические коньки появились в России 300 лет назад. Молодой царь Пётр собственноручно выковал для себя железные коньки. Их называли скороходами. Изгиб коньков обычно украшали изображением лошадиной головы. Отсюда и название коньки – маленькие кони.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373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>
                <a:solidFill>
                  <a:schemeClr val="accent5">
                    <a:lumMod val="75000"/>
                  </a:schemeClr>
                </a:solidFill>
              </a:rPr>
              <a:t>Мягкий знак.</a:t>
            </a:r>
            <a:endParaRPr lang="ru-RU" sz="6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Мягкий знак – такой хитрец!                   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          </a:t>
            </a:r>
            <a:r>
              <a:rPr lang="ru-RU" b="1" dirty="0" smtClean="0">
                <a:solidFill>
                  <a:srgbClr val="FF0000"/>
                </a:solidFill>
              </a:rPr>
              <a:t>   </a:t>
            </a:r>
            <a:r>
              <a:rPr lang="ru-RU" b="1" dirty="0" smtClean="0">
                <a:solidFill>
                  <a:srgbClr val="FF0000"/>
                </a:solidFill>
              </a:rPr>
              <a:t>В слове встал он в серединку,                             Буквам заменил перинку.                                     Между двух согласных                                          Чувствует себя прекрасно.                                                                  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104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Разделить слова на группы.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7200" b="1" dirty="0" smtClean="0">
                <a:solidFill>
                  <a:srgbClr val="7030A0"/>
                </a:solidFill>
              </a:rPr>
              <a:t>Коньки, альбом, зонтик, пальто, кисти, мостик.</a:t>
            </a:r>
            <a:endParaRPr lang="ru-RU" sz="72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255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FFFF00"/>
                </a:solidFill>
              </a:rPr>
              <a:t>Загадка.</a:t>
            </a:r>
            <a:endParaRPr lang="ru-RU" sz="6600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7544" y="1556792"/>
            <a:ext cx="4038600" cy="4525963"/>
          </a:xfrm>
        </p:spPr>
        <p:txBody>
          <a:bodyPr>
            <a:normAutofit fontScale="92500"/>
          </a:bodyPr>
          <a:lstStyle/>
          <a:p>
            <a:r>
              <a:rPr lang="ru-RU" sz="2400" b="1" dirty="0" smtClean="0">
                <a:solidFill>
                  <a:srgbClr val="92D050"/>
                </a:solidFill>
              </a:rPr>
              <a:t>Горбоносый, длинноногий                   Великан </a:t>
            </a:r>
            <a:r>
              <a:rPr lang="ru-RU" sz="2400" b="1" dirty="0" err="1" smtClean="0">
                <a:solidFill>
                  <a:srgbClr val="92D050"/>
                </a:solidFill>
              </a:rPr>
              <a:t>ветвисторогий</a:t>
            </a:r>
            <a:r>
              <a:rPr lang="ru-RU" sz="2400" b="1" dirty="0" smtClean="0">
                <a:solidFill>
                  <a:srgbClr val="92D050"/>
                </a:solidFill>
              </a:rPr>
              <a:t>.              Ест траву, кустов побеги,                               С ним тягаться трудно в беге.                                 Коль такого довелось     Встретить, знайте – это…</a:t>
            </a:r>
          </a:p>
          <a:p>
            <a:r>
              <a:rPr lang="ru-RU" sz="4400" b="1" dirty="0">
                <a:solidFill>
                  <a:srgbClr val="FF0000"/>
                </a:solidFill>
              </a:rPr>
              <a:t> </a:t>
            </a:r>
            <a:r>
              <a:rPr lang="ru-RU" sz="4400" b="1" dirty="0" smtClean="0">
                <a:solidFill>
                  <a:srgbClr val="FF0000"/>
                </a:solidFill>
              </a:rPr>
              <a:t>                лось</a:t>
            </a:r>
          </a:p>
        </p:txBody>
      </p:sp>
      <p:pic>
        <p:nvPicPr>
          <p:cNvPr id="3074" name="Picture 2" descr="C:\Documents and Settings\Администратор\Рабочий стол\К конкурсу\iCAO2KV1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32040" y="1484784"/>
            <a:ext cx="3600399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8466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Закрепление.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У него бол…</a:t>
            </a:r>
            <a:r>
              <a:rPr lang="ru-RU" sz="3200" b="1" dirty="0" err="1" smtClean="0">
                <a:solidFill>
                  <a:srgbClr val="7030A0"/>
                </a:solidFill>
              </a:rPr>
              <a:t>шие</a:t>
            </a:r>
            <a:r>
              <a:rPr lang="ru-RU" sz="3200" b="1" dirty="0" smtClean="0">
                <a:solidFill>
                  <a:srgbClr val="7030A0"/>
                </a:solidFill>
              </a:rPr>
              <a:t> ветвистые рога.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В чаще леса скрывался </a:t>
            </a:r>
            <a:r>
              <a:rPr lang="ru-RU" sz="3200" b="1" dirty="0" err="1" smtClean="0">
                <a:solidFill>
                  <a:srgbClr val="7030A0"/>
                </a:solidFill>
              </a:rPr>
              <a:t>лос</a:t>
            </a:r>
            <a:r>
              <a:rPr lang="ru-RU" sz="3200" b="1" dirty="0" smtClean="0">
                <a:solidFill>
                  <a:srgbClr val="7030A0"/>
                </a:solidFill>
              </a:rPr>
              <a:t>….</a:t>
            </a:r>
          </a:p>
          <a:p>
            <a:r>
              <a:rPr lang="ru-RU" sz="3200" b="1" dirty="0" err="1" smtClean="0">
                <a:solidFill>
                  <a:srgbClr val="7030A0"/>
                </a:solidFill>
              </a:rPr>
              <a:t>Лос</a:t>
            </a:r>
            <a:r>
              <a:rPr lang="ru-RU" sz="3200" b="1" dirty="0" smtClean="0">
                <a:solidFill>
                  <a:srgbClr val="7030A0"/>
                </a:solidFill>
              </a:rPr>
              <a:t>…- сил…</a:t>
            </a:r>
            <a:r>
              <a:rPr lang="ru-RU" sz="3200" b="1" dirty="0" err="1" smtClean="0">
                <a:solidFill>
                  <a:srgbClr val="7030A0"/>
                </a:solidFill>
              </a:rPr>
              <a:t>ный</a:t>
            </a:r>
            <a:r>
              <a:rPr lang="ru-RU" sz="3200" b="1" dirty="0" smtClean="0">
                <a:solidFill>
                  <a:srgbClr val="7030A0"/>
                </a:solidFill>
              </a:rPr>
              <a:t> </a:t>
            </a:r>
            <a:r>
              <a:rPr lang="ru-RU" sz="3200" b="1" dirty="0" err="1" smtClean="0">
                <a:solidFill>
                  <a:srgbClr val="7030A0"/>
                </a:solidFill>
              </a:rPr>
              <a:t>звер</a:t>
            </a:r>
            <a:r>
              <a:rPr lang="ru-RU" sz="3200" b="1" dirty="0" smtClean="0">
                <a:solidFill>
                  <a:srgbClr val="7030A0"/>
                </a:solidFill>
              </a:rPr>
              <a:t>….</a:t>
            </a:r>
          </a:p>
          <a:p>
            <a:r>
              <a:rPr lang="ru-RU" sz="3200" b="1" dirty="0" smtClean="0">
                <a:solidFill>
                  <a:srgbClr val="7030A0"/>
                </a:solidFill>
              </a:rPr>
              <a:t>Он ест траву и ветки, любит </a:t>
            </a:r>
            <a:r>
              <a:rPr lang="ru-RU" sz="3200" b="1" dirty="0" err="1" smtClean="0">
                <a:solidFill>
                  <a:srgbClr val="7030A0"/>
                </a:solidFill>
              </a:rPr>
              <a:t>сол</a:t>
            </a:r>
            <a:r>
              <a:rPr lang="ru-RU" sz="3200" b="1" dirty="0" smtClean="0">
                <a:solidFill>
                  <a:srgbClr val="7030A0"/>
                </a:solidFill>
              </a:rPr>
              <a:t>….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 smtClean="0"/>
              <a:t>1 – со </a:t>
            </a:r>
            <a:r>
              <a:rPr lang="ru-RU" b="1" dirty="0" smtClean="0"/>
              <a:t>словом, имеющим </a:t>
            </a:r>
            <a:r>
              <a:rPr lang="ru-RU" b="1" dirty="0" smtClean="0"/>
              <a:t>ь на конце слова.</a:t>
            </a:r>
          </a:p>
          <a:p>
            <a:r>
              <a:rPr lang="ru-RU" b="1" dirty="0" smtClean="0"/>
              <a:t>2 – со словом, имеющим ь в середине между согласными.</a:t>
            </a:r>
          </a:p>
          <a:p>
            <a:r>
              <a:rPr lang="ru-RU" b="1" dirty="0" smtClean="0"/>
              <a:t>3 – со словом, имеющим ь на конце.</a:t>
            </a:r>
          </a:p>
          <a:p>
            <a:r>
              <a:rPr lang="ru-RU" b="1" dirty="0" smtClean="0"/>
              <a:t>4 – 2 слова с ь в конце слова и 1 слово с ь в середине между согласными.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245981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Проверка.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bg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FFC000"/>
                </a:solidFill>
              </a:rPr>
              <a:t>В чаще леса скрывался лось.</a:t>
            </a:r>
          </a:p>
          <a:p>
            <a:r>
              <a:rPr lang="ru-RU" sz="4400" b="1" dirty="0" smtClean="0">
                <a:solidFill>
                  <a:srgbClr val="FFC000"/>
                </a:solidFill>
              </a:rPr>
              <a:t>У него большие ветвистые рога.</a:t>
            </a:r>
          </a:p>
          <a:p>
            <a:r>
              <a:rPr lang="ru-RU" sz="4400" b="1" dirty="0" smtClean="0">
                <a:solidFill>
                  <a:srgbClr val="FFC000"/>
                </a:solidFill>
              </a:rPr>
              <a:t>Он ест траву и ветки, любит соль.</a:t>
            </a:r>
          </a:p>
          <a:p>
            <a:r>
              <a:rPr lang="ru-RU" sz="4400" b="1" dirty="0" smtClean="0">
                <a:solidFill>
                  <a:srgbClr val="FFC000"/>
                </a:solidFill>
              </a:rPr>
              <a:t>Лось – сильный зверь.</a:t>
            </a:r>
            <a:endParaRPr lang="ru-RU" sz="44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757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57</TotalTime>
  <Words>347</Words>
  <Application>Microsoft Office PowerPoint</Application>
  <PresentationFormat>Экран (4:3)</PresentationFormat>
  <Paragraphs>44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Апекс</vt:lpstr>
      <vt:lpstr>К уроку русского языка «Мягкий знак в середине слова», 2 класс.</vt:lpstr>
      <vt:lpstr>Мобилизационный момент.</vt:lpstr>
      <vt:lpstr>Словарно-орфографическая работа.</vt:lpstr>
      <vt:lpstr>Коньки.</vt:lpstr>
      <vt:lpstr>Мягкий знак.</vt:lpstr>
      <vt:lpstr>Разделить слова на группы.</vt:lpstr>
      <vt:lpstr>Загадка.</vt:lpstr>
      <vt:lpstr>Закрепление.</vt:lpstr>
      <vt:lpstr>Проверка.</vt:lpstr>
      <vt:lpstr>Итог урока.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 уроку по теме «мягкий знак в середине слова», 2 класс.</dc:title>
  <dc:creator>Admin</dc:creator>
  <cp:lastModifiedBy>Admin</cp:lastModifiedBy>
  <cp:revision>8</cp:revision>
  <dcterms:created xsi:type="dcterms:W3CDTF">2012-03-31T08:37:37Z</dcterms:created>
  <dcterms:modified xsi:type="dcterms:W3CDTF">2012-04-01T06:24:49Z</dcterms:modified>
</cp:coreProperties>
</file>