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72" r:id="rId10"/>
    <p:sldId id="266" r:id="rId11"/>
    <p:sldId id="273" r:id="rId12"/>
    <p:sldId id="267" r:id="rId13"/>
    <p:sldId id="268" r:id="rId14"/>
    <p:sldId id="274" r:id="rId15"/>
    <p:sldId id="271" r:id="rId16"/>
    <p:sldId id="275" r:id="rId17"/>
    <p:sldId id="277" r:id="rId18"/>
    <p:sldId id="278" r:id="rId19"/>
    <p:sldId id="276" r:id="rId20"/>
    <p:sldId id="279" r:id="rId21"/>
    <p:sldId id="280" r:id="rId22"/>
    <p:sldId id="281" r:id="rId23"/>
    <p:sldId id="282" r:id="rId24"/>
    <p:sldId id="284" r:id="rId25"/>
    <p:sldId id="28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16DDF2"/>
    <a:srgbClr val="6DEAF7"/>
    <a:srgbClr val="FF00FF"/>
    <a:srgbClr val="1D04B0"/>
    <a:srgbClr val="CC3300"/>
    <a:srgbClr val="210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3" autoAdjust="0"/>
    <p:restoredTop sz="94660"/>
  </p:normalViewPr>
  <p:slideViewPr>
    <p:cSldViewPr>
      <p:cViewPr varScale="1">
        <p:scale>
          <a:sx n="69" d="100"/>
          <a:sy n="69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D68E7-2DF1-49F7-9E88-EC2B855D5CE2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C2D68-57ED-4A95-8B78-313EC6622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BEA3B-774E-475C-BE1E-0F296C50AB5F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9D7A-898D-41F1-A483-83746825F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73E18-E106-4564-83CD-2AB3D772ABF5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B04DD-DDA3-4172-B440-4138C2C75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61F4C-79EC-45CB-A240-7C9B66050EE4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BD48-AFC9-43E7-8B6D-CC089E336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CC0AE-E947-465A-BFB9-8EED74C7397C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6B666-0251-4D13-BAB0-6D1B66583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6145-525E-4F63-A0B1-95657B7FD12E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01D5-DA5A-4444-B450-260B532F1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D9E50-1BD5-4A13-AC03-774270954030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5B646-28AF-4A6E-A1F8-B9855504D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D993-F85C-43A8-849E-01F15A23835F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AD21-1D15-4AB8-A968-332FED872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CD3D-0175-4FBB-8BD7-7DDC29FE6D77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A4AD0-6968-47E2-9721-943CC58DC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3F86-D8E8-4942-B42B-8530C6A1BC8D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608A-3C76-4327-B190-5EC23A674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343E1-D063-4F34-A3FE-22A48C2C74FB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DFBC4-C92D-4F88-8AF2-308CCF178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build="p" autoUpdateAnimBg="0"/>
      <p:bldP spid="3" grpId="0" build="p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75E6CD-6292-4A38-853A-E2FF81CEC529}" type="datetimeFigureOut">
              <a:rPr lang="ru-RU"/>
              <a:pPr>
                <a:defRPr/>
              </a:pPr>
              <a:t>20.02.2012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926FA4-B95B-4CFA-BD69-7DC5FB3B7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22" r:id="rId9"/>
    <p:sldLayoutId id="2147483713" r:id="rId10"/>
    <p:sldLayoutId id="2147483712" r:id="rId11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8" grpId="1"/>
      <p:bldP spid="1029" grpId="0" build="p">
        <p:tmplLst>
          <p:tmpl lvl="1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9" grpId="1" build="allAtOnce">
        <p:tmplLst>
          <p:tmpl lvl="1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1374" y="952153"/>
            <a:ext cx="7291178" cy="1440160"/>
          </a:xfr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R="0" algn="ctr" eaLnBrk="1" hangingPunct="1">
              <a:defRPr/>
            </a:pPr>
            <a:r>
              <a:rPr lang="ru-RU" sz="4000" b="1" smtClean="0">
                <a:cs typeface="Arial" charset="0"/>
              </a:rPr>
              <a:t>Тема урока: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11188" y="2636838"/>
            <a:ext cx="7451725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     </a:t>
            </a:r>
            <a:r>
              <a:rPr lang="ru-RU" sz="4800" b="1"/>
              <a:t>Имя прилагательное</a:t>
            </a:r>
          </a:p>
          <a:p>
            <a:endParaRPr lang="ru-RU" sz="4800" b="1"/>
          </a:p>
          <a:p>
            <a:pPr algn="ctr"/>
            <a:r>
              <a:rPr lang="ru-RU" sz="1400" b="1"/>
              <a:t>Урок №1</a:t>
            </a:r>
            <a:r>
              <a:rPr lang="ru-RU" sz="1400"/>
              <a:t> </a:t>
            </a:r>
          </a:p>
          <a:p>
            <a:endParaRPr lang="ru-RU" sz="1400"/>
          </a:p>
          <a:p>
            <a:pPr algn="ctr"/>
            <a:r>
              <a:rPr lang="ru-RU"/>
              <a:t> Автор :учитель начальных классов  Гаптрахимова Рашида     Салиховна  МБОУ «СОШ №13» г. Альметьевск</a:t>
            </a:r>
          </a:p>
          <a:p>
            <a:pPr algn="ctr"/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1908175" y="2708275"/>
            <a:ext cx="61928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C3300"/>
                </a:solidFill>
              </a:rPr>
              <a:t>Имена  прилагательные делают нашу речь красивой, выразительной  и  помогают  точно  описывать  предметы</a:t>
            </a:r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539750" y="1341438"/>
            <a:ext cx="19446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Вывод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8713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Учебник стр. 94, упр.1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79388" y="1844675"/>
            <a:ext cx="9020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Определите имена прилагательные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1116013" y="549275"/>
            <a:ext cx="712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Найдите прилагательные в упр.1, стр.94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7963" y="1133475"/>
            <a:ext cx="8612187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onstantia" pitchFamily="18" charset="0"/>
              </a:rPr>
              <a:t>Высокий, теплый, добрый, маленький </a:t>
            </a:r>
          </a:p>
          <a:p>
            <a:r>
              <a:rPr lang="ru-RU" sz="3600">
                <a:latin typeface="Constantia" pitchFamily="18" charset="0"/>
              </a:rPr>
              <a:t>Двор</a:t>
            </a:r>
          </a:p>
          <a:p>
            <a:r>
              <a:rPr lang="ru-RU" sz="3600">
                <a:latin typeface="Constantia" pitchFamily="18" charset="0"/>
              </a:rPr>
              <a:t>играет   </a:t>
            </a:r>
          </a:p>
          <a:p>
            <a:r>
              <a:rPr lang="ru-RU" sz="3600">
                <a:latin typeface="Constantia" pitchFamily="18" charset="0"/>
              </a:rPr>
              <a:t> день       </a:t>
            </a:r>
          </a:p>
          <a:p>
            <a:r>
              <a:rPr lang="ru-RU" sz="3600">
                <a:latin typeface="Constantia" pitchFamily="18" charset="0"/>
              </a:rPr>
              <a:t>дом     </a:t>
            </a:r>
          </a:p>
          <a:p>
            <a:r>
              <a:rPr lang="ru-RU" sz="3600">
                <a:latin typeface="Constantia" pitchFamily="18" charset="0"/>
              </a:rPr>
              <a:t>строит</a:t>
            </a:r>
          </a:p>
          <a:p>
            <a:r>
              <a:rPr lang="ru-RU" sz="3600">
                <a:latin typeface="Constantia" pitchFamily="18" charset="0"/>
              </a:rPr>
              <a:t> идет      </a:t>
            </a:r>
          </a:p>
          <a:p>
            <a:r>
              <a:rPr lang="ru-RU" sz="3600">
                <a:latin typeface="Constantia" pitchFamily="18" charset="0"/>
              </a:rPr>
              <a:t>человек</a:t>
            </a:r>
          </a:p>
          <a:p>
            <a:r>
              <a:rPr lang="ru-RU" sz="3600">
                <a:latin typeface="Constantia" pitchFamily="18" charset="0"/>
              </a:rPr>
              <a:t>ребенок</a:t>
            </a:r>
          </a:p>
          <a:p>
            <a:r>
              <a:rPr lang="ru-RU" sz="3600">
                <a:latin typeface="Constantia" pitchFamily="18" charset="0"/>
              </a:rPr>
              <a:t>   </a:t>
            </a:r>
          </a:p>
          <a:p>
            <a:endParaRPr lang="ru-RU" sz="3600">
              <a:latin typeface="Constantia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395288" y="1844675"/>
            <a:ext cx="87582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latin typeface="Constantia" pitchFamily="18" charset="0"/>
              </a:rPr>
              <a:t>Легко ли было определять прилагательные 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476250"/>
            <a:ext cx="8686800" cy="838200"/>
          </a:xfrm>
        </p:spPr>
        <p:txBody>
          <a:bodyPr/>
          <a:lstStyle/>
          <a:p>
            <a:pPr algn="ctr" eaLnBrk="1" hangingPunct="1"/>
            <a:r>
              <a:rPr lang="ru-RU" smtClean="0"/>
              <a:t>Новое знание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Правило, по которому мы будем определять и характеризовать имя прилагательное .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66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26626" grpId="0" build="p"/>
      <p:bldP spid="26626" grpI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2176463" y="280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2247900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79613" y="1685925"/>
            <a:ext cx="5905500" cy="3236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dirty="0">
                <a:solidFill>
                  <a:srgbClr val="FF3300"/>
                </a:solidFill>
              </a:rPr>
              <a:t>                        </a:t>
            </a:r>
            <a:r>
              <a:rPr lang="ru-RU" sz="3200" b="1" dirty="0">
                <a:solidFill>
                  <a:srgbClr val="FF00FF"/>
                </a:solidFill>
              </a:rPr>
              <a:t>Имя              прилагательное</a:t>
            </a:r>
          </a:p>
          <a:p>
            <a:pPr>
              <a:spcBef>
                <a:spcPct val="20000"/>
              </a:spcBef>
            </a:pPr>
            <a:r>
              <a:rPr lang="ru-RU" b="1" dirty="0"/>
              <a:t>        – </a:t>
            </a:r>
            <a:r>
              <a:rPr lang="ru-RU" sz="2400" b="1" dirty="0"/>
              <a:t>это  часть  речи, которая       отвечает  на        вопросы  </a:t>
            </a:r>
            <a:r>
              <a:rPr lang="ru-RU" sz="2400" b="1" dirty="0">
                <a:solidFill>
                  <a:srgbClr val="3366FF"/>
                </a:solidFill>
              </a:rPr>
              <a:t>             </a:t>
            </a:r>
            <a:r>
              <a:rPr lang="ru-RU" sz="2800" b="1" dirty="0">
                <a:solidFill>
                  <a:srgbClr val="3366FF"/>
                </a:solidFill>
              </a:rPr>
              <a:t>какой?  какая? какое? какие?</a:t>
            </a:r>
          </a:p>
          <a:p>
            <a:pPr>
              <a:spcBef>
                <a:spcPct val="20000"/>
              </a:spcBef>
            </a:pPr>
            <a:r>
              <a:rPr lang="ru-RU" sz="2800" b="1" dirty="0">
                <a:solidFill>
                  <a:srgbClr val="3366FF"/>
                </a:solidFill>
              </a:rPr>
              <a:t>                </a:t>
            </a:r>
            <a:r>
              <a:rPr lang="ru-RU" sz="2800" b="1" dirty="0"/>
              <a:t>и  обозначает</a:t>
            </a:r>
            <a:r>
              <a:rPr lang="ru-RU" sz="2800" b="1" dirty="0">
                <a:solidFill>
                  <a:srgbClr val="3366FF"/>
                </a:solidFill>
              </a:rPr>
              <a:t>               признак    предмета.      </a:t>
            </a:r>
            <a:endParaRPr lang="ru-RU" sz="2400" b="1" dirty="0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3687763" y="1576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1835150" y="908050"/>
            <a:ext cx="496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800" dirty="0"/>
              <a:t>Фиксация нового знания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Сравни животных по уму</a:t>
            </a:r>
          </a:p>
        </p:txBody>
      </p:sp>
      <p:pic>
        <p:nvPicPr>
          <p:cNvPr id="2867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276475"/>
            <a:ext cx="2952750" cy="2173288"/>
          </a:xfrm>
        </p:spPr>
      </p:pic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995738" y="2420938"/>
            <a:ext cx="2201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</a:t>
            </a:r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652963"/>
            <a:ext cx="29527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4067175" y="5219700"/>
            <a:ext cx="2109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86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Сравни животных по уму</a:t>
            </a:r>
          </a:p>
        </p:txBody>
      </p:sp>
      <p:pic>
        <p:nvPicPr>
          <p:cNvPr id="2969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276475"/>
            <a:ext cx="2952750" cy="2173288"/>
          </a:xfrm>
        </p:spPr>
      </p:pic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995738" y="2420938"/>
            <a:ext cx="2201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</a:t>
            </a: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652963"/>
            <a:ext cx="29527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4067175" y="5219700"/>
            <a:ext cx="2109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</p:txBody>
      </p:sp>
      <p:sp>
        <p:nvSpPr>
          <p:cNvPr id="29702" name="Rectangle 9"/>
          <p:cNvSpPr>
            <a:spLocks noChangeArrowheads="1"/>
          </p:cNvSpPr>
          <p:nvPr/>
        </p:nvSpPr>
        <p:spPr bwMode="auto">
          <a:xfrm>
            <a:off x="4500563" y="2584450"/>
            <a:ext cx="1492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глупый</a:t>
            </a:r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4695825" y="5651500"/>
            <a:ext cx="1417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умная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600" smtClean="0"/>
              <a:t>Сравни животных по храбрости</a:t>
            </a:r>
          </a:p>
        </p:txBody>
      </p:sp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581525"/>
            <a:ext cx="23050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11188" y="2017713"/>
            <a:ext cx="3600450" cy="191928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ru-RU" sz="4600" smtClean="0"/>
              <a:t>Сравни животных по храбрости</a:t>
            </a:r>
          </a:p>
        </p:txBody>
      </p:sp>
      <p:pic>
        <p:nvPicPr>
          <p:cNvPr id="3174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581525"/>
            <a:ext cx="23050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4500563" y="2843213"/>
            <a:ext cx="2303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смелый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4500563" y="5157788"/>
            <a:ext cx="2684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трусливый</a:t>
            </a:r>
          </a:p>
        </p:txBody>
      </p:sp>
      <p:pic>
        <p:nvPicPr>
          <p:cNvPr id="31749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11188" y="2017713"/>
            <a:ext cx="3600450" cy="1919287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/>
              <a:t>Образовательные цели: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buFont typeface="Wingdings 2" pitchFamily="18" charset="2"/>
              <a:buAutoNum type="arabicPeriod"/>
            </a:pPr>
            <a:r>
              <a:rPr lang="ru-RU" dirty="0" smtClean="0"/>
              <a:t>Формировать представление о признаках имен прилагательных(общее </a:t>
            </a:r>
            <a:r>
              <a:rPr lang="ru-RU" dirty="0" smtClean="0"/>
              <a:t> значение </a:t>
            </a:r>
            <a:r>
              <a:rPr lang="ru-RU" dirty="0" smtClean="0"/>
              <a:t>, вопросы)</a:t>
            </a:r>
          </a:p>
          <a:p>
            <a:pPr marL="514350" indent="-514350" algn="just" eaLnBrk="1" hangingPunct="1">
              <a:buFont typeface="Wingdings 2" pitchFamily="18" charset="2"/>
              <a:buAutoNum type="arabicPeriod"/>
            </a:pPr>
            <a:r>
              <a:rPr lang="ru-RU" dirty="0" smtClean="0"/>
              <a:t>Наблюдать над значением имен прилагательных </a:t>
            </a:r>
          </a:p>
          <a:p>
            <a:pPr marL="514350" indent="-514350" algn="just" eaLnBrk="1" hangingPunct="1">
              <a:buFont typeface="Wingdings 2" pitchFamily="18" charset="2"/>
              <a:buAutoNum type="arabicPeriod"/>
            </a:pPr>
            <a:r>
              <a:rPr lang="ru-RU" dirty="0" smtClean="0"/>
              <a:t>Отрабатывать навык применение прилагательных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eaLnBrk="1" hangingPunct="1"/>
            <a:r>
              <a:rPr lang="ru-RU" sz="4600" smtClean="0"/>
              <a:t>Сравни животных по величине</a:t>
            </a:r>
          </a:p>
        </p:txBody>
      </p:sp>
      <p:pic>
        <p:nvPicPr>
          <p:cNvPr id="32770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916113"/>
            <a:ext cx="3095625" cy="1944687"/>
          </a:xfrm>
        </p:spPr>
      </p:pic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132263"/>
            <a:ext cx="309562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27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eaLnBrk="1" hangingPunct="1"/>
            <a:r>
              <a:rPr lang="ru-RU" sz="4600" smtClean="0"/>
              <a:t>Сравни животных по величине</a:t>
            </a:r>
          </a:p>
        </p:txBody>
      </p:sp>
      <p:pic>
        <p:nvPicPr>
          <p:cNvPr id="3379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916113"/>
            <a:ext cx="3095625" cy="1944687"/>
          </a:xfrm>
        </p:spPr>
      </p:pic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132263"/>
            <a:ext cx="309562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140200" y="2771775"/>
            <a:ext cx="3125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маленькая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427538" y="5661025"/>
            <a:ext cx="2078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большой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eaLnBrk="1" hangingPunct="1"/>
            <a:r>
              <a:rPr lang="ru-RU" smtClean="0"/>
              <a:t>Сравни животных по силе</a:t>
            </a:r>
          </a:p>
        </p:txBody>
      </p:sp>
      <p:pic>
        <p:nvPicPr>
          <p:cNvPr id="3481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2303463" cy="2159000"/>
          </a:xfrm>
        </p:spPr>
      </p:pic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508500"/>
            <a:ext cx="27352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48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ru-RU" smtClean="0"/>
              <a:t>Сравни животных по уму</a:t>
            </a:r>
          </a:p>
        </p:txBody>
      </p:sp>
      <p:pic>
        <p:nvPicPr>
          <p:cNvPr id="35842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2303463" cy="2159000"/>
          </a:xfrm>
        </p:spPr>
      </p:pic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508500"/>
            <a:ext cx="27352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4067175" y="2420938"/>
            <a:ext cx="3090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слабый</a:t>
            </a: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4067175" y="4859338"/>
            <a:ext cx="2089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сильный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3"/>
          <p:cNvSpPr txBox="1">
            <a:spLocks noChangeArrowheads="1"/>
          </p:cNvSpPr>
          <p:nvPr/>
        </p:nvSpPr>
        <p:spPr bwMode="auto">
          <a:xfrm>
            <a:off x="2176463" y="280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2247900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3687763" y="15763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835150" y="908050"/>
            <a:ext cx="496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800" b="1"/>
              <a:t>Рефлексия</a:t>
            </a:r>
            <a:r>
              <a:rPr lang="ru-RU" sz="2800"/>
              <a:t> </a:t>
            </a:r>
          </a:p>
        </p:txBody>
      </p:sp>
      <p:pic>
        <p:nvPicPr>
          <p:cNvPr id="3994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205038"/>
            <a:ext cx="648176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0962" name="Picture 4" descr="АПЛОДИСМЕНТЫ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2492375"/>
            <a:ext cx="2851150" cy="2879725"/>
          </a:xfrm>
        </p:spPr>
      </p:pic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00138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для пробного действия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dirty="0" smtClean="0"/>
              <a:t>Пробное действие 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Нарисуйте </a:t>
            </a:r>
            <a:r>
              <a:rPr lang="ru-RU" dirty="0" smtClean="0"/>
              <a:t>«прилагательное» за 1 минуту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Фиксация затруднения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Мы не можем нарисовать «прилагательное 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Причина затруднения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Мы не знаем, что такое «прилагательное».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Цель деятельности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Узнать, что такое </a:t>
            </a:r>
            <a:r>
              <a:rPr lang="ru-RU" dirty="0" smtClean="0"/>
              <a:t>«имя прилагательное</a:t>
            </a:r>
            <a:r>
              <a:rPr lang="ru-RU" dirty="0" smtClean="0"/>
              <a:t>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248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onstantia" pitchFamily="18" charset="0"/>
              </a:rPr>
              <a:t>Незнайка носил шляпу, брюки и рубашку с  галстуком.</a:t>
            </a:r>
            <a:endParaRPr lang="ru-RU">
              <a:latin typeface="Constantia" pitchFamily="18" charset="0"/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95288" y="3789363"/>
            <a:ext cx="85693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onstantia" pitchFamily="18" charset="0"/>
              </a:rPr>
              <a:t>Незнайка носил </a:t>
            </a:r>
            <a:r>
              <a:rPr lang="ru-RU" sz="3600">
                <a:solidFill>
                  <a:srgbClr val="CC3300"/>
                </a:solidFill>
                <a:latin typeface="Constantia" pitchFamily="18" charset="0"/>
              </a:rPr>
              <a:t>яркую голубую</a:t>
            </a:r>
            <a:r>
              <a:rPr lang="ru-RU" sz="3600">
                <a:solidFill>
                  <a:srgbClr val="7030A0"/>
                </a:solidFill>
                <a:latin typeface="Constantia" pitchFamily="18" charset="0"/>
              </a:rPr>
              <a:t> </a:t>
            </a:r>
            <a:r>
              <a:rPr lang="ru-RU" sz="3600">
                <a:latin typeface="Constantia" pitchFamily="18" charset="0"/>
              </a:rPr>
              <a:t>шляпу, </a:t>
            </a:r>
            <a:r>
              <a:rPr lang="ru-RU" sz="3600">
                <a:solidFill>
                  <a:srgbClr val="CC3300"/>
                </a:solidFill>
                <a:latin typeface="Constantia" pitchFamily="18" charset="0"/>
              </a:rPr>
              <a:t>желтые канареечные</a:t>
            </a:r>
            <a:r>
              <a:rPr lang="ru-RU" sz="3600">
                <a:solidFill>
                  <a:srgbClr val="7030A0"/>
                </a:solidFill>
                <a:latin typeface="Constantia" pitchFamily="18" charset="0"/>
              </a:rPr>
              <a:t> </a:t>
            </a:r>
            <a:r>
              <a:rPr lang="ru-RU" sz="3600">
                <a:latin typeface="Constantia" pitchFamily="18" charset="0"/>
              </a:rPr>
              <a:t>брюки и </a:t>
            </a:r>
            <a:r>
              <a:rPr lang="ru-RU" sz="3600">
                <a:solidFill>
                  <a:srgbClr val="CC3300"/>
                </a:solidFill>
                <a:latin typeface="Constantia" pitchFamily="18" charset="0"/>
              </a:rPr>
              <a:t>оранжевую</a:t>
            </a:r>
            <a:r>
              <a:rPr lang="ru-RU" sz="3600">
                <a:latin typeface="Constantia" pitchFamily="18" charset="0"/>
              </a:rPr>
              <a:t> рубашку  с </a:t>
            </a:r>
            <a:r>
              <a:rPr lang="ru-RU" sz="3600">
                <a:solidFill>
                  <a:srgbClr val="CC3300"/>
                </a:solidFill>
                <a:latin typeface="Constantia" pitchFamily="18" charset="0"/>
              </a:rPr>
              <a:t>зеленым</a:t>
            </a:r>
            <a:r>
              <a:rPr lang="ru-RU" sz="3600">
                <a:solidFill>
                  <a:srgbClr val="7030A0"/>
                </a:solidFill>
                <a:latin typeface="Constantia" pitchFamily="18" charset="0"/>
              </a:rPr>
              <a:t> </a:t>
            </a:r>
            <a:r>
              <a:rPr lang="ru-RU" sz="3600">
                <a:latin typeface="Constantia" pitchFamily="18" charset="0"/>
              </a:rPr>
              <a:t>галстуком.</a:t>
            </a: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176463" y="620713"/>
            <a:ext cx="3259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1D04B0"/>
                </a:solidFill>
              </a:rPr>
              <a:t>Прочитайте текст</a:t>
            </a:r>
            <a:r>
              <a:rPr lang="ru-RU" sz="2800"/>
              <a:t> 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908175" y="2492375"/>
            <a:ext cx="4608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1D04B0"/>
                </a:solidFill>
              </a:rPr>
              <a:t>Сравните его со следующим текстом</a:t>
            </a:r>
          </a:p>
        </p:txBody>
      </p:sp>
      <p:pic>
        <p:nvPicPr>
          <p:cNvPr id="19461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8275" y="1773238"/>
            <a:ext cx="194151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1671638" y="2528888"/>
            <a:ext cx="65722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Какой текст дает более полную информацию и почему?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755650" y="2492375"/>
            <a:ext cx="74882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Мы сейчас с вами говорим об</a:t>
            </a:r>
            <a:r>
              <a:rPr lang="ru-RU" sz="4000"/>
              <a:t>  </a:t>
            </a:r>
            <a:r>
              <a:rPr lang="ru-RU" sz="4000">
                <a:solidFill>
                  <a:srgbClr val="CC3300"/>
                </a:solidFill>
              </a:rPr>
              <a:t>именах прилагательных</a:t>
            </a:r>
          </a:p>
          <a:p>
            <a:r>
              <a:rPr lang="ru-RU" sz="3200"/>
              <a:t>Сделайте вывод , о том для чего нужны в речи имена прилагательные?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</TotalTime>
  <Words>296</Words>
  <Application>Microsoft Office PowerPoint</Application>
  <PresentationFormat>Экран (4:3)</PresentationFormat>
  <Paragraphs>70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Презентация PowerPoint</vt:lpstr>
      <vt:lpstr>Образовательные цели:</vt:lpstr>
      <vt:lpstr>Задание для пробного действия   </vt:lpstr>
      <vt:lpstr>Фиксация затруднения</vt:lpstr>
      <vt:lpstr>Причина затруднения</vt:lpstr>
      <vt:lpstr>Цель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Новое знание</vt:lpstr>
      <vt:lpstr>Презентация PowerPoint</vt:lpstr>
      <vt:lpstr>Сравни животных по уму</vt:lpstr>
      <vt:lpstr>Сравни животных по уму</vt:lpstr>
      <vt:lpstr>Сравни животных по храбрости</vt:lpstr>
      <vt:lpstr>Сравни животных по храбрости</vt:lpstr>
      <vt:lpstr>Сравни животных по величине</vt:lpstr>
      <vt:lpstr>Сравни животных по величине</vt:lpstr>
      <vt:lpstr>Сравни животных по силе</vt:lpstr>
      <vt:lpstr>Сравни животных по уму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«А»  Звук «а»</dc:title>
  <dc:creator>user</dc:creator>
  <cp:lastModifiedBy>рашида</cp:lastModifiedBy>
  <cp:revision>29</cp:revision>
  <dcterms:created xsi:type="dcterms:W3CDTF">2011-03-22T10:50:38Z</dcterms:created>
  <dcterms:modified xsi:type="dcterms:W3CDTF">2012-02-20T08:50:29Z</dcterms:modified>
</cp:coreProperties>
</file>