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B901A2B7-8610-4E8C-8DEA-CBEEEFA763D6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19F43-E918-416A-99CD-32866A29C9BF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5437D-86B4-4E78-A349-8057E56052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937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78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93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78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E448-0A3F-4783-BDBA-6500A2A0A817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3818-A4E6-48DC-8D3B-B063F82268FE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985F-B13E-4DDC-A23A-2B901F57D2F6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F83E-DC81-442E-AEAD-E19B6651C03C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9E89-3F50-45A3-97CC-F0256DE6A741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573C-276A-46E3-9DEE-83C80006533B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62C8-90C7-4058-9159-80B8CD719532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E19D-8EEA-4494-8424-1310B6D2CB25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9390-7431-4107-81B4-3CFDCF0398BD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0CA-2A54-43F3-88ED-B593085FD9A6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2AC-5682-4A2E-AC7A-C8837A2FE630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3E02D2-25BC-47D4-94EC-DC7CDCF02BAA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K:\zakom\&#1050;&#1086;&#1085;&#1089;&#1090;&#1080;&#1090;&#1091;&#1094;&#1080;&#1103;%20&#1056;&#1050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K:\zakom\&#1055;&#1086;&#1089;&#1090;&#1072;&#1085;&#1086;&#1074;&#1083;&#1077;&#1085;&#1080;&#1103;%20&#1055;&#1088;&#1072;&#1074;&#1080;&#1090;&#1077;&#1083;&#1100;&#1089;&#1090;&#1074;&#1072;%20&#1056;&#1050;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K:\zakom\&#1087;&#1088;&#1080;&#1082;&#1072;&#1079;&#1099;%20&#1052;&#1080;&#1085;&#1054;&#1073;&#1088;%20&#1080;%20&#1085;&#1072;&#1091;&#1082;&#1080;%20%20&#1056;&#1050;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K:\zakom\&#1087;&#1088;&#1072;&#1074;&#1080;&#1083;&#1072;,%20&#1080;&#1085;&#1089;&#1090;&#1088;&#1091;&#1082;&#1094;&#1080;&#1080;,%20&#1076;&#1086;&#1083;&#1078;&#1085;&#1086;&#1089;&#1090;&#1085;&#1099;&#1077;%20&#1086;&#1073;&#1103;&#1079;&#1072;&#1085;&#1085;&#1086;&#1089;&#1090;&#1080;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3"/>
          <p:cNvSpPr/>
          <p:nvPr/>
        </p:nvSpPr>
        <p:spPr>
          <a:xfrm>
            <a:off x="-108520" y="332656"/>
            <a:ext cx="9361040" cy="1584176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90872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Нормативно-правовая база</a:t>
            </a:r>
          </a:p>
        </p:txBody>
      </p:sp>
      <p:sp>
        <p:nvSpPr>
          <p:cNvPr id="8" name="Блок-схема: ручной ввод 7"/>
          <p:cNvSpPr/>
          <p:nvPr/>
        </p:nvSpPr>
        <p:spPr>
          <a:xfrm>
            <a:off x="5220072" y="5517232"/>
            <a:ext cx="3923928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80" y="5877272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Затобольская средняя школа №1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90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ручной ввод 5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054749"/>
            <a:ext cx="405408" cy="365125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2</a:t>
            </a:fld>
            <a:endParaRPr lang="ru-RU" sz="1600" dirty="0"/>
          </a:p>
        </p:txBody>
      </p:sp>
      <p:sp>
        <p:nvSpPr>
          <p:cNvPr id="8" name="Блок-схема: ручной ввод 7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hlinkClick r:id="rId3" action="ppaction://hlinkfile"/>
          </p:cNvPr>
          <p:cNvSpPr txBox="1"/>
          <p:nvPr/>
        </p:nvSpPr>
        <p:spPr>
          <a:xfrm>
            <a:off x="639107" y="50832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Законы Республики Казахстан.</a:t>
            </a:r>
            <a:endParaRPr lang="ru-RU" sz="3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755576" y="1444424"/>
            <a:ext cx="7488832" cy="4896544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1428736"/>
            <a:ext cx="75724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200" b="1" dirty="0" smtClean="0"/>
              <a:t>Конституция Республики Казахстан.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27 июля 2007 года № 319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«Об образовании».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Закон Республики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 июля 1997 года № 151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«О языках в Республике Казахстан».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 декабря 1999 года № 490-1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«О физической  культуре и спорте».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 Государственной Программы развития образования Республики Казахстан на 2011 – 2020 годы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функционирования и развития языков, утвержденная Указом Президента Республики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 октября 1998 года № 4106.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о правах ребенка в Республике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8 августа 2002 г. № 345-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браке и семье»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17 декабря 1998 года № 321-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социальной и медико-педагогической коррекционной поддержке детей с ограниченными возможностями»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 июля 2002 года № 343-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о государственной молодежной политике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 июля 2004 года № 581-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о профилактике правонарушений среди несовершеннолетних и предупреждении детской безнадзорности и беспризорности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9 июля 2004 года № 591-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о государственной адресной социальной помощи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17 июля 2001 года № 246-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о государственных пособиях семьям, имеющим детей.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Стратегия Ассамблеи народов Казахстана на среднесрочный период (до 2007 года), утвержденная Указом  Президента Республики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26 апреля 2002 года №856.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гендерного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равенства в Республике Казахстан на 2006-2016 годы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29 ноября 2005 года №1677.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Конституционный Закон  Республики Казахстан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 июня 2007 года № 258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«О государственных символах Республики Казахстан».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безопасности игрушек»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№ 306 от 21 июля 2007 года.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лицензировании»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№ 214 от 11 января 2007 года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специальных социальных услугах»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29 декабря 2008 года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114 –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местном государственном управлении и самоуправлении в Республике Казахстан»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23 января 2001 года № 148 –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жилищных отношениях»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16 апреля 1997 года № 94.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93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ручной ввод 10"/>
          <p:cNvSpPr/>
          <p:nvPr/>
        </p:nvSpPr>
        <p:spPr>
          <a:xfrm>
            <a:off x="8501090" y="6357958"/>
            <a:ext cx="642910" cy="500042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й ввод 12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hlinkClick r:id="rId3" action="ppaction://hlinkfile"/>
          </p:cNvPr>
          <p:cNvSpPr txBox="1"/>
          <p:nvPr/>
        </p:nvSpPr>
        <p:spPr>
          <a:xfrm>
            <a:off x="0" y="508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Постановления Правительства Республики Казахстан: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142844" y="1444424"/>
            <a:ext cx="8786874" cy="5056410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85720" y="1571612"/>
            <a:ext cx="850112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173 от 19 февраля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2003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Правил  обеспечения учебниками обучающихся и воспитанников организаций образования».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№1261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3 декабря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2004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 внесении дополнения  в Постановление Правительства РК от 19 февраля 2003 года № 173  «Об утверждении  Правил  обеспечения учебниками обучающихся и воспитанников организаций образования» и  областной программе  «Приобретение  и  доставка  учебников для  обновления  библиотечных  фондов государственных  учреждений  среднего образования».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1353 от 21 декабря 2004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Типовых правил деятельности дошкольных организаций образования».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224 от 11 марта 2005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Типовых правил деятельности организаций образования  (среднее общее образование)».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69 от 25 января 2008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Правил деятельности специализированных организаций образования для одаренных детей».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1310 от  28 декабря  2007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видов и форм  документов государственного образца и Правил их выдач».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565 от 21 ноября  2007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инструкции по оформлению документов об образовании».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64 от 25 января 2008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Правил расходования средств, выделяемых на оказание финансовой и материальной помощи социально незащищенным обучающимся и обучающимся из числа малообеспеченных семей».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261 от 10 апреля 2006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 плане мероприятий Правительства Республики Казахстан по борьбе, предотвращению и профилактике преступлений, связанных с торговлей людьми, на 2006-2008 годы».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240 от 5 апреля 2006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 программе борьбы с наркоманией и наркобизнесом в Республике Казахстан на 2006-2008 годы».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518 от 29 мая 2008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Плана по профилактике правонарушений среди несовершеннолетних, безнадзорности и беспризорности в Республике Казахстан на 2008-2009 годы».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132-р от 15 мая 2006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Распоряжение Премьер – Министра Республики Казахстан об организации отдыха, оздоровления и занятости детей и подростков в период летних каникул на 2006-2010 годы.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1253 от 21 декабря 2007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 знаке «Алтын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і».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1459 от 11 октября 2004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Государственной программы развития образования в Республике Казахстан на 2005-2010 годы».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1256 от 21 декабря 2007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гарантированного государственного норматива сети организаций образования».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1270 от 24 декабря 2007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Правил государственной аттестации организаций образования»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452 от 2 июня 2007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Правил лицензирования и квалификационных требований, предъявляемых к образовательной деятельности»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53688" y="6500834"/>
            <a:ext cx="290312" cy="357166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3</a:t>
            </a:fld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46682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ручной ввод 5"/>
          <p:cNvSpPr/>
          <p:nvPr/>
        </p:nvSpPr>
        <p:spPr>
          <a:xfrm>
            <a:off x="8429652" y="6357958"/>
            <a:ext cx="714348" cy="500042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8592" y="6492875"/>
            <a:ext cx="405408" cy="365125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4</a:t>
            </a:fld>
            <a:endParaRPr lang="ru-RU" sz="1600" dirty="0"/>
          </a:p>
        </p:txBody>
      </p:sp>
      <p:sp>
        <p:nvSpPr>
          <p:cNvPr id="8" name="Блок-схема: ручной ввод 7"/>
          <p:cNvSpPr/>
          <p:nvPr/>
        </p:nvSpPr>
        <p:spPr>
          <a:xfrm>
            <a:off x="0" y="0"/>
            <a:ext cx="9144000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hlinkClick r:id="rId3" action="ppaction://hlinkfile"/>
          </p:cNvPr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Приказы Министерства образования и науки Республики Казахстан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2844" y="1000108"/>
            <a:ext cx="8858312" cy="5715040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2844" y="1000108"/>
            <a:ext cx="885831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367 от 9 июля 2010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государственных общеобразовательных стандартов среднего общего образования»;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739 от 19 сентября 2001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основных положений государственного общеобразовательного стандарта дошкольного воспитания и обучения»;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75 от 1 декабря 1999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 вопросах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подготовки»;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290 от 5 мая 2003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 совершенствовании системы обучения государственному языку, казахской литературе организациях среднего общего образования Республики Казахстан»;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19 от 13 января 2003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Инструкции о ведении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документации в общеобразовательных школах»;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502 от 3 октября 2007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формы документов строгой отчетности, используемых организациями образования в образовательной деятельности»;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508 от 18 июля 2003 года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«Об утверждении Инструкции о формировании фонда библиотеки государственной организации образования Республики Казахстан»;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20 от 26 января  2010 года, № 152 от 5 апреля  2010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перечня учебных изданий, разрешенных к использованию в организациях образования Республики Казахстан в 2010-2011 учебном году»; 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213 от 16 марта 2004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Правил организации и проведения единого национального тестирования»;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1056 от 29 декабря 2004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Правил проведения промежуточного государственного контроля в организациях образования Республики Казахстан»;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125 от 18 марта  2008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Правил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основного, среднего, общего среднего образования» (со всеми изменениями и дополнениями);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708 от 10 июля 2000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нормативных правовых актов, регламентирующих деятельность дошкольных и общеобразовательных организаций образования»;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227 от 9 апреля 2005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Правил о церемониале  применения Государственных символов Республики Казахстан при проведении торжественных мероприятий в организациях образования»;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327 от 7 июля 2006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Типовых правил об организации деятельности дошкольных мини-центров с полным и неполным днем пребывания детей»;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501 от 22 октября 2007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Типовых правил деятельности попечительского совета и порядок его избрания»;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134 от 23 февраля 2004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обязательных минимальных требований к материально-техническому и учебно-методическому оснащению и обеспечению организаций образования, осуществляющих обучение детей с ограниченными возможностями»;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№ 272 от 16 мая 2008 года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«Об утверждении Типовых правил деятельности педагогического совета и порядок его избрания в организациях дошкольного воспитания и обучения, начального, основного среднего, среднего общего и дополнительного образования».</a:t>
            </a:r>
          </a:p>
          <a:p>
            <a:pPr marL="0" lvl="1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Ежегодные приказы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Министерства образования и науки Республики Казахстан о начале и завершении учебного года;</a:t>
            </a:r>
          </a:p>
        </p:txBody>
      </p:sp>
    </p:spTree>
    <p:extLst>
      <p:ext uri="{BB962C8B-B14F-4D97-AF65-F5344CB8AC3E}">
        <p14:creationId xmlns="" xmlns:p14="http://schemas.microsoft.com/office/powerpoint/2010/main" val="38793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ручной ввод 10"/>
          <p:cNvSpPr/>
          <p:nvPr/>
        </p:nvSpPr>
        <p:spPr>
          <a:xfrm>
            <a:off x="8501090" y="6357958"/>
            <a:ext cx="642910" cy="500042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й ввод 12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hlinkClick r:id="rId3" action="ppaction://hlinkfile"/>
          </p:cNvPr>
          <p:cNvSpPr txBox="1"/>
          <p:nvPr/>
        </p:nvSpPr>
        <p:spPr>
          <a:xfrm>
            <a:off x="0" y="508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Инструкции, правила, должностные обязанности: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142844" y="1444424"/>
            <a:ext cx="8786874" cy="5056410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85720" y="1571612"/>
            <a:ext cx="850112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Должностные обязанности директора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Должностные обязанности заместителя директора по воспитательной  работе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Должностные обязанности заместителя директора по научно-методической работе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Общие требования к учителю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Квалификационные характеристики должностей педагогических работников системы дошкольного воспитания и обучения, среднего общего и дополнительного образования.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о порядке организации деятельности учебных заведений повышения квалификации и переподготовки работников организаций образования Республики Казахстан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аттестации педагогических работников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государственной аттестации организаций  образования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 по проверке МО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Инструкция по бухгалтерскому учету в государственных учреждениях 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о порядке организации деятельности учебных заведений повышения квалификации и переподготовки работников организаций образования Республики Казахстан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организации проведения республиканских олимпиад по общеобразовательным предметам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отбора претендентов для присуждения международной стипендии Президента Республики Казахстан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Болашак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>
              <a:buFont typeface="Arial" pitchFamily="34" charset="0"/>
              <a:buChar char="•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53688" y="6500834"/>
            <a:ext cx="290312" cy="357166"/>
          </a:xfrm>
        </p:spPr>
        <p:txBody>
          <a:bodyPr/>
          <a:lstStyle/>
          <a:p>
            <a:fld id="{B19B0651-EE4F-4900-A07F-96A6BFA9D0F0}" type="slidenum">
              <a:rPr lang="ru-RU" sz="1600" smtClean="0"/>
              <a:pPr/>
              <a:t>5</a:t>
            </a:fld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466820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1299</Words>
  <Application>Microsoft Office PowerPoint</Application>
  <PresentationFormat>Экран (4:3)</PresentationFormat>
  <Paragraphs>83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Server</cp:lastModifiedBy>
  <cp:revision>7</cp:revision>
  <dcterms:created xsi:type="dcterms:W3CDTF">2012-12-11T13:21:37Z</dcterms:created>
  <dcterms:modified xsi:type="dcterms:W3CDTF">2013-04-03T04:01:16Z</dcterms:modified>
</cp:coreProperties>
</file>