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58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A547D-1DB9-41D1-B722-9EBE54DBD93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42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BC3D7-FBD5-45AB-A531-6347C25A93D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85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EDE4F-4E38-4699-AC09-F87308E2D43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31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F6C70-889C-48FD-95A8-8BEFA81EED0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82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AC121-F29F-459B-A1D7-03CD7B640FF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00D68-00FA-49AA-A8AD-DAEDBBD0FEB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55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4EAB2-EEDF-4378-B0C0-9738C942723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09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4F07A-FE05-46B5-ABD1-F7DBF9F5EC8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8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37FA0-81DB-42F9-B206-522A8C8A08A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3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4623F-B026-41A1-BECF-B8D91886E07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03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2E2F1-76EF-4391-81DA-638C4111AC0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3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1FAA5A-2DC0-43AF-BBD6-C1607DF3C56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68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pix.eu/domain/e-cott.ru/" TargetMode="External"/><Relationship Id="rId2" Type="http://schemas.openxmlformats.org/officeDocument/2006/relationships/hyperlink" Target="http://apport.7bb.ru/viewtopic.php?id=20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www.google.ru/imgres" TargetMode="External"/><Relationship Id="rId4" Type="http://schemas.openxmlformats.org/officeDocument/2006/relationships/hyperlink" Target="http://shkolazhizni.ru/archive/0/n-11295/%C0%E1%F1%EE%EB%FE%F2%ED%FB%E9%20%E0%E4%F0%E5%F1%20%F1%F2%F0%E0%ED%E8%F6%F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jpeg"/><Relationship Id="rId5" Type="http://schemas.openxmlformats.org/officeDocument/2006/relationships/hyperlink" Target="http://gandg.gorod.tomsk.ru/uploads/10044/1273131744/asorokibeloboki_1.jpg" TargetMode="Externa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5" Type="http://schemas.openxmlformats.org/officeDocument/2006/relationships/hyperlink" Target="http://birdwatch.org.ua/aves/Corvus_cornix/crow10112.jpg" TargetMode="Externa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6" Type="http://schemas.openxmlformats.org/officeDocument/2006/relationships/slide" Target="slide3.xml"/><Relationship Id="rId5" Type="http://schemas.openxmlformats.org/officeDocument/2006/relationships/image" Target="../media/image6.jpeg"/><Relationship Id="rId4" Type="http://schemas.openxmlformats.org/officeDocument/2006/relationships/hyperlink" Target="http://www.svistok.ru/fotosrc/8736427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jpe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jpeg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ru-RU" sz="2400" dirty="0">
                <a:solidFill>
                  <a:srgbClr val="000000"/>
                </a:solidFill>
              </a:rPr>
              <a:t>Тренажер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5400" dirty="0">
                <a:solidFill>
                  <a:srgbClr val="000000"/>
                </a:solidFill>
              </a:rPr>
              <a:t>«Словарные слова»</a:t>
            </a:r>
            <a:br>
              <a:rPr lang="ru-RU" sz="5400" dirty="0">
                <a:solidFill>
                  <a:srgbClr val="000000"/>
                </a:solidFill>
              </a:rPr>
            </a:br>
            <a:r>
              <a:rPr lang="ru-RU" sz="5400" dirty="0">
                <a:solidFill>
                  <a:srgbClr val="000000"/>
                </a:solidFill>
              </a:rPr>
              <a:t>1 класс</a:t>
            </a:r>
            <a:br>
              <a:rPr lang="ru-RU" sz="5400" dirty="0">
                <a:solidFill>
                  <a:srgbClr val="000000"/>
                </a:solidFill>
              </a:rPr>
            </a:br>
            <a:r>
              <a:rPr lang="ru-RU" sz="2400" dirty="0">
                <a:solidFill>
                  <a:srgbClr val="000000"/>
                </a:solidFill>
              </a:rPr>
              <a:t>(УМК «</a:t>
            </a:r>
            <a:r>
              <a:rPr lang="ru-RU" sz="2400" dirty="0" err="1">
                <a:solidFill>
                  <a:srgbClr val="000000"/>
                </a:solidFill>
              </a:rPr>
              <a:t>Занков</a:t>
            </a:r>
            <a:r>
              <a:rPr lang="ru-RU" sz="2400" dirty="0">
                <a:solidFill>
                  <a:srgbClr val="000000"/>
                </a:solidFill>
              </a:rPr>
              <a:t>»)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11960" y="4437112"/>
            <a:ext cx="5040560" cy="1752600"/>
          </a:xfrm>
        </p:spPr>
        <p:txBody>
          <a:bodyPr/>
          <a:lstStyle/>
          <a:p>
            <a:pPr lvl="0" algn="l">
              <a:spcBef>
                <a:spcPct val="50000"/>
              </a:spcBef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Автор: 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Коновалова Олеся Викторовна, 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учитель начальных классов, 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 квалификационная категория;    </a:t>
            </a:r>
          </a:p>
          <a:p>
            <a:pPr lvl="0" algn="l">
              <a:spcBef>
                <a:spcPct val="50000"/>
              </a:spcBef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МБОУ СОШ №1 г. Николаевск-на-Амуре</a:t>
            </a:r>
          </a:p>
          <a:p>
            <a:pPr lvl="0" algn="l">
              <a:spcBef>
                <a:spcPct val="50000"/>
              </a:spcBef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Хабаровский край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3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0463" y="1628800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000000"/>
                </a:solidFill>
                <a:latin typeface="Arial" charset="0"/>
                <a:cs typeface="Arial" charset="0"/>
                <a:hlinkClick r:id="rId2"/>
              </a:rPr>
              <a:t>http</a:t>
            </a:r>
            <a:r>
              <a:rPr lang="ru-RU" sz="1600" b="1" i="1" dirty="0">
                <a:solidFill>
                  <a:srgbClr val="000000"/>
                </a:solidFill>
                <a:latin typeface="Arial" charset="0"/>
                <a:cs typeface="Arial" charset="0"/>
                <a:hlinkClick r:id="rId2"/>
              </a:rPr>
              <a:t>://</a:t>
            </a:r>
            <a:r>
              <a:rPr lang="ru-RU" sz="1600" b="1" i="1" dirty="0" smtClean="0">
                <a:solidFill>
                  <a:srgbClr val="000000"/>
                </a:solidFill>
                <a:latin typeface="Arial" charset="0"/>
                <a:cs typeface="Arial" charset="0"/>
                <a:hlinkClick r:id="rId2"/>
              </a:rPr>
              <a:t>apport.7bb.ru/viewtopic.php?id=20</a:t>
            </a:r>
            <a:r>
              <a:rPr lang="ru-RU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воробей </a:t>
            </a:r>
            <a:endParaRPr lang="ru-RU" sz="16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000000"/>
                </a:solidFill>
                <a:latin typeface="Arial" charset="0"/>
                <a:cs typeface="Arial" charset="0"/>
                <a:hlinkClick r:id="rId3"/>
              </a:rPr>
              <a:t>http</a:t>
            </a:r>
            <a:r>
              <a:rPr lang="ru-RU" sz="1600" b="1" i="1" dirty="0">
                <a:solidFill>
                  <a:srgbClr val="000000"/>
                </a:solidFill>
                <a:latin typeface="Arial" charset="0"/>
                <a:cs typeface="Arial" charset="0"/>
                <a:hlinkClick r:id="rId3"/>
              </a:rPr>
              <a:t>://rupix.eu/domain/e-cott.ru/</a:t>
            </a:r>
            <a:r>
              <a:rPr lang="ru-RU" sz="16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ворона</a:t>
            </a:r>
            <a:endParaRPr lang="ru-RU" sz="16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000000"/>
                </a:solidFill>
                <a:latin typeface="Arial" charset="0"/>
                <a:cs typeface="Arial" charset="0"/>
                <a:hlinkClick r:id="rId4"/>
              </a:rPr>
              <a:t>shkolazhizni.ru</a:t>
            </a:r>
            <a:r>
              <a:rPr lang="ru-RU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sz="16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сорока</a:t>
            </a:r>
            <a:endParaRPr lang="ru-RU" sz="1600" b="1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smtClean="0">
                <a:solidFill>
                  <a:srgbClr val="000000"/>
                </a:solidFill>
                <a:latin typeface="Arial" charset="0"/>
                <a:cs typeface="Arial" charset="0"/>
                <a:hlinkClick r:id="rId5"/>
              </a:rPr>
              <a:t>http://www.google.ru/imgres</a:t>
            </a:r>
            <a:r>
              <a:rPr lang="ru-RU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язык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rgbClr val="000000"/>
                </a:solidFill>
                <a:latin typeface="Arial" charset="0"/>
                <a:cs typeface="Arial" charset="0"/>
                <a:hlinkClick r:id="rId5"/>
              </a:rPr>
              <a:t>http://</a:t>
            </a:r>
            <a:r>
              <a:rPr lang="en-US" sz="1600" b="1" i="1" dirty="0" smtClean="0">
                <a:solidFill>
                  <a:srgbClr val="000000"/>
                </a:solidFill>
                <a:latin typeface="Arial" charset="0"/>
                <a:cs typeface="Arial" charset="0"/>
                <a:hlinkClick r:id="rId5"/>
              </a:rPr>
              <a:t>www.google.ru/imgres</a:t>
            </a:r>
            <a:r>
              <a:rPr lang="ru-RU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ученик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836712"/>
            <a:ext cx="4527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ea typeface="+mj-ea"/>
                <a:cs typeface="+mj-cs"/>
              </a:rPr>
              <a:t>Источник иллюстрации: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052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1447800" y="3962400"/>
            <a:ext cx="6019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с…рока</a:t>
            </a:r>
          </a:p>
        </p:txBody>
      </p:sp>
      <p:sp>
        <p:nvSpPr>
          <p:cNvPr id="3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6400" y="5334000"/>
            <a:ext cx="1066800" cy="9906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kern="0" dirty="0">
                <a:solidFill>
                  <a:srgbClr val="009900"/>
                </a:solidFill>
              </a:rPr>
              <a:t>А</a:t>
            </a:r>
            <a:endParaRPr kumimoji="0" lang="ru-RU" sz="6000" b="1" i="0" u="none" strike="noStrike" kern="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819400" y="56388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или</a:t>
            </a:r>
          </a:p>
        </p:txBody>
      </p:sp>
      <p:sp>
        <p:nvSpPr>
          <p:cNvPr id="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62400" y="5410200"/>
            <a:ext cx="1066800" cy="9144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</a:rPr>
              <a:t>О</a:t>
            </a:r>
          </a:p>
        </p:txBody>
      </p:sp>
      <p:sp>
        <p:nvSpPr>
          <p:cNvPr id="6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04248" y="6035675"/>
            <a:ext cx="563562" cy="577850"/>
          </a:xfrm>
          <a:prstGeom prst="actionButtonForwardNext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5245633" y="1556792"/>
            <a:ext cx="368079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dirty="0" smtClean="0">
                <a:solidFill>
                  <a:srgbClr val="FF0000"/>
                </a:solidFill>
                <a:latin typeface="Calibri" pitchFamily="34" charset="0"/>
              </a:rPr>
              <a:t>Молодец!</a:t>
            </a:r>
            <a:endParaRPr lang="ru-RU" sz="6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8" name="Picture 5" descr="Картинка 11 из 96000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47625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981200" y="3840162"/>
            <a:ext cx="914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0" i="0" u="sng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</a:rPr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416782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картинки\картинки на школьныю тему\сказочные персонажи 2\86a03642bee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1520" y="1340768"/>
            <a:ext cx="3154396" cy="509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5"/>
          <p:cNvSpPr>
            <a:spLocks noChangeArrowheads="1"/>
          </p:cNvSpPr>
          <p:nvPr/>
        </p:nvSpPr>
        <p:spPr bwMode="auto">
          <a:xfrm>
            <a:off x="3886200" y="620688"/>
            <a:ext cx="4953000" cy="3048000"/>
          </a:xfrm>
          <a:prstGeom prst="cloudCallout">
            <a:avLst>
              <a:gd name="adj1" fmla="val -61921"/>
              <a:gd name="adj2" fmla="val 65782"/>
            </a:avLst>
          </a:prstGeom>
          <a:gradFill>
            <a:gsLst>
              <a:gs pos="0">
                <a:schemeClr val="accent2"/>
              </a:gs>
              <a:gs pos="30000">
                <a:srgbClr val="706DB4"/>
              </a:gs>
              <a:gs pos="100000">
                <a:srgbClr val="FF9999">
                  <a:gamma/>
                  <a:tint val="11373"/>
                  <a:invGamma/>
                </a:srgbClr>
              </a:gs>
            </a:gsLst>
            <a:path path="rect">
              <a:fillToRect l="100000" b="10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" name="WordArt 16"/>
          <p:cNvSpPr>
            <a:spLocks noChangeArrowheads="1" noChangeShapeType="1" noTextEdit="1"/>
          </p:cNvSpPr>
          <p:nvPr/>
        </p:nvSpPr>
        <p:spPr bwMode="auto">
          <a:xfrm>
            <a:off x="4419600" y="1347426"/>
            <a:ext cx="4191000" cy="8493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 Antiqua"/>
              </a:rPr>
              <a:t>Будь внимателен!</a:t>
            </a:r>
            <a:endParaRPr lang="ru-RU" sz="3600" b="1" kern="10" dirty="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 rot="10800000">
            <a:off x="6417815" y="5787742"/>
            <a:ext cx="685800" cy="609600"/>
          </a:xfrm>
          <a:prstGeom prst="actionButtonBackPrevious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5633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1447800" y="3962400"/>
            <a:ext cx="6019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kern="0" dirty="0" smtClean="0">
                <a:solidFill>
                  <a:srgbClr val="333399"/>
                </a:solidFill>
              </a:rPr>
              <a:t>в…</a:t>
            </a:r>
            <a:r>
              <a:rPr lang="ru-RU" sz="7200" b="1" kern="0" dirty="0" err="1" smtClean="0">
                <a:solidFill>
                  <a:srgbClr val="333399"/>
                </a:solidFill>
              </a:rPr>
              <a:t>рона</a:t>
            </a:r>
            <a:endParaRPr lang="ru-RU" sz="7200" b="1" kern="0" dirty="0" smtClean="0">
              <a:solidFill>
                <a:srgbClr val="333399"/>
              </a:solidFill>
            </a:endParaRPr>
          </a:p>
        </p:txBody>
      </p:sp>
      <p:sp>
        <p:nvSpPr>
          <p:cNvPr id="3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5257800"/>
            <a:ext cx="1066800" cy="9906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000" b="1" kern="0" dirty="0">
                <a:solidFill>
                  <a:srgbClr val="009900"/>
                </a:solidFill>
              </a:rPr>
              <a:t>А</a:t>
            </a:r>
            <a:endParaRPr lang="ru-RU" sz="6000" b="1" kern="0" dirty="0" smtClean="0">
              <a:solidFill>
                <a:srgbClr val="009900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819400" y="56388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kern="0" dirty="0" smtClean="0">
                <a:solidFill>
                  <a:srgbClr val="333399"/>
                </a:solidFill>
              </a:rPr>
              <a:t>или</a:t>
            </a:r>
          </a:p>
        </p:txBody>
      </p:sp>
      <p:sp>
        <p:nvSpPr>
          <p:cNvPr id="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51373" y="5334000"/>
            <a:ext cx="1066800" cy="9144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000" b="1" kern="0" dirty="0" smtClean="0">
                <a:solidFill>
                  <a:srgbClr val="009900"/>
                </a:solidFill>
              </a:rPr>
              <a:t>О</a:t>
            </a:r>
          </a:p>
        </p:txBody>
      </p:sp>
      <p:sp>
        <p:nvSpPr>
          <p:cNvPr id="6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04248" y="6035675"/>
            <a:ext cx="563562" cy="577850"/>
          </a:xfrm>
          <a:prstGeom prst="actionButtonForwardNext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5245633" y="1556792"/>
            <a:ext cx="368079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dirty="0" smtClean="0">
                <a:solidFill>
                  <a:srgbClr val="FF0000"/>
                </a:solidFill>
                <a:latin typeface="Calibri" pitchFamily="34" charset="0"/>
              </a:rPr>
              <a:t>Молодец!</a:t>
            </a:r>
            <a:endParaRPr lang="ru-RU" sz="6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" name="Picture 6" descr="Картинка 9 из 96000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80"/>
            <a:ext cx="4876800" cy="356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133600" y="3717925"/>
            <a:ext cx="914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0" i="0" u="sng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</a:rPr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299066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04248" y="6035675"/>
            <a:ext cx="563562" cy="577850"/>
          </a:xfrm>
          <a:prstGeom prst="actionButtonForwardNext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kern="0" smtClean="0">
              <a:solidFill>
                <a:sysClr val="windowText" lastClr="000000"/>
              </a:solidFill>
            </a:endParaRPr>
          </a:p>
        </p:txBody>
      </p:sp>
      <p:pic>
        <p:nvPicPr>
          <p:cNvPr id="10" name="Picture 6" descr="Картинка 2 из 9600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43" y="667455"/>
            <a:ext cx="39624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1560" y="4138304"/>
            <a:ext cx="7467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</a:rPr>
              <a:t>в… р … бей</a:t>
            </a:r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1387" y="5438313"/>
            <a:ext cx="914400" cy="9144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kern="0" dirty="0">
                <a:solidFill>
                  <a:srgbClr val="009900"/>
                </a:solidFill>
              </a:rPr>
              <a:t>О</a:t>
            </a:r>
            <a:endParaRPr kumimoji="0" lang="ru-RU" sz="6000" b="1" i="0" u="none" strike="noStrike" kern="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</a:endParaRPr>
          </a:p>
        </p:txBody>
      </p:sp>
      <p:sp>
        <p:nvSpPr>
          <p:cNvPr id="13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544" y="5437573"/>
            <a:ext cx="914400" cy="9144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</a:rPr>
              <a:t>А</a:t>
            </a:r>
          </a:p>
        </p:txBody>
      </p:sp>
      <p:sp>
        <p:nvSpPr>
          <p:cNvPr id="14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63443" y="5468645"/>
            <a:ext cx="914400" cy="9144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</a:rPr>
              <a:t>О</a:t>
            </a:r>
          </a:p>
        </p:txBody>
      </p:sp>
      <p:sp>
        <p:nvSpPr>
          <p:cNvPr id="15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00342" y="5438313"/>
            <a:ext cx="914400" cy="9144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</a:rPr>
              <a:t>А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259632" y="3893829"/>
            <a:ext cx="12192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0" i="0" u="sng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</a:rPr>
              <a:t>о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3211243" y="3948228"/>
            <a:ext cx="990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0" i="0" u="sng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</a:rPr>
              <a:t>о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802560" y="1052736"/>
            <a:ext cx="416192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dirty="0" smtClean="0">
                <a:solidFill>
                  <a:srgbClr val="FF0000"/>
                </a:solidFill>
                <a:latin typeface="Calibri" pitchFamily="34" charset="0"/>
              </a:rPr>
              <a:t>Молодец!</a:t>
            </a:r>
            <a:endParaRPr lang="ru-RU" sz="6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0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1447800" y="3962400"/>
            <a:ext cx="6019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kern="0" dirty="0" smtClean="0">
                <a:solidFill>
                  <a:srgbClr val="333399"/>
                </a:solidFill>
              </a:rPr>
              <a:t>…зык</a:t>
            </a:r>
          </a:p>
        </p:txBody>
      </p:sp>
      <p:sp>
        <p:nvSpPr>
          <p:cNvPr id="3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6400" y="5334000"/>
            <a:ext cx="1066800" cy="9906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000" b="1" kern="0" dirty="0">
                <a:solidFill>
                  <a:srgbClr val="009900"/>
                </a:solidFill>
              </a:rPr>
              <a:t>А</a:t>
            </a:r>
            <a:endParaRPr lang="ru-RU" sz="6000" b="1" kern="0" dirty="0" smtClean="0">
              <a:solidFill>
                <a:srgbClr val="009900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819400" y="56388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kern="0" dirty="0" smtClean="0">
                <a:solidFill>
                  <a:srgbClr val="333399"/>
                </a:solidFill>
              </a:rPr>
              <a:t>или</a:t>
            </a:r>
          </a:p>
        </p:txBody>
      </p:sp>
      <p:sp>
        <p:nvSpPr>
          <p:cNvPr id="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62400" y="5410200"/>
            <a:ext cx="1066800" cy="9144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000" b="1" kern="0" dirty="0">
                <a:solidFill>
                  <a:srgbClr val="009900"/>
                </a:solidFill>
              </a:rPr>
              <a:t>Я</a:t>
            </a:r>
            <a:endParaRPr lang="ru-RU" sz="6000" b="1" kern="0" dirty="0" smtClean="0">
              <a:solidFill>
                <a:srgbClr val="009900"/>
              </a:solidFill>
            </a:endParaRPr>
          </a:p>
        </p:txBody>
      </p:sp>
      <p:sp>
        <p:nvSpPr>
          <p:cNvPr id="6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04248" y="6035675"/>
            <a:ext cx="563562" cy="577850"/>
          </a:xfrm>
          <a:prstGeom prst="actionButtonForwardNext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5245633" y="1556792"/>
            <a:ext cx="368079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dirty="0" smtClean="0">
                <a:solidFill>
                  <a:srgbClr val="FF0000"/>
                </a:solidFill>
                <a:latin typeface="Calibri" pitchFamily="34" charset="0"/>
              </a:rPr>
              <a:t>Молодец!</a:t>
            </a:r>
            <a:endParaRPr lang="ru-RU" sz="6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412283" y="3733861"/>
            <a:ext cx="914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0" i="0" u="sng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</a:rPr>
              <a:t>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74" y="548681"/>
            <a:ext cx="329059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78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1351709" y="3962400"/>
            <a:ext cx="6019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kern="0" dirty="0" err="1" smtClean="0">
                <a:solidFill>
                  <a:srgbClr val="333399"/>
                </a:solidFill>
              </a:rPr>
              <a:t>уч</a:t>
            </a:r>
            <a:r>
              <a:rPr lang="ru-RU" sz="7200" b="1" kern="0" dirty="0" smtClean="0">
                <a:solidFill>
                  <a:srgbClr val="333399"/>
                </a:solidFill>
              </a:rPr>
              <a:t>…ник</a:t>
            </a:r>
          </a:p>
        </p:txBody>
      </p:sp>
      <p:sp>
        <p:nvSpPr>
          <p:cNvPr id="3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944" y="5258786"/>
            <a:ext cx="1066800" cy="9906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000" b="1" kern="0" dirty="0" smtClean="0">
                <a:solidFill>
                  <a:srgbClr val="009900"/>
                </a:solidFill>
              </a:rPr>
              <a:t>И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819400" y="56388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kern="0" dirty="0" smtClean="0">
                <a:solidFill>
                  <a:srgbClr val="333399"/>
                </a:solidFill>
              </a:rPr>
              <a:t>или</a:t>
            </a:r>
          </a:p>
        </p:txBody>
      </p:sp>
      <p:sp>
        <p:nvSpPr>
          <p:cNvPr id="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672" y="5327650"/>
            <a:ext cx="1066800" cy="9144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000" b="1" kern="0" dirty="0">
                <a:solidFill>
                  <a:srgbClr val="009900"/>
                </a:solidFill>
              </a:rPr>
              <a:t>Е</a:t>
            </a:r>
            <a:endParaRPr lang="ru-RU" sz="6000" b="1" kern="0" dirty="0" smtClean="0">
              <a:solidFill>
                <a:srgbClr val="009900"/>
              </a:solidFill>
            </a:endParaRPr>
          </a:p>
        </p:txBody>
      </p:sp>
      <p:sp>
        <p:nvSpPr>
          <p:cNvPr id="6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04248" y="6035675"/>
            <a:ext cx="563562" cy="577850"/>
          </a:xfrm>
          <a:prstGeom prst="actionButtonForwardNext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5245633" y="1556792"/>
            <a:ext cx="368079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dirty="0" smtClean="0">
                <a:solidFill>
                  <a:srgbClr val="FF0000"/>
                </a:solidFill>
                <a:latin typeface="Calibri" pitchFamily="34" charset="0"/>
              </a:rPr>
              <a:t>Молодец!</a:t>
            </a:r>
            <a:endParaRPr lang="ru-RU" sz="6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590800" y="3739101"/>
            <a:ext cx="914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u="sng" kern="0" dirty="0" smtClean="0">
                <a:solidFill>
                  <a:srgbClr val="009900"/>
                </a:solidFill>
              </a:rPr>
              <a:t>е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12" y="548680"/>
            <a:ext cx="2485038" cy="3525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2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1351709" y="3962400"/>
            <a:ext cx="6019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kern="0" dirty="0" smtClean="0">
                <a:solidFill>
                  <a:srgbClr val="333399"/>
                </a:solidFill>
              </a:rPr>
              <a:t>к…</a:t>
            </a:r>
            <a:r>
              <a:rPr lang="ru-RU" sz="7200" b="1" kern="0" dirty="0" err="1" smtClean="0">
                <a:solidFill>
                  <a:srgbClr val="333399"/>
                </a:solidFill>
              </a:rPr>
              <a:t>рзина</a:t>
            </a:r>
            <a:endParaRPr lang="ru-RU" sz="7200" b="1" kern="0" dirty="0" smtClean="0">
              <a:solidFill>
                <a:srgbClr val="333399"/>
              </a:solidFill>
            </a:endParaRPr>
          </a:p>
        </p:txBody>
      </p:sp>
      <p:sp>
        <p:nvSpPr>
          <p:cNvPr id="3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6400" y="5334000"/>
            <a:ext cx="1066800" cy="9906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000" b="1" kern="0" dirty="0" smtClean="0">
                <a:solidFill>
                  <a:srgbClr val="009900"/>
                </a:solidFill>
              </a:rPr>
              <a:t>А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819400" y="56388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kern="0" dirty="0" smtClean="0">
                <a:solidFill>
                  <a:srgbClr val="333399"/>
                </a:solidFill>
              </a:rPr>
              <a:t>или</a:t>
            </a:r>
          </a:p>
        </p:txBody>
      </p:sp>
      <p:sp>
        <p:nvSpPr>
          <p:cNvPr id="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62400" y="5410200"/>
            <a:ext cx="1066800" cy="9144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000" b="1" kern="0" dirty="0" smtClean="0">
                <a:solidFill>
                  <a:srgbClr val="009900"/>
                </a:solidFill>
              </a:rPr>
              <a:t>О</a:t>
            </a:r>
          </a:p>
        </p:txBody>
      </p:sp>
      <p:sp>
        <p:nvSpPr>
          <p:cNvPr id="6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04248" y="6035675"/>
            <a:ext cx="563562" cy="577850"/>
          </a:xfrm>
          <a:prstGeom prst="actionButtonForwardNext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5245633" y="1556792"/>
            <a:ext cx="368079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dirty="0" smtClean="0">
                <a:solidFill>
                  <a:srgbClr val="FF0000"/>
                </a:solidFill>
                <a:latin typeface="Calibri" pitchFamily="34" charset="0"/>
              </a:rPr>
              <a:t>Молодец!</a:t>
            </a:r>
            <a:endParaRPr lang="ru-RU" sz="6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828800" y="3717925"/>
            <a:ext cx="914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u="sng" kern="0" dirty="0" smtClean="0">
                <a:solidFill>
                  <a:srgbClr val="009900"/>
                </a:solidFill>
              </a:rPr>
              <a:t>о</a:t>
            </a:r>
          </a:p>
        </p:txBody>
      </p:sp>
      <p:pic>
        <p:nvPicPr>
          <p:cNvPr id="10" name="Рисунок 9" descr="корзина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30" y="764704"/>
            <a:ext cx="3691570" cy="317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35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1351709" y="3962400"/>
            <a:ext cx="6019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kern="0" dirty="0" smtClean="0">
                <a:solidFill>
                  <a:srgbClr val="333399"/>
                </a:solidFill>
              </a:rPr>
              <a:t>М…</a:t>
            </a:r>
            <a:r>
              <a:rPr lang="ru-RU" sz="7200" b="1" kern="0" dirty="0" err="1" smtClean="0">
                <a:solidFill>
                  <a:srgbClr val="333399"/>
                </a:solidFill>
              </a:rPr>
              <a:t>сква</a:t>
            </a:r>
            <a:endParaRPr lang="ru-RU" sz="7200" b="1" kern="0" dirty="0" smtClean="0">
              <a:solidFill>
                <a:srgbClr val="333399"/>
              </a:solidFill>
            </a:endParaRPr>
          </a:p>
        </p:txBody>
      </p:sp>
      <p:sp>
        <p:nvSpPr>
          <p:cNvPr id="3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81264" y="5334000"/>
            <a:ext cx="1066800" cy="9906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000" b="1" kern="0" dirty="0" smtClean="0">
                <a:solidFill>
                  <a:srgbClr val="009900"/>
                </a:solidFill>
              </a:rPr>
              <a:t>А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819400" y="56388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kern="0" dirty="0" smtClean="0">
                <a:solidFill>
                  <a:srgbClr val="333399"/>
                </a:solidFill>
              </a:rPr>
              <a:t>или</a:t>
            </a:r>
          </a:p>
        </p:txBody>
      </p:sp>
      <p:sp>
        <p:nvSpPr>
          <p:cNvPr id="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05483" y="5410200"/>
            <a:ext cx="1066800" cy="914400"/>
          </a:xfrm>
          <a:prstGeom prst="actionButtonBlank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000" b="1" kern="0" dirty="0" smtClean="0">
                <a:solidFill>
                  <a:srgbClr val="009900"/>
                </a:solidFill>
              </a:rPr>
              <a:t>О</a:t>
            </a:r>
          </a:p>
        </p:txBody>
      </p:sp>
      <p:sp>
        <p:nvSpPr>
          <p:cNvPr id="6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04248" y="6035675"/>
            <a:ext cx="563562" cy="577850"/>
          </a:xfrm>
          <a:prstGeom prst="actionButtonForwardNext">
            <a:avLst/>
          </a:prstGeom>
          <a:gradFill rotWithShape="1">
            <a:gsLst>
              <a:gs pos="0">
                <a:srgbClr val="FF9999"/>
              </a:gs>
              <a:gs pos="50000">
                <a:srgbClr val="FF9999">
                  <a:gamma/>
                  <a:tint val="0"/>
                  <a:invGamma/>
                </a:srgbClr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5245633" y="1556792"/>
            <a:ext cx="368079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dirty="0" smtClean="0">
                <a:solidFill>
                  <a:srgbClr val="FF0000"/>
                </a:solidFill>
                <a:latin typeface="Calibri" pitchFamily="34" charset="0"/>
              </a:rPr>
              <a:t>Молодец!</a:t>
            </a:r>
            <a:endParaRPr lang="ru-RU" sz="6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209800" y="3645024"/>
            <a:ext cx="914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u="sng" kern="0" dirty="0" smtClean="0">
                <a:solidFill>
                  <a:srgbClr val="009900"/>
                </a:solidFill>
              </a:rPr>
              <a:t>о</a:t>
            </a:r>
          </a:p>
        </p:txBody>
      </p:sp>
      <p:pic>
        <p:nvPicPr>
          <p:cNvPr id="11" name="Picture 2" descr="C:\Users\оп\Desktop\картинка\429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0229"/>
            <a:ext cx="3574727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27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ЕЛОСНЕЖКА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84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БЕЛОСНЕЖКА</vt:lpstr>
      <vt:lpstr>Тренажер «Словарные слова» 1 класс (УМК «Занков»)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 «Словарные слова» 1 класс (УМК «Занков»)</dc:title>
  <dc:creator>Владимир</dc:creator>
  <cp:lastModifiedBy>Владимир</cp:lastModifiedBy>
  <cp:revision>8</cp:revision>
  <dcterms:created xsi:type="dcterms:W3CDTF">2012-03-23T07:16:36Z</dcterms:created>
  <dcterms:modified xsi:type="dcterms:W3CDTF">2012-03-28T11:24:26Z</dcterms:modified>
</cp:coreProperties>
</file>