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7" r:id="rId3"/>
    <p:sldId id="258" r:id="rId4"/>
    <p:sldId id="267" r:id="rId5"/>
    <p:sldId id="260" r:id="rId6"/>
    <p:sldId id="261" r:id="rId7"/>
    <p:sldId id="262" r:id="rId8"/>
    <p:sldId id="263" r:id="rId9"/>
    <p:sldId id="264" r:id="rId10"/>
    <p:sldId id="265" r:id="rId11"/>
    <p:sldId id="25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3A547D-1DB9-41D1-B722-9EBE54DBD93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242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EBC3D7-FBD5-45AB-A531-6347C25A93D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385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2EDE4F-4E38-4699-AC09-F87308E2D43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031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F6C70-889C-48FD-95A8-8BEFA81EED0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5823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AAC121-F29F-459B-A1D7-03CD7B640FF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4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D00D68-00FA-49AA-A8AD-DAEDBBD0FEB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557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4EAB2-EEDF-4378-B0C0-9738C942723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7095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C4F07A-FE05-46B5-ABD1-F7DBF9F5EC8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482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337FA0-81DB-42F9-B206-522A8C8A08A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330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4623F-B026-41A1-BECF-B8D91886E07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2038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22E2F1-76EF-4391-81DA-638C4111AC0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739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71FAA5A-2DC0-43AF-BBD6-C1607DF3C562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685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rupix.eu/domain/e-cott.ru/" TargetMode="External"/><Relationship Id="rId2" Type="http://schemas.openxmlformats.org/officeDocument/2006/relationships/hyperlink" Target="http://apport.7bb.ru/viewtopic.php?id=20" TargetMode="Externa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://www.google.ru/imgres" TargetMode="External"/><Relationship Id="rId4" Type="http://schemas.openxmlformats.org/officeDocument/2006/relationships/hyperlink" Target="http://shkolazhizni.ru/archive/0/n-11295/%C0%E1%F1%EE%EB%FE%F2%ED%FB%E9%20%E0%E4%F0%E5%F1%20%F1%F2%F0%E0%ED%E8%F6%FB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.jpeg"/><Relationship Id="rId5" Type="http://schemas.openxmlformats.org/officeDocument/2006/relationships/hyperlink" Target="http://gandg.gorod.tomsk.ru/uploads/10044/1273131744/asorokibeloboki_1.jpg" TargetMode="Externa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jpeg"/><Relationship Id="rId5" Type="http://schemas.openxmlformats.org/officeDocument/2006/relationships/hyperlink" Target="http://birdwatch.org.ua/aves/Corvus_cornix/crow10112.jpg" TargetMode="Externa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Relationship Id="rId6" Type="http://schemas.openxmlformats.org/officeDocument/2006/relationships/slide" Target="slide3.xml"/><Relationship Id="rId5" Type="http://schemas.openxmlformats.org/officeDocument/2006/relationships/image" Target="../media/image6.jpeg"/><Relationship Id="rId4" Type="http://schemas.openxmlformats.org/officeDocument/2006/relationships/hyperlink" Target="http://www.svistok.ru/fotosrc/8736427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png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8.png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9.jpeg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0.jpeg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/>
          <a:lstStyle/>
          <a:p>
            <a:r>
              <a:rPr lang="ru-RU" sz="2400" dirty="0">
                <a:solidFill>
                  <a:srgbClr val="000000"/>
                </a:solidFill>
              </a:rPr>
              <a:t>Тренажер</a:t>
            </a:r>
            <a:r>
              <a:rPr lang="ru-RU" sz="2000" dirty="0">
                <a:solidFill>
                  <a:srgbClr val="000000"/>
                </a:solidFill>
              </a:rPr>
              <a:t/>
            </a:r>
            <a:br>
              <a:rPr lang="ru-RU" sz="2000" dirty="0">
                <a:solidFill>
                  <a:srgbClr val="000000"/>
                </a:solidFill>
              </a:rPr>
            </a:br>
            <a:r>
              <a:rPr lang="ru-RU" sz="5400" dirty="0">
                <a:solidFill>
                  <a:srgbClr val="000000"/>
                </a:solidFill>
              </a:rPr>
              <a:t>«Словарные слова»</a:t>
            </a:r>
            <a:br>
              <a:rPr lang="ru-RU" sz="5400" dirty="0">
                <a:solidFill>
                  <a:srgbClr val="000000"/>
                </a:solidFill>
              </a:rPr>
            </a:br>
            <a:r>
              <a:rPr lang="ru-RU" sz="5400" dirty="0">
                <a:solidFill>
                  <a:srgbClr val="000000"/>
                </a:solidFill>
              </a:rPr>
              <a:t>1 класс</a:t>
            </a:r>
            <a:br>
              <a:rPr lang="ru-RU" sz="5400" dirty="0">
                <a:solidFill>
                  <a:srgbClr val="000000"/>
                </a:solidFill>
              </a:rPr>
            </a:br>
            <a:r>
              <a:rPr lang="ru-RU" sz="2400" dirty="0">
                <a:solidFill>
                  <a:srgbClr val="000000"/>
                </a:solidFill>
              </a:rPr>
              <a:t>(УМК «</a:t>
            </a:r>
            <a:r>
              <a:rPr lang="ru-RU" sz="2400" dirty="0" err="1">
                <a:solidFill>
                  <a:srgbClr val="000000"/>
                </a:solidFill>
              </a:rPr>
              <a:t>Занков</a:t>
            </a:r>
            <a:r>
              <a:rPr lang="ru-RU" sz="2400" dirty="0">
                <a:solidFill>
                  <a:srgbClr val="000000"/>
                </a:solidFill>
              </a:rPr>
              <a:t>»)</a:t>
            </a:r>
            <a:endParaRPr lang="ru-RU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11960" y="4437112"/>
            <a:ext cx="5040560" cy="1752600"/>
          </a:xfrm>
        </p:spPr>
        <p:txBody>
          <a:bodyPr/>
          <a:lstStyle/>
          <a:p>
            <a:pPr lvl="0" algn="l">
              <a:spcBef>
                <a:spcPct val="50000"/>
              </a:spcBef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Автор: </a:t>
            </a:r>
            <a:b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</a:b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Коновалова Олеся Викторовна, </a:t>
            </a:r>
            <a:b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</a:b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учитель начальных классов, </a:t>
            </a:r>
            <a:b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</a:b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 квалификационная категория;    </a:t>
            </a:r>
          </a:p>
          <a:p>
            <a:pPr lvl="0" algn="l">
              <a:spcBef>
                <a:spcPct val="50000"/>
              </a:spcBef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МБОУ СОШ №1 г. Николаевск-на-Амуре</a:t>
            </a:r>
          </a:p>
          <a:p>
            <a:pPr lvl="0" algn="l">
              <a:spcBef>
                <a:spcPct val="50000"/>
              </a:spcBef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Хабаровский край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736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00463" y="1628800"/>
            <a:ext cx="8280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solidFill>
                  <a:srgbClr val="000000"/>
                </a:solidFill>
                <a:latin typeface="Arial" charset="0"/>
                <a:cs typeface="Arial" charset="0"/>
                <a:hlinkClick r:id="rId2"/>
              </a:rPr>
              <a:t>http</a:t>
            </a:r>
            <a:r>
              <a:rPr lang="ru-RU" sz="1600" b="1" i="1" dirty="0">
                <a:solidFill>
                  <a:srgbClr val="000000"/>
                </a:solidFill>
                <a:latin typeface="Arial" charset="0"/>
                <a:cs typeface="Arial" charset="0"/>
                <a:hlinkClick r:id="rId2"/>
              </a:rPr>
              <a:t>://</a:t>
            </a:r>
            <a:r>
              <a:rPr lang="ru-RU" sz="1600" b="1" i="1" dirty="0" smtClean="0">
                <a:solidFill>
                  <a:srgbClr val="000000"/>
                </a:solidFill>
                <a:latin typeface="Arial" charset="0"/>
                <a:cs typeface="Arial" charset="0"/>
                <a:hlinkClick r:id="rId2"/>
              </a:rPr>
              <a:t>apport.7bb.ru/viewtopic.php?id=20</a:t>
            </a:r>
            <a:r>
              <a:rPr lang="ru-RU" sz="16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воробей </a:t>
            </a:r>
            <a:endParaRPr lang="ru-RU" sz="1600" b="1" i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solidFill>
                  <a:srgbClr val="000000"/>
                </a:solidFill>
                <a:latin typeface="Arial" charset="0"/>
                <a:cs typeface="Arial" charset="0"/>
                <a:hlinkClick r:id="rId3"/>
              </a:rPr>
              <a:t>http</a:t>
            </a:r>
            <a:r>
              <a:rPr lang="ru-RU" sz="1600" b="1" i="1" dirty="0">
                <a:solidFill>
                  <a:srgbClr val="000000"/>
                </a:solidFill>
                <a:latin typeface="Arial" charset="0"/>
                <a:cs typeface="Arial" charset="0"/>
                <a:hlinkClick r:id="rId3"/>
              </a:rPr>
              <a:t>://rupix.eu/domain/e-cott.ru/</a:t>
            </a:r>
            <a:r>
              <a:rPr lang="ru-RU" sz="16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ru-RU" sz="16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ворона</a:t>
            </a:r>
            <a:endParaRPr lang="ru-RU" sz="1600" b="1" i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solidFill>
                  <a:srgbClr val="000000"/>
                </a:solidFill>
                <a:latin typeface="Arial" charset="0"/>
                <a:cs typeface="Arial" charset="0"/>
                <a:hlinkClick r:id="rId4"/>
              </a:rPr>
              <a:t>shkolazhizni.ru</a:t>
            </a:r>
            <a:r>
              <a:rPr lang="ru-RU" sz="16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ru-RU" sz="16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сорока</a:t>
            </a:r>
            <a:endParaRPr lang="ru-RU" sz="1600" b="1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 smtClean="0">
                <a:solidFill>
                  <a:srgbClr val="000000"/>
                </a:solidFill>
                <a:latin typeface="Arial" charset="0"/>
                <a:cs typeface="Arial" charset="0"/>
                <a:hlinkClick r:id="rId5"/>
              </a:rPr>
              <a:t>http://www.google.ru/imgres</a:t>
            </a:r>
            <a:r>
              <a:rPr lang="ru-RU" sz="16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язык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rgbClr val="000000"/>
                </a:solidFill>
                <a:latin typeface="Arial" charset="0"/>
                <a:cs typeface="Arial" charset="0"/>
                <a:hlinkClick r:id="rId5"/>
              </a:rPr>
              <a:t>http://</a:t>
            </a:r>
            <a:r>
              <a:rPr lang="en-US" sz="1600" b="1" i="1" dirty="0" smtClean="0">
                <a:solidFill>
                  <a:srgbClr val="000000"/>
                </a:solidFill>
                <a:latin typeface="Arial" charset="0"/>
                <a:cs typeface="Arial" charset="0"/>
                <a:hlinkClick r:id="rId5"/>
              </a:rPr>
              <a:t>www.google.ru/imgres</a:t>
            </a:r>
            <a:r>
              <a:rPr lang="ru-RU" sz="16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ученик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836712"/>
            <a:ext cx="45272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ea typeface="+mj-ea"/>
                <a:cs typeface="+mj-cs"/>
              </a:rPr>
              <a:t>Источник иллюстрации: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20520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"/>
          <p:cNvSpPr txBox="1">
            <a:spLocks noChangeArrowheads="1"/>
          </p:cNvSpPr>
          <p:nvPr/>
        </p:nvSpPr>
        <p:spPr bwMode="auto">
          <a:xfrm>
            <a:off x="1447800" y="3962400"/>
            <a:ext cx="60198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</a:rPr>
              <a:t>с…рока</a:t>
            </a:r>
          </a:p>
        </p:txBody>
      </p:sp>
      <p:sp>
        <p:nvSpPr>
          <p:cNvPr id="3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76400" y="5334000"/>
            <a:ext cx="1066800" cy="990600"/>
          </a:xfrm>
          <a:prstGeom prst="actionButtonBlank">
            <a:avLst/>
          </a:prstGeom>
          <a:gradFill rotWithShape="1">
            <a:gsLst>
              <a:gs pos="0">
                <a:srgbClr val="FF9999"/>
              </a:gs>
              <a:gs pos="50000">
                <a:srgbClr val="FF9999">
                  <a:gamma/>
                  <a:tint val="0"/>
                  <a:invGamma/>
                </a:srgbClr>
              </a:gs>
              <a:gs pos="100000">
                <a:srgbClr val="FF99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000" b="1" kern="0" dirty="0">
                <a:solidFill>
                  <a:srgbClr val="009900"/>
                </a:solidFill>
              </a:rPr>
              <a:t>А</a:t>
            </a:r>
            <a:endParaRPr kumimoji="0" lang="ru-RU" sz="6000" b="1" i="0" u="none" strike="noStrike" kern="0" cap="none" spc="0" normalizeH="0" baseline="0" noProof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819400" y="56388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</a:rPr>
              <a:t>или</a:t>
            </a:r>
          </a:p>
        </p:txBody>
      </p:sp>
      <p:sp>
        <p:nvSpPr>
          <p:cNvPr id="5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62400" y="5410200"/>
            <a:ext cx="1066800" cy="914400"/>
          </a:xfrm>
          <a:prstGeom prst="actionButtonBlank">
            <a:avLst/>
          </a:prstGeom>
          <a:gradFill rotWithShape="1">
            <a:gsLst>
              <a:gs pos="0">
                <a:srgbClr val="FF9999"/>
              </a:gs>
              <a:gs pos="50000">
                <a:srgbClr val="FF9999">
                  <a:gamma/>
                  <a:tint val="0"/>
                  <a:invGamma/>
                </a:srgbClr>
              </a:gs>
              <a:gs pos="100000">
                <a:srgbClr val="FF99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</a:rPr>
              <a:t>О</a:t>
            </a:r>
          </a:p>
        </p:txBody>
      </p:sp>
      <p:sp>
        <p:nvSpPr>
          <p:cNvPr id="6" name="AutoShape 1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804248" y="6035675"/>
            <a:ext cx="563562" cy="577850"/>
          </a:xfrm>
          <a:prstGeom prst="actionButtonForwardNext">
            <a:avLst/>
          </a:prstGeom>
          <a:gradFill rotWithShape="1">
            <a:gsLst>
              <a:gs pos="0">
                <a:srgbClr val="FF9999"/>
              </a:gs>
              <a:gs pos="50000">
                <a:srgbClr val="FF9999">
                  <a:gamma/>
                  <a:tint val="0"/>
                  <a:invGamma/>
                </a:srgbClr>
              </a:gs>
              <a:gs pos="100000">
                <a:srgbClr val="FF99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5245633" y="1556792"/>
            <a:ext cx="368079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 dirty="0" smtClean="0">
                <a:solidFill>
                  <a:srgbClr val="FF0000"/>
                </a:solidFill>
                <a:latin typeface="Calibri" pitchFamily="34" charset="0"/>
              </a:rPr>
              <a:t>Молодец!</a:t>
            </a:r>
            <a:endParaRPr lang="ru-RU" sz="6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8" name="Picture 5" descr="Картинка 11 из 96000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47625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1981200" y="3840162"/>
            <a:ext cx="9144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800" b="0" i="0" u="sng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</a:rPr>
              <a:t>о</a:t>
            </a:r>
          </a:p>
        </p:txBody>
      </p:sp>
    </p:spTree>
    <p:extLst>
      <p:ext uri="{BB962C8B-B14F-4D97-AF65-F5344CB8AC3E}">
        <p14:creationId xmlns:p14="http://schemas.microsoft.com/office/powerpoint/2010/main" val="4167820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картинки\картинки на школьныю тему\сказочные персонажи 2\86a03642bee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1520" y="1340768"/>
            <a:ext cx="3154396" cy="5092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15"/>
          <p:cNvSpPr>
            <a:spLocks noChangeArrowheads="1"/>
          </p:cNvSpPr>
          <p:nvPr/>
        </p:nvSpPr>
        <p:spPr bwMode="auto">
          <a:xfrm>
            <a:off x="3886200" y="620688"/>
            <a:ext cx="4953000" cy="3048000"/>
          </a:xfrm>
          <a:prstGeom prst="cloudCallout">
            <a:avLst>
              <a:gd name="adj1" fmla="val -61921"/>
              <a:gd name="adj2" fmla="val 65782"/>
            </a:avLst>
          </a:prstGeom>
          <a:gradFill>
            <a:gsLst>
              <a:gs pos="0">
                <a:schemeClr val="accent2"/>
              </a:gs>
              <a:gs pos="30000">
                <a:srgbClr val="706DB4"/>
              </a:gs>
              <a:gs pos="100000">
                <a:srgbClr val="FF9999">
                  <a:gamma/>
                  <a:tint val="11373"/>
                  <a:invGamma/>
                </a:srgbClr>
              </a:gs>
            </a:gsLst>
            <a:path path="rect">
              <a:fillToRect l="100000" b="100000"/>
            </a:path>
          </a:gradFill>
          <a:ln w="635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" name="WordArt 16"/>
          <p:cNvSpPr>
            <a:spLocks noChangeArrowheads="1" noChangeShapeType="1" noTextEdit="1"/>
          </p:cNvSpPr>
          <p:nvPr/>
        </p:nvSpPr>
        <p:spPr bwMode="auto">
          <a:xfrm>
            <a:off x="4419600" y="1347426"/>
            <a:ext cx="4191000" cy="8493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Book Antiqua"/>
              </a:rPr>
              <a:t>Будь внимателен!</a:t>
            </a:r>
            <a:endParaRPr lang="ru-RU" sz="3600" b="1" kern="10" dirty="0"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Book Antiqua"/>
            </a:endParaRPr>
          </a:p>
        </p:txBody>
      </p:sp>
      <p:sp>
        <p:nvSpPr>
          <p:cNvPr id="5" name="AutoShape 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 rot="10800000">
            <a:off x="6417815" y="5787742"/>
            <a:ext cx="685800" cy="609600"/>
          </a:xfrm>
          <a:prstGeom prst="actionButtonBackPrevious">
            <a:avLst/>
          </a:prstGeom>
          <a:gradFill rotWithShape="1">
            <a:gsLst>
              <a:gs pos="0">
                <a:srgbClr val="FF9999"/>
              </a:gs>
              <a:gs pos="50000">
                <a:srgbClr val="FF9999">
                  <a:gamma/>
                  <a:tint val="0"/>
                  <a:invGamma/>
                </a:srgbClr>
              </a:gs>
              <a:gs pos="100000">
                <a:srgbClr val="FF99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5633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"/>
          <p:cNvSpPr txBox="1">
            <a:spLocks noChangeArrowheads="1"/>
          </p:cNvSpPr>
          <p:nvPr/>
        </p:nvSpPr>
        <p:spPr bwMode="auto">
          <a:xfrm>
            <a:off x="1447800" y="3962400"/>
            <a:ext cx="60198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 b="1" kern="0" dirty="0" smtClean="0">
                <a:solidFill>
                  <a:srgbClr val="333399"/>
                </a:solidFill>
              </a:rPr>
              <a:t>в…</a:t>
            </a:r>
            <a:r>
              <a:rPr lang="ru-RU" sz="7200" b="1" kern="0" dirty="0" err="1" smtClean="0">
                <a:solidFill>
                  <a:srgbClr val="333399"/>
                </a:solidFill>
              </a:rPr>
              <a:t>рона</a:t>
            </a:r>
            <a:endParaRPr lang="ru-RU" sz="7200" b="1" kern="0" dirty="0" smtClean="0">
              <a:solidFill>
                <a:srgbClr val="333399"/>
              </a:solidFill>
            </a:endParaRPr>
          </a:p>
        </p:txBody>
      </p:sp>
      <p:sp>
        <p:nvSpPr>
          <p:cNvPr id="3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62400" y="5257800"/>
            <a:ext cx="1066800" cy="990600"/>
          </a:xfrm>
          <a:prstGeom prst="actionButtonBlank">
            <a:avLst/>
          </a:prstGeom>
          <a:gradFill rotWithShape="1">
            <a:gsLst>
              <a:gs pos="0">
                <a:srgbClr val="FF9999"/>
              </a:gs>
              <a:gs pos="50000">
                <a:srgbClr val="FF9999">
                  <a:gamma/>
                  <a:tint val="0"/>
                  <a:invGamma/>
                </a:srgbClr>
              </a:gs>
              <a:gs pos="100000">
                <a:srgbClr val="FF99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6000" b="1" kern="0" dirty="0">
                <a:solidFill>
                  <a:srgbClr val="009900"/>
                </a:solidFill>
              </a:rPr>
              <a:t>А</a:t>
            </a:r>
            <a:endParaRPr lang="ru-RU" sz="6000" b="1" kern="0" dirty="0" smtClean="0">
              <a:solidFill>
                <a:srgbClr val="009900"/>
              </a:solidFill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819400" y="56388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kern="0" dirty="0" smtClean="0">
                <a:solidFill>
                  <a:srgbClr val="333399"/>
                </a:solidFill>
              </a:rPr>
              <a:t>или</a:t>
            </a:r>
          </a:p>
        </p:txBody>
      </p:sp>
      <p:sp>
        <p:nvSpPr>
          <p:cNvPr id="5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51373" y="5334000"/>
            <a:ext cx="1066800" cy="914400"/>
          </a:xfrm>
          <a:prstGeom prst="actionButtonBlank">
            <a:avLst/>
          </a:prstGeom>
          <a:gradFill rotWithShape="1">
            <a:gsLst>
              <a:gs pos="0">
                <a:srgbClr val="FF9999"/>
              </a:gs>
              <a:gs pos="50000">
                <a:srgbClr val="FF9999">
                  <a:gamma/>
                  <a:tint val="0"/>
                  <a:invGamma/>
                </a:srgbClr>
              </a:gs>
              <a:gs pos="100000">
                <a:srgbClr val="FF99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6000" b="1" kern="0" dirty="0" smtClean="0">
                <a:solidFill>
                  <a:srgbClr val="009900"/>
                </a:solidFill>
              </a:rPr>
              <a:t>О</a:t>
            </a:r>
          </a:p>
        </p:txBody>
      </p:sp>
      <p:sp>
        <p:nvSpPr>
          <p:cNvPr id="6" name="AutoShape 1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804248" y="6035675"/>
            <a:ext cx="563562" cy="577850"/>
          </a:xfrm>
          <a:prstGeom prst="actionButtonForwardNext">
            <a:avLst/>
          </a:prstGeom>
          <a:gradFill rotWithShape="1">
            <a:gsLst>
              <a:gs pos="0">
                <a:srgbClr val="FF9999"/>
              </a:gs>
              <a:gs pos="50000">
                <a:srgbClr val="FF9999">
                  <a:gamma/>
                  <a:tint val="0"/>
                  <a:invGamma/>
                </a:srgbClr>
              </a:gs>
              <a:gs pos="100000">
                <a:srgbClr val="FF99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kern="0" smtClean="0">
              <a:solidFill>
                <a:sysClr val="windowText" lastClr="000000"/>
              </a:solidFill>
            </a:endParaRP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5245633" y="1556792"/>
            <a:ext cx="368079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 dirty="0" smtClean="0">
                <a:solidFill>
                  <a:srgbClr val="FF0000"/>
                </a:solidFill>
                <a:latin typeface="Calibri" pitchFamily="34" charset="0"/>
              </a:rPr>
              <a:t>Молодец!</a:t>
            </a:r>
            <a:endParaRPr lang="ru-RU" sz="6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9" name="Picture 6" descr="Картинка 9 из 96000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8680"/>
            <a:ext cx="4876800" cy="356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2133600" y="3717925"/>
            <a:ext cx="9144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800" b="0" i="0" u="sng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</a:rPr>
              <a:t>о</a:t>
            </a:r>
          </a:p>
        </p:txBody>
      </p:sp>
    </p:spTree>
    <p:extLst>
      <p:ext uri="{BB962C8B-B14F-4D97-AF65-F5344CB8AC3E}">
        <p14:creationId xmlns:p14="http://schemas.microsoft.com/office/powerpoint/2010/main" val="299066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1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804248" y="6035675"/>
            <a:ext cx="563562" cy="577850"/>
          </a:xfrm>
          <a:prstGeom prst="actionButtonForwardNext">
            <a:avLst/>
          </a:prstGeom>
          <a:gradFill rotWithShape="1">
            <a:gsLst>
              <a:gs pos="0">
                <a:srgbClr val="FF9999"/>
              </a:gs>
              <a:gs pos="50000">
                <a:srgbClr val="FF9999">
                  <a:gamma/>
                  <a:tint val="0"/>
                  <a:invGamma/>
                </a:srgbClr>
              </a:gs>
              <a:gs pos="100000">
                <a:srgbClr val="FF99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kern="0" smtClean="0">
              <a:solidFill>
                <a:sysClr val="windowText" lastClr="000000"/>
              </a:solidFill>
            </a:endParaRPr>
          </a:p>
        </p:txBody>
      </p:sp>
      <p:pic>
        <p:nvPicPr>
          <p:cNvPr id="10" name="Picture 6" descr="Картинка 2 из 96000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43" y="667455"/>
            <a:ext cx="39624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11560" y="4138304"/>
            <a:ext cx="74676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</a:rPr>
              <a:t>в… р … бей</a:t>
            </a:r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71387" y="5438313"/>
            <a:ext cx="914400" cy="914400"/>
          </a:xfrm>
          <a:prstGeom prst="actionButtonBlank">
            <a:avLst/>
          </a:prstGeom>
          <a:gradFill rotWithShape="1">
            <a:gsLst>
              <a:gs pos="0">
                <a:srgbClr val="FF9999"/>
              </a:gs>
              <a:gs pos="50000">
                <a:srgbClr val="FF9999">
                  <a:gamma/>
                  <a:tint val="0"/>
                  <a:invGamma/>
                </a:srgbClr>
              </a:gs>
              <a:gs pos="100000">
                <a:srgbClr val="FF99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000" b="1" kern="0" dirty="0">
                <a:solidFill>
                  <a:srgbClr val="009900"/>
                </a:solidFill>
              </a:rPr>
              <a:t>О</a:t>
            </a:r>
            <a:endParaRPr kumimoji="0" lang="ru-RU" sz="6000" b="1" i="0" u="none" strike="noStrike" kern="0" cap="none" spc="0" normalizeH="0" baseline="0" noProof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</a:endParaRPr>
          </a:p>
        </p:txBody>
      </p:sp>
      <p:sp>
        <p:nvSpPr>
          <p:cNvPr id="13" name="AutoShape 1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7544" y="5437573"/>
            <a:ext cx="914400" cy="914400"/>
          </a:xfrm>
          <a:prstGeom prst="actionButtonBlank">
            <a:avLst/>
          </a:prstGeom>
          <a:gradFill rotWithShape="1">
            <a:gsLst>
              <a:gs pos="0">
                <a:srgbClr val="FF9999"/>
              </a:gs>
              <a:gs pos="50000">
                <a:srgbClr val="FF9999">
                  <a:gamma/>
                  <a:tint val="0"/>
                  <a:invGamma/>
                </a:srgbClr>
              </a:gs>
              <a:gs pos="100000">
                <a:srgbClr val="FF99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</a:rPr>
              <a:t>А</a:t>
            </a:r>
          </a:p>
        </p:txBody>
      </p:sp>
      <p:sp>
        <p:nvSpPr>
          <p:cNvPr id="14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63443" y="5468645"/>
            <a:ext cx="914400" cy="914400"/>
          </a:xfrm>
          <a:prstGeom prst="actionButtonBlank">
            <a:avLst/>
          </a:prstGeom>
          <a:gradFill rotWithShape="1">
            <a:gsLst>
              <a:gs pos="0">
                <a:srgbClr val="FF9999"/>
              </a:gs>
              <a:gs pos="50000">
                <a:srgbClr val="FF9999">
                  <a:gamma/>
                  <a:tint val="0"/>
                  <a:invGamma/>
                </a:srgbClr>
              </a:gs>
              <a:gs pos="100000">
                <a:srgbClr val="FF99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</a:rPr>
              <a:t>О</a:t>
            </a:r>
          </a:p>
        </p:txBody>
      </p:sp>
      <p:sp>
        <p:nvSpPr>
          <p:cNvPr id="15" name="AutoShape 1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00342" y="5438313"/>
            <a:ext cx="914400" cy="914400"/>
          </a:xfrm>
          <a:prstGeom prst="actionButtonBlank">
            <a:avLst/>
          </a:prstGeom>
          <a:gradFill rotWithShape="1">
            <a:gsLst>
              <a:gs pos="0">
                <a:srgbClr val="FF9999"/>
              </a:gs>
              <a:gs pos="50000">
                <a:srgbClr val="FF9999">
                  <a:gamma/>
                  <a:tint val="0"/>
                  <a:invGamma/>
                </a:srgbClr>
              </a:gs>
              <a:gs pos="100000">
                <a:srgbClr val="FF99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</a:rPr>
              <a:t>А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1259632" y="3893829"/>
            <a:ext cx="12192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800" b="0" i="0" u="sng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</a:rPr>
              <a:t>о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3211243" y="3948228"/>
            <a:ext cx="9906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800" b="0" i="0" u="sng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</a:rPr>
              <a:t>о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4802560" y="1052736"/>
            <a:ext cx="416192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 dirty="0" smtClean="0">
                <a:solidFill>
                  <a:srgbClr val="FF0000"/>
                </a:solidFill>
                <a:latin typeface="Calibri" pitchFamily="34" charset="0"/>
              </a:rPr>
              <a:t>Молодец!</a:t>
            </a:r>
            <a:endParaRPr lang="ru-RU" sz="6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10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"/>
          <p:cNvSpPr txBox="1">
            <a:spLocks noChangeArrowheads="1"/>
          </p:cNvSpPr>
          <p:nvPr/>
        </p:nvSpPr>
        <p:spPr bwMode="auto">
          <a:xfrm>
            <a:off x="1447800" y="3962400"/>
            <a:ext cx="60198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 b="1" kern="0" dirty="0" smtClean="0">
                <a:solidFill>
                  <a:srgbClr val="333399"/>
                </a:solidFill>
              </a:rPr>
              <a:t>…зык</a:t>
            </a:r>
          </a:p>
        </p:txBody>
      </p:sp>
      <p:sp>
        <p:nvSpPr>
          <p:cNvPr id="3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76400" y="5334000"/>
            <a:ext cx="1066800" cy="990600"/>
          </a:xfrm>
          <a:prstGeom prst="actionButtonBlank">
            <a:avLst/>
          </a:prstGeom>
          <a:gradFill rotWithShape="1">
            <a:gsLst>
              <a:gs pos="0">
                <a:srgbClr val="FF9999"/>
              </a:gs>
              <a:gs pos="50000">
                <a:srgbClr val="FF9999">
                  <a:gamma/>
                  <a:tint val="0"/>
                  <a:invGamma/>
                </a:srgbClr>
              </a:gs>
              <a:gs pos="100000">
                <a:srgbClr val="FF99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6000" b="1" kern="0" dirty="0">
                <a:solidFill>
                  <a:srgbClr val="009900"/>
                </a:solidFill>
              </a:rPr>
              <a:t>А</a:t>
            </a:r>
            <a:endParaRPr lang="ru-RU" sz="6000" b="1" kern="0" dirty="0" smtClean="0">
              <a:solidFill>
                <a:srgbClr val="009900"/>
              </a:solidFill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819400" y="56388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kern="0" dirty="0" smtClean="0">
                <a:solidFill>
                  <a:srgbClr val="333399"/>
                </a:solidFill>
              </a:rPr>
              <a:t>или</a:t>
            </a:r>
          </a:p>
        </p:txBody>
      </p:sp>
      <p:sp>
        <p:nvSpPr>
          <p:cNvPr id="5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62400" y="5410200"/>
            <a:ext cx="1066800" cy="914400"/>
          </a:xfrm>
          <a:prstGeom prst="actionButtonBlank">
            <a:avLst/>
          </a:prstGeom>
          <a:gradFill rotWithShape="1">
            <a:gsLst>
              <a:gs pos="0">
                <a:srgbClr val="FF9999"/>
              </a:gs>
              <a:gs pos="50000">
                <a:srgbClr val="FF9999">
                  <a:gamma/>
                  <a:tint val="0"/>
                  <a:invGamma/>
                </a:srgbClr>
              </a:gs>
              <a:gs pos="100000">
                <a:srgbClr val="FF99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6000" b="1" kern="0" dirty="0">
                <a:solidFill>
                  <a:srgbClr val="009900"/>
                </a:solidFill>
              </a:rPr>
              <a:t>Я</a:t>
            </a:r>
            <a:endParaRPr lang="ru-RU" sz="6000" b="1" kern="0" dirty="0" smtClean="0">
              <a:solidFill>
                <a:srgbClr val="009900"/>
              </a:solidFill>
            </a:endParaRPr>
          </a:p>
        </p:txBody>
      </p:sp>
      <p:sp>
        <p:nvSpPr>
          <p:cNvPr id="6" name="AutoShape 1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804248" y="6035675"/>
            <a:ext cx="563562" cy="577850"/>
          </a:xfrm>
          <a:prstGeom prst="actionButtonForwardNext">
            <a:avLst/>
          </a:prstGeom>
          <a:gradFill rotWithShape="1">
            <a:gsLst>
              <a:gs pos="0">
                <a:srgbClr val="FF9999"/>
              </a:gs>
              <a:gs pos="50000">
                <a:srgbClr val="FF9999">
                  <a:gamma/>
                  <a:tint val="0"/>
                  <a:invGamma/>
                </a:srgbClr>
              </a:gs>
              <a:gs pos="100000">
                <a:srgbClr val="FF99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kern="0" smtClean="0">
              <a:solidFill>
                <a:sysClr val="windowText" lastClr="000000"/>
              </a:solidFill>
            </a:endParaRP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5245633" y="1556792"/>
            <a:ext cx="368079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 dirty="0" smtClean="0">
                <a:solidFill>
                  <a:srgbClr val="FF0000"/>
                </a:solidFill>
                <a:latin typeface="Calibri" pitchFamily="34" charset="0"/>
              </a:rPr>
              <a:t>Молодец!</a:t>
            </a:r>
            <a:endParaRPr lang="ru-RU" sz="6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1412283" y="3733861"/>
            <a:ext cx="9144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800" b="0" i="0" u="sng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</a:rPr>
              <a:t>я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674" y="548681"/>
            <a:ext cx="3290598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78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"/>
          <p:cNvSpPr txBox="1">
            <a:spLocks noChangeArrowheads="1"/>
          </p:cNvSpPr>
          <p:nvPr/>
        </p:nvSpPr>
        <p:spPr bwMode="auto">
          <a:xfrm>
            <a:off x="1351709" y="3962400"/>
            <a:ext cx="60198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 b="1" kern="0" dirty="0" err="1" smtClean="0">
                <a:solidFill>
                  <a:srgbClr val="333399"/>
                </a:solidFill>
              </a:rPr>
              <a:t>уч</a:t>
            </a:r>
            <a:r>
              <a:rPr lang="ru-RU" sz="7200" b="1" kern="0" dirty="0" smtClean="0">
                <a:solidFill>
                  <a:srgbClr val="333399"/>
                </a:solidFill>
              </a:rPr>
              <a:t>…ник</a:t>
            </a:r>
          </a:p>
        </p:txBody>
      </p:sp>
      <p:sp>
        <p:nvSpPr>
          <p:cNvPr id="3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067944" y="5258786"/>
            <a:ext cx="1066800" cy="990600"/>
          </a:xfrm>
          <a:prstGeom prst="actionButtonBlank">
            <a:avLst/>
          </a:prstGeom>
          <a:gradFill rotWithShape="1">
            <a:gsLst>
              <a:gs pos="0">
                <a:srgbClr val="FF9999"/>
              </a:gs>
              <a:gs pos="50000">
                <a:srgbClr val="FF9999">
                  <a:gamma/>
                  <a:tint val="0"/>
                  <a:invGamma/>
                </a:srgbClr>
              </a:gs>
              <a:gs pos="100000">
                <a:srgbClr val="FF99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6000" b="1" kern="0" dirty="0" smtClean="0">
                <a:solidFill>
                  <a:srgbClr val="009900"/>
                </a:solidFill>
              </a:rPr>
              <a:t>И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819400" y="56388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kern="0" dirty="0" smtClean="0">
                <a:solidFill>
                  <a:srgbClr val="333399"/>
                </a:solidFill>
              </a:rPr>
              <a:t>или</a:t>
            </a:r>
          </a:p>
        </p:txBody>
      </p:sp>
      <p:sp>
        <p:nvSpPr>
          <p:cNvPr id="5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19672" y="5327650"/>
            <a:ext cx="1066800" cy="914400"/>
          </a:xfrm>
          <a:prstGeom prst="actionButtonBlank">
            <a:avLst/>
          </a:prstGeom>
          <a:gradFill rotWithShape="1">
            <a:gsLst>
              <a:gs pos="0">
                <a:srgbClr val="FF9999"/>
              </a:gs>
              <a:gs pos="50000">
                <a:srgbClr val="FF9999">
                  <a:gamma/>
                  <a:tint val="0"/>
                  <a:invGamma/>
                </a:srgbClr>
              </a:gs>
              <a:gs pos="100000">
                <a:srgbClr val="FF99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6000" b="1" kern="0" dirty="0">
                <a:solidFill>
                  <a:srgbClr val="009900"/>
                </a:solidFill>
              </a:rPr>
              <a:t>Е</a:t>
            </a:r>
            <a:endParaRPr lang="ru-RU" sz="6000" b="1" kern="0" dirty="0" smtClean="0">
              <a:solidFill>
                <a:srgbClr val="009900"/>
              </a:solidFill>
            </a:endParaRPr>
          </a:p>
        </p:txBody>
      </p:sp>
      <p:sp>
        <p:nvSpPr>
          <p:cNvPr id="6" name="AutoShape 1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804248" y="6035675"/>
            <a:ext cx="563562" cy="577850"/>
          </a:xfrm>
          <a:prstGeom prst="actionButtonForwardNext">
            <a:avLst/>
          </a:prstGeom>
          <a:gradFill rotWithShape="1">
            <a:gsLst>
              <a:gs pos="0">
                <a:srgbClr val="FF9999"/>
              </a:gs>
              <a:gs pos="50000">
                <a:srgbClr val="FF9999">
                  <a:gamma/>
                  <a:tint val="0"/>
                  <a:invGamma/>
                </a:srgbClr>
              </a:gs>
              <a:gs pos="100000">
                <a:srgbClr val="FF99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kern="0" smtClean="0">
              <a:solidFill>
                <a:sysClr val="windowText" lastClr="000000"/>
              </a:solidFill>
            </a:endParaRP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5245633" y="1556792"/>
            <a:ext cx="368079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 dirty="0" smtClean="0">
                <a:solidFill>
                  <a:srgbClr val="FF0000"/>
                </a:solidFill>
                <a:latin typeface="Calibri" pitchFamily="34" charset="0"/>
              </a:rPr>
              <a:t>Молодец!</a:t>
            </a:r>
            <a:endParaRPr lang="ru-RU" sz="6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2590800" y="3739101"/>
            <a:ext cx="9144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800" u="sng" kern="0" dirty="0" smtClean="0">
                <a:solidFill>
                  <a:srgbClr val="009900"/>
                </a:solidFill>
              </a:rPr>
              <a:t>е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912" y="548680"/>
            <a:ext cx="2485038" cy="3525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12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"/>
          <p:cNvSpPr txBox="1">
            <a:spLocks noChangeArrowheads="1"/>
          </p:cNvSpPr>
          <p:nvPr/>
        </p:nvSpPr>
        <p:spPr bwMode="auto">
          <a:xfrm>
            <a:off x="1351709" y="3962400"/>
            <a:ext cx="60198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 b="1" kern="0" dirty="0" smtClean="0">
                <a:solidFill>
                  <a:srgbClr val="333399"/>
                </a:solidFill>
              </a:rPr>
              <a:t>к…</a:t>
            </a:r>
            <a:r>
              <a:rPr lang="ru-RU" sz="7200" b="1" kern="0" dirty="0" err="1" smtClean="0">
                <a:solidFill>
                  <a:srgbClr val="333399"/>
                </a:solidFill>
              </a:rPr>
              <a:t>рзина</a:t>
            </a:r>
            <a:endParaRPr lang="ru-RU" sz="7200" b="1" kern="0" dirty="0" smtClean="0">
              <a:solidFill>
                <a:srgbClr val="333399"/>
              </a:solidFill>
            </a:endParaRPr>
          </a:p>
        </p:txBody>
      </p:sp>
      <p:sp>
        <p:nvSpPr>
          <p:cNvPr id="3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76400" y="5334000"/>
            <a:ext cx="1066800" cy="990600"/>
          </a:xfrm>
          <a:prstGeom prst="actionButtonBlank">
            <a:avLst/>
          </a:prstGeom>
          <a:gradFill rotWithShape="1">
            <a:gsLst>
              <a:gs pos="0">
                <a:srgbClr val="FF9999"/>
              </a:gs>
              <a:gs pos="50000">
                <a:srgbClr val="FF9999">
                  <a:gamma/>
                  <a:tint val="0"/>
                  <a:invGamma/>
                </a:srgbClr>
              </a:gs>
              <a:gs pos="100000">
                <a:srgbClr val="FF99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6000" b="1" kern="0" dirty="0" smtClean="0">
                <a:solidFill>
                  <a:srgbClr val="009900"/>
                </a:solidFill>
              </a:rPr>
              <a:t>А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819400" y="56388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kern="0" dirty="0" smtClean="0">
                <a:solidFill>
                  <a:srgbClr val="333399"/>
                </a:solidFill>
              </a:rPr>
              <a:t>или</a:t>
            </a:r>
          </a:p>
        </p:txBody>
      </p:sp>
      <p:sp>
        <p:nvSpPr>
          <p:cNvPr id="5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62400" y="5410200"/>
            <a:ext cx="1066800" cy="914400"/>
          </a:xfrm>
          <a:prstGeom prst="actionButtonBlank">
            <a:avLst/>
          </a:prstGeom>
          <a:gradFill rotWithShape="1">
            <a:gsLst>
              <a:gs pos="0">
                <a:srgbClr val="FF9999"/>
              </a:gs>
              <a:gs pos="50000">
                <a:srgbClr val="FF9999">
                  <a:gamma/>
                  <a:tint val="0"/>
                  <a:invGamma/>
                </a:srgbClr>
              </a:gs>
              <a:gs pos="100000">
                <a:srgbClr val="FF99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6000" b="1" kern="0" dirty="0" smtClean="0">
                <a:solidFill>
                  <a:srgbClr val="009900"/>
                </a:solidFill>
              </a:rPr>
              <a:t>О</a:t>
            </a:r>
          </a:p>
        </p:txBody>
      </p:sp>
      <p:sp>
        <p:nvSpPr>
          <p:cNvPr id="6" name="AutoShape 1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804248" y="6035675"/>
            <a:ext cx="563562" cy="577850"/>
          </a:xfrm>
          <a:prstGeom prst="actionButtonForwardNext">
            <a:avLst/>
          </a:prstGeom>
          <a:gradFill rotWithShape="1">
            <a:gsLst>
              <a:gs pos="0">
                <a:srgbClr val="FF9999"/>
              </a:gs>
              <a:gs pos="50000">
                <a:srgbClr val="FF9999">
                  <a:gamma/>
                  <a:tint val="0"/>
                  <a:invGamma/>
                </a:srgbClr>
              </a:gs>
              <a:gs pos="100000">
                <a:srgbClr val="FF99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kern="0" smtClean="0">
              <a:solidFill>
                <a:sysClr val="windowText" lastClr="000000"/>
              </a:solidFill>
            </a:endParaRP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5245633" y="1556792"/>
            <a:ext cx="368079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 dirty="0" smtClean="0">
                <a:solidFill>
                  <a:srgbClr val="FF0000"/>
                </a:solidFill>
                <a:latin typeface="Calibri" pitchFamily="34" charset="0"/>
              </a:rPr>
              <a:t>Молодец!</a:t>
            </a:r>
            <a:endParaRPr lang="ru-RU" sz="6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1828800" y="3717925"/>
            <a:ext cx="9144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800" u="sng" kern="0" dirty="0" smtClean="0">
                <a:solidFill>
                  <a:srgbClr val="009900"/>
                </a:solidFill>
              </a:rPr>
              <a:t>о</a:t>
            </a:r>
          </a:p>
        </p:txBody>
      </p:sp>
      <p:pic>
        <p:nvPicPr>
          <p:cNvPr id="10" name="Рисунок 9" descr="корзина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30" y="764704"/>
            <a:ext cx="3691570" cy="3170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035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"/>
          <p:cNvSpPr txBox="1">
            <a:spLocks noChangeArrowheads="1"/>
          </p:cNvSpPr>
          <p:nvPr/>
        </p:nvSpPr>
        <p:spPr bwMode="auto">
          <a:xfrm>
            <a:off x="1351709" y="3962400"/>
            <a:ext cx="60198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 b="1" kern="0" dirty="0" smtClean="0">
                <a:solidFill>
                  <a:srgbClr val="333399"/>
                </a:solidFill>
              </a:rPr>
              <a:t>М…</a:t>
            </a:r>
            <a:r>
              <a:rPr lang="ru-RU" sz="7200" b="1" kern="0" dirty="0" err="1" smtClean="0">
                <a:solidFill>
                  <a:srgbClr val="333399"/>
                </a:solidFill>
              </a:rPr>
              <a:t>сква</a:t>
            </a:r>
            <a:endParaRPr lang="ru-RU" sz="7200" b="1" kern="0" dirty="0" smtClean="0">
              <a:solidFill>
                <a:srgbClr val="333399"/>
              </a:solidFill>
            </a:endParaRPr>
          </a:p>
        </p:txBody>
      </p:sp>
      <p:sp>
        <p:nvSpPr>
          <p:cNvPr id="3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081264" y="5334000"/>
            <a:ext cx="1066800" cy="990600"/>
          </a:xfrm>
          <a:prstGeom prst="actionButtonBlank">
            <a:avLst/>
          </a:prstGeom>
          <a:gradFill rotWithShape="1">
            <a:gsLst>
              <a:gs pos="0">
                <a:srgbClr val="FF9999"/>
              </a:gs>
              <a:gs pos="50000">
                <a:srgbClr val="FF9999">
                  <a:gamma/>
                  <a:tint val="0"/>
                  <a:invGamma/>
                </a:srgbClr>
              </a:gs>
              <a:gs pos="100000">
                <a:srgbClr val="FF99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6000" b="1" kern="0" dirty="0" smtClean="0">
                <a:solidFill>
                  <a:srgbClr val="009900"/>
                </a:solidFill>
              </a:rPr>
              <a:t>А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819400" y="56388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kern="0" dirty="0" smtClean="0">
                <a:solidFill>
                  <a:srgbClr val="333399"/>
                </a:solidFill>
              </a:rPr>
              <a:t>или</a:t>
            </a:r>
          </a:p>
        </p:txBody>
      </p:sp>
      <p:sp>
        <p:nvSpPr>
          <p:cNvPr id="5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05483" y="5410200"/>
            <a:ext cx="1066800" cy="914400"/>
          </a:xfrm>
          <a:prstGeom prst="actionButtonBlank">
            <a:avLst/>
          </a:prstGeom>
          <a:gradFill rotWithShape="1">
            <a:gsLst>
              <a:gs pos="0">
                <a:srgbClr val="FF9999"/>
              </a:gs>
              <a:gs pos="50000">
                <a:srgbClr val="FF9999">
                  <a:gamma/>
                  <a:tint val="0"/>
                  <a:invGamma/>
                </a:srgbClr>
              </a:gs>
              <a:gs pos="100000">
                <a:srgbClr val="FF99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6000" b="1" kern="0" dirty="0" smtClean="0">
                <a:solidFill>
                  <a:srgbClr val="009900"/>
                </a:solidFill>
              </a:rPr>
              <a:t>О</a:t>
            </a:r>
          </a:p>
        </p:txBody>
      </p:sp>
      <p:sp>
        <p:nvSpPr>
          <p:cNvPr id="6" name="AutoShape 1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804248" y="6035675"/>
            <a:ext cx="563562" cy="577850"/>
          </a:xfrm>
          <a:prstGeom prst="actionButtonForwardNext">
            <a:avLst/>
          </a:prstGeom>
          <a:gradFill rotWithShape="1">
            <a:gsLst>
              <a:gs pos="0">
                <a:srgbClr val="FF9999"/>
              </a:gs>
              <a:gs pos="50000">
                <a:srgbClr val="FF9999">
                  <a:gamma/>
                  <a:tint val="0"/>
                  <a:invGamma/>
                </a:srgbClr>
              </a:gs>
              <a:gs pos="100000">
                <a:srgbClr val="FF99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kern="0" smtClean="0">
              <a:solidFill>
                <a:sysClr val="windowText" lastClr="000000"/>
              </a:solidFill>
            </a:endParaRP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5245633" y="1556792"/>
            <a:ext cx="368079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 dirty="0" smtClean="0">
                <a:solidFill>
                  <a:srgbClr val="FF0000"/>
                </a:solidFill>
                <a:latin typeface="Calibri" pitchFamily="34" charset="0"/>
              </a:rPr>
              <a:t>Молодец!</a:t>
            </a:r>
            <a:endParaRPr lang="ru-RU" sz="6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2209800" y="3645024"/>
            <a:ext cx="9144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800" u="sng" kern="0" dirty="0" smtClean="0">
                <a:solidFill>
                  <a:srgbClr val="009900"/>
                </a:solidFill>
              </a:rPr>
              <a:t>о</a:t>
            </a:r>
          </a:p>
        </p:txBody>
      </p:sp>
      <p:pic>
        <p:nvPicPr>
          <p:cNvPr id="11" name="Picture 2" descr="C:\Users\оп\Desktop\картинка\4291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0229"/>
            <a:ext cx="3574727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527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БЕЛОСНЕЖКА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84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БЕЛОСНЕЖКА</vt:lpstr>
      <vt:lpstr>Тренажер «Словарные слова» 1 класс (УМК «Занков»)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Тренажер «Словарные слова» 1 класс (УМК «Занков»)</dc:title>
  <dc:creator>Владимир</dc:creator>
  <cp:lastModifiedBy>Владимир</cp:lastModifiedBy>
  <cp:revision>8</cp:revision>
  <dcterms:created xsi:type="dcterms:W3CDTF">2012-03-23T07:16:36Z</dcterms:created>
  <dcterms:modified xsi:type="dcterms:W3CDTF">2012-03-28T11:24:26Z</dcterms:modified>
</cp:coreProperties>
</file>